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9" r:id="rId5"/>
    <p:sldId id="258" r:id="rId6"/>
    <p:sldId id="260" r:id="rId7"/>
    <p:sldId id="262" r:id="rId8"/>
    <p:sldId id="271" r:id="rId9"/>
    <p:sldId id="272" r:id="rId10"/>
    <p:sldId id="274" r:id="rId11"/>
    <p:sldId id="273" r:id="rId12"/>
    <p:sldId id="275" r:id="rId13"/>
    <p:sldId id="276" r:id="rId14"/>
    <p:sldId id="270" r:id="rId15"/>
    <p:sldId id="263" r:id="rId16"/>
    <p:sldId id="264" r:id="rId17"/>
    <p:sldId id="265" r:id="rId18"/>
    <p:sldId id="266" r:id="rId19"/>
    <p:sldId id="277" r:id="rId20"/>
    <p:sldId id="267" r:id="rId21"/>
    <p:sldId id="268" r:id="rId22"/>
    <p:sldId id="269" r:id="rId2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99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1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12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61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1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67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17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1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87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4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02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7C857-61B0-4F6A-BF1D-92836CE87238}" type="datetimeFigureOut">
              <a:rPr lang="en-GB" smtClean="0"/>
              <a:t>14/08/16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86858-E94A-4035-A610-E97FAADD3CF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86104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sz="31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Kapitel 9</a:t>
            </a:r>
            <a:r>
              <a:rPr lang="da-DK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/>
            </a:r>
            <a:br>
              <a:rPr lang="da-DK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da-DK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/>
            </a:r>
            <a:br>
              <a:rPr lang="da-DK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da-DK" sz="22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Leo Smith og Anderes Lund</a:t>
            </a:r>
            <a:endParaRPr lang="da-DK" sz="2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8520" y="2036440"/>
            <a:ext cx="9361040" cy="1752600"/>
          </a:xfrm>
        </p:spPr>
        <p:txBody>
          <a:bodyPr>
            <a:noAutofit/>
          </a:bodyPr>
          <a:lstStyle/>
          <a:p>
            <a:r>
              <a:rPr lang="da-DK" sz="5200" dirty="0" smtClean="0">
                <a:solidFill>
                  <a:schemeClr val="tx1"/>
                </a:solidFill>
                <a:latin typeface="Arial"/>
                <a:cs typeface="Arial"/>
              </a:rPr>
              <a:t>Supply </a:t>
            </a:r>
            <a:r>
              <a:rPr lang="da-DK" sz="5200" dirty="0" err="1" smtClean="0">
                <a:solidFill>
                  <a:schemeClr val="tx1"/>
                </a:solidFill>
                <a:latin typeface="Arial"/>
                <a:cs typeface="Arial"/>
              </a:rPr>
              <a:t>chain</a:t>
            </a:r>
            <a:r>
              <a:rPr lang="da-DK" sz="5200" dirty="0" smtClean="0">
                <a:solidFill>
                  <a:schemeClr val="tx1"/>
                </a:solidFill>
                <a:latin typeface="Arial"/>
                <a:cs typeface="Arial"/>
              </a:rPr>
              <a:t> management som </a:t>
            </a:r>
            <a:r>
              <a:rPr lang="da-DK" sz="5200" dirty="0" err="1" smtClean="0">
                <a:solidFill>
                  <a:schemeClr val="tx1"/>
                </a:solidFill>
                <a:latin typeface="Arial"/>
                <a:cs typeface="Arial"/>
              </a:rPr>
              <a:t>interaktionel</a:t>
            </a:r>
            <a:r>
              <a:rPr lang="da-DK" sz="5200" dirty="0" smtClean="0">
                <a:solidFill>
                  <a:schemeClr val="tx1"/>
                </a:solidFill>
                <a:latin typeface="Arial"/>
                <a:cs typeface="Arial"/>
              </a:rPr>
              <a:t> praksis</a:t>
            </a:r>
            <a:endParaRPr lang="da-DK" sz="52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879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707904" y="1844823"/>
            <a:ext cx="4931150" cy="2541439"/>
            <a:chOff x="3707904" y="1844823"/>
            <a:chExt cx="4931150" cy="2541439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1844823"/>
              <a:ext cx="4931150" cy="2541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5076056" y="2001092"/>
              <a:ext cx="792088" cy="20719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28456" y="3795145"/>
              <a:ext cx="1863824" cy="2716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00547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6715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Shang </a:t>
            </a:r>
            <a:r>
              <a:rPr lang="en-GB" b="1" dirty="0" err="1" smtClean="0">
                <a:latin typeface="Arial"/>
                <a:cs typeface="Arial"/>
              </a:rPr>
              <a:t>skriver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Hanne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1030" name="Group 1029"/>
          <p:cNvGrpSpPr/>
          <p:nvPr/>
        </p:nvGrpSpPr>
        <p:grpSpPr>
          <a:xfrm>
            <a:off x="255706" y="2208285"/>
            <a:ext cx="3596214" cy="1477328"/>
            <a:chOff x="246528" y="2197681"/>
            <a:chExt cx="3596214" cy="1477328"/>
          </a:xfrm>
        </p:grpSpPr>
        <p:sp>
          <p:nvSpPr>
            <p:cNvPr id="8" name="TextBox 7"/>
            <p:cNvSpPr txBox="1"/>
            <p:nvPr/>
          </p:nvSpPr>
          <p:spPr>
            <a:xfrm>
              <a:off x="246528" y="2197681"/>
              <a:ext cx="2516094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a-DK" dirty="0" smtClean="0">
                  <a:latin typeface="Arial"/>
                  <a:cs typeface="Arial"/>
                </a:rPr>
                <a:t>Her ses konsekvenser af et overlade en beslutninger til andre i et ordregiver-ordremodtager forhold. 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15" name="Straight Arrow Connector 14"/>
            <p:cNvCxnSpPr>
              <a:stCxn id="8" idx="3"/>
            </p:cNvCxnSpPr>
            <p:nvPr/>
          </p:nvCxnSpPr>
          <p:spPr>
            <a:xfrm>
              <a:off x="2762622" y="2936345"/>
              <a:ext cx="1080120" cy="26602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55705" y="4653136"/>
            <a:ext cx="316625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err="1" smtClean="0">
                <a:latin typeface="Arial"/>
                <a:cs typeface="Arial"/>
              </a:rPr>
              <a:t>Shang</a:t>
            </a:r>
            <a:r>
              <a:rPr lang="da-DK" dirty="0" smtClean="0">
                <a:latin typeface="Arial"/>
                <a:cs typeface="Arial"/>
              </a:rPr>
              <a:t> og Charlie </a:t>
            </a:r>
            <a:r>
              <a:rPr lang="da-DK" dirty="0" err="1" smtClean="0">
                <a:latin typeface="Arial"/>
                <a:cs typeface="Arial"/>
              </a:rPr>
              <a:t>aftaker</a:t>
            </a:r>
            <a:r>
              <a:rPr lang="da-DK" dirty="0" smtClean="0">
                <a:latin typeface="Arial"/>
                <a:cs typeface="Arial"/>
              </a:rPr>
              <a:t> en dato der ligger </a:t>
            </a:r>
            <a:r>
              <a:rPr lang="da-DK" i="1" dirty="0" smtClean="0">
                <a:latin typeface="Arial"/>
                <a:cs typeface="Arial"/>
              </a:rPr>
              <a:t>efter</a:t>
            </a:r>
            <a:r>
              <a:rPr lang="da-DK" dirty="0" smtClean="0">
                <a:latin typeface="Arial"/>
                <a:cs typeface="Arial"/>
              </a:rPr>
              <a:t> masseproduktionen, hvilket er ganske nytteløst, da pointen er at tjekke om det hele er som det skal være </a:t>
            </a:r>
            <a:r>
              <a:rPr lang="da-DK" i="1" dirty="0" smtClean="0">
                <a:latin typeface="Arial"/>
                <a:cs typeface="Arial"/>
              </a:rPr>
              <a:t>inden</a:t>
            </a:r>
            <a:r>
              <a:rPr lang="da-DK" dirty="0" smtClean="0">
                <a:latin typeface="Arial"/>
                <a:cs typeface="Arial"/>
              </a:rPr>
              <a:t> masseproduktion.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506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00547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67158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Hanne </a:t>
            </a:r>
            <a:r>
              <a:rPr lang="en-GB" b="1" dirty="0" err="1" smtClean="0">
                <a:latin typeface="Arial"/>
                <a:cs typeface="Arial"/>
              </a:rPr>
              <a:t>skriver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Shang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1030" name="Group 1029"/>
          <p:cNvGrpSpPr/>
          <p:nvPr/>
        </p:nvGrpSpPr>
        <p:grpSpPr>
          <a:xfrm>
            <a:off x="179512" y="2208284"/>
            <a:ext cx="3744416" cy="2031325"/>
            <a:chOff x="170334" y="2197680"/>
            <a:chExt cx="3744416" cy="2031325"/>
          </a:xfrm>
        </p:grpSpPr>
        <p:sp>
          <p:nvSpPr>
            <p:cNvPr id="8" name="TextBox 7"/>
            <p:cNvSpPr txBox="1"/>
            <p:nvPr/>
          </p:nvSpPr>
          <p:spPr>
            <a:xfrm>
              <a:off x="170334" y="2197680"/>
              <a:ext cx="3168352" cy="20313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Her eskalerer rolleændringen. Hanne reducerer her sig selv til en tilskuer uden indflydelse; en skarp kontrast til den ordregiver-rolle hun indtog tidligere.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15" name="Straight Arrow Connector 14"/>
            <p:cNvCxnSpPr>
              <a:stCxn id="8" idx="3"/>
            </p:cNvCxnSpPr>
            <p:nvPr/>
          </p:nvCxnSpPr>
          <p:spPr>
            <a:xfrm>
              <a:off x="3338686" y="3060067"/>
              <a:ext cx="576064" cy="116893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3704872" y="1436490"/>
            <a:ext cx="5439098" cy="3170828"/>
            <a:chOff x="3704872" y="1436490"/>
            <a:chExt cx="5439098" cy="3170828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4872" y="1436490"/>
              <a:ext cx="5439098" cy="3170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220072" y="1436490"/>
              <a:ext cx="648072" cy="3363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79512" y="5013176"/>
            <a:ext cx="309634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dirty="0" smtClean="0">
                <a:latin typeface="Arial"/>
                <a:cs typeface="Arial"/>
              </a:rPr>
              <a:t>På besynderlig vis virker det som om at </a:t>
            </a:r>
            <a:r>
              <a:rPr lang="da-DK" dirty="0" err="1" smtClean="0">
                <a:latin typeface="Arial"/>
                <a:cs typeface="Arial"/>
              </a:rPr>
              <a:t>Shang</a:t>
            </a:r>
            <a:r>
              <a:rPr lang="da-DK" dirty="0" smtClean="0">
                <a:latin typeface="Arial"/>
                <a:cs typeface="Arial"/>
              </a:rPr>
              <a:t> og Charlie har en stærkere alliance her, selvom </a:t>
            </a:r>
            <a:r>
              <a:rPr lang="da-DK" dirty="0" err="1" smtClean="0">
                <a:latin typeface="Arial"/>
                <a:cs typeface="Arial"/>
              </a:rPr>
              <a:t>Shang</a:t>
            </a:r>
            <a:r>
              <a:rPr lang="da-DK" dirty="0" smtClean="0">
                <a:latin typeface="Arial"/>
                <a:cs typeface="Arial"/>
              </a:rPr>
              <a:t> er ansat af BQ Hobby.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5766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7" y="1390322"/>
            <a:ext cx="5397401" cy="261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00547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06715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Hanne </a:t>
            </a:r>
            <a:r>
              <a:rPr lang="en-GB" b="1" dirty="0" err="1" smtClean="0">
                <a:latin typeface="Arial"/>
                <a:cs typeface="Arial"/>
              </a:rPr>
              <a:t>skriver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Shang </a:t>
            </a:r>
            <a:r>
              <a:rPr lang="en-GB" b="1" dirty="0" err="1" smtClean="0">
                <a:latin typeface="Arial"/>
                <a:cs typeface="Arial"/>
              </a:rPr>
              <a:t>igen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1030" name="Group 1029"/>
          <p:cNvGrpSpPr/>
          <p:nvPr/>
        </p:nvGrpSpPr>
        <p:grpSpPr>
          <a:xfrm>
            <a:off x="251520" y="1820529"/>
            <a:ext cx="3528392" cy="1200329"/>
            <a:chOff x="242342" y="1809925"/>
            <a:chExt cx="3528392" cy="1200329"/>
          </a:xfrm>
        </p:grpSpPr>
        <p:sp>
          <p:nvSpPr>
            <p:cNvPr id="8" name="TextBox 7"/>
            <p:cNvSpPr txBox="1"/>
            <p:nvPr/>
          </p:nvSpPr>
          <p:spPr>
            <a:xfrm>
              <a:off x="242342" y="1809925"/>
              <a:ext cx="3384376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Hanne prøver at genindtage sin ordregiver-rolle ved at inddrage Kenneth som er Supply Chain ansvarlig i virksomheden.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15" name="Straight Arrow Connector 14"/>
            <p:cNvCxnSpPr>
              <a:stCxn id="8" idx="3"/>
            </p:cNvCxnSpPr>
            <p:nvPr/>
          </p:nvCxnSpPr>
          <p:spPr>
            <a:xfrm flipV="1">
              <a:off x="3626718" y="1906229"/>
              <a:ext cx="144016" cy="5038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251520" y="3789040"/>
            <a:ext cx="338437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dirty="0" smtClean="0">
                <a:latin typeface="Arial"/>
                <a:cs typeface="Arial"/>
              </a:rPr>
              <a:t>Hanne italesætter en meget skarp ”vi” (os i DK) og ”jer” (jer i Kina) distinktion, hvor det er helt klart at det er ”os” i DK der bestemmer. </a:t>
            </a:r>
            <a:endParaRPr lang="da-DK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5936" y="4389204"/>
            <a:ext cx="475252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dirty="0" err="1" smtClean="0">
                <a:latin typeface="Arial"/>
                <a:cs typeface="Arial"/>
              </a:rPr>
              <a:t>Shang</a:t>
            </a:r>
            <a:r>
              <a:rPr lang="da-DK" dirty="0" smtClean="0">
                <a:latin typeface="Arial"/>
                <a:cs typeface="Arial"/>
              </a:rPr>
              <a:t> ender med at lave kvalitetskontrollen efter masseproduktion og det viser sig at produktionen ikke var tilfredsstillende. </a:t>
            </a:r>
          </a:p>
          <a:p>
            <a:pPr algn="just"/>
            <a:r>
              <a:rPr lang="da-DK" dirty="0" smtClean="0">
                <a:latin typeface="Arial"/>
                <a:cs typeface="Arial"/>
              </a:rPr>
              <a:t>Resultatet var en ganske dyr forsinkelse på en meget sæsonafhængig vare.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271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r>
              <a:rPr lang="da-DK" sz="2800" dirty="0" smtClean="0">
                <a:latin typeface="Arial"/>
                <a:cs typeface="Arial"/>
              </a:rPr>
              <a:t>Arbejdsspørgsmål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endParaRPr lang="da-DK" sz="1800" dirty="0" smtClean="0">
              <a:latin typeface="Arial"/>
              <a:cs typeface="Arial"/>
            </a:endParaRPr>
          </a:p>
          <a:p>
            <a:endParaRPr lang="da-DK" sz="1800" dirty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Hvad kunne Hanne have gjort anderledes i denne korrespondance? Og hvornår?</a:t>
            </a:r>
          </a:p>
          <a:p>
            <a:endParaRPr lang="da-DK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da-DK" sz="1800" dirty="0" smtClean="0">
                <a:latin typeface="Arial"/>
                <a:cs typeface="Arial"/>
              </a:rPr>
              <a:t>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770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2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Eksempel på samarbejde (se afsnittet ”Når samarbejde afværger en potentiel krise” i bogen)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Om eksemplet: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Den danske virksomhed AZ Import sælger handsker som de får produceret hos </a:t>
            </a:r>
            <a:r>
              <a:rPr lang="da-DK" sz="1800" dirty="0" err="1" smtClean="0">
                <a:latin typeface="Arial"/>
                <a:cs typeface="Arial"/>
              </a:rPr>
              <a:t>Kim’s</a:t>
            </a:r>
            <a:r>
              <a:rPr lang="da-DK" sz="1800" dirty="0" smtClean="0">
                <a:latin typeface="Arial"/>
                <a:cs typeface="Arial"/>
              </a:rPr>
              <a:t> handskefabrik i Kina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Disse skal testes grundigt indholdet af </a:t>
            </a:r>
            <a:r>
              <a:rPr lang="da-DK" sz="1800" dirty="0" err="1" smtClean="0">
                <a:latin typeface="Arial"/>
                <a:cs typeface="Arial"/>
              </a:rPr>
              <a:t>kemilkalier</a:t>
            </a:r>
            <a:r>
              <a:rPr lang="da-DK" sz="1800" dirty="0" smtClean="0">
                <a:latin typeface="Arial"/>
                <a:cs typeface="Arial"/>
              </a:rPr>
              <a:t> jf. REACH forordningen 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I denne situation har den ene af to testvirksomheder sporet et for højt indhold af </a:t>
            </a:r>
            <a:r>
              <a:rPr lang="da-DK" sz="1800" dirty="0" err="1" smtClean="0">
                <a:latin typeface="Arial"/>
                <a:cs typeface="Arial"/>
              </a:rPr>
              <a:t>phthalater</a:t>
            </a:r>
            <a:endParaRPr lang="da-DK" sz="1800" dirty="0" smtClean="0">
              <a:latin typeface="Arial"/>
              <a:cs typeface="Arial"/>
            </a:endParaRP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Personer:</a:t>
            </a:r>
          </a:p>
          <a:p>
            <a:pPr lvl="2" algn="just"/>
            <a:r>
              <a:rPr lang="da-DK" sz="1800" dirty="0" smtClean="0">
                <a:latin typeface="Arial"/>
                <a:cs typeface="Arial"/>
              </a:rPr>
              <a:t>Søren: Indkøber hos AZ import</a:t>
            </a:r>
          </a:p>
          <a:p>
            <a:pPr lvl="2" algn="just"/>
            <a:r>
              <a:rPr lang="da-DK" sz="1800" dirty="0" smtClean="0">
                <a:latin typeface="Arial"/>
                <a:cs typeface="Arial"/>
              </a:rPr>
              <a:t>Kim: Ejer af </a:t>
            </a:r>
            <a:r>
              <a:rPr lang="da-DK" sz="1800" dirty="0" err="1" smtClean="0">
                <a:latin typeface="Arial"/>
                <a:cs typeface="Arial"/>
              </a:rPr>
              <a:t>Kim’s</a:t>
            </a:r>
            <a:r>
              <a:rPr lang="da-DK" sz="1800" dirty="0" smtClean="0">
                <a:latin typeface="Arial"/>
                <a:cs typeface="Arial"/>
              </a:rPr>
              <a:t> Handskefabrik</a:t>
            </a:r>
          </a:p>
          <a:p>
            <a:pPr lvl="1" algn="just"/>
            <a:endParaRPr lang="da-DK" sz="1800" dirty="0" smtClean="0">
              <a:latin typeface="Arial"/>
              <a:cs typeface="Arial"/>
            </a:endParaRP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0283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2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5" name="Group 4"/>
          <p:cNvGrpSpPr/>
          <p:nvPr/>
        </p:nvGrpSpPr>
        <p:grpSpPr>
          <a:xfrm>
            <a:off x="2987824" y="790575"/>
            <a:ext cx="5857875" cy="5276850"/>
            <a:chOff x="1643063" y="790575"/>
            <a:chExt cx="5857875" cy="527685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3063" y="790575"/>
              <a:ext cx="5857875" cy="527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3419872" y="1340768"/>
              <a:ext cx="936104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5496" y="2463433"/>
            <a:ext cx="3312368" cy="1200329"/>
            <a:chOff x="35496" y="2463433"/>
            <a:chExt cx="3312368" cy="1200329"/>
          </a:xfrm>
        </p:grpSpPr>
        <p:sp>
          <p:nvSpPr>
            <p:cNvPr id="6" name="TextBox 5"/>
            <p:cNvSpPr txBox="1"/>
            <p:nvPr/>
          </p:nvSpPr>
          <p:spPr>
            <a:xfrm>
              <a:off x="35496" y="2463433"/>
              <a:ext cx="2952328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GB" dirty="0" err="1" smtClean="0">
                  <a:latin typeface="Arial"/>
                  <a:cs typeface="Arial"/>
                </a:rPr>
                <a:t>Søren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italesætter</a:t>
              </a:r>
              <a:r>
                <a:rPr lang="en-GB" dirty="0" smtClean="0">
                  <a:latin typeface="Arial"/>
                  <a:cs typeface="Arial"/>
                </a:rPr>
                <a:t> Kim </a:t>
              </a:r>
              <a:r>
                <a:rPr lang="en-GB" dirty="0" err="1" smtClean="0">
                  <a:latin typeface="Arial"/>
                  <a:cs typeface="Arial"/>
                </a:rPr>
                <a:t>og</a:t>
              </a:r>
              <a:r>
                <a:rPr lang="en-GB" dirty="0" smtClean="0">
                  <a:latin typeface="Arial"/>
                  <a:cs typeface="Arial"/>
                </a:rPr>
                <a:t> ham </a:t>
              </a:r>
              <a:r>
                <a:rPr lang="en-GB" dirty="0" err="1" smtClean="0">
                  <a:latin typeface="Arial"/>
                  <a:cs typeface="Arial"/>
                </a:rPr>
                <a:t>selv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som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værende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på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samme</a:t>
              </a:r>
              <a:r>
                <a:rPr lang="en-GB" dirty="0" smtClean="0">
                  <a:latin typeface="Arial"/>
                  <a:cs typeface="Arial"/>
                </a:rPr>
                <a:t> hold </a:t>
              </a:r>
              <a:r>
                <a:rPr lang="en-GB" dirty="0" err="1" smtClean="0">
                  <a:latin typeface="Arial"/>
                  <a:cs typeface="Arial"/>
                </a:rPr>
                <a:t>og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orienterer</a:t>
              </a:r>
              <a:r>
                <a:rPr lang="en-GB" dirty="0" smtClean="0">
                  <a:latin typeface="Arial"/>
                  <a:cs typeface="Arial"/>
                </a:rPr>
                <a:t> mod </a:t>
              </a:r>
              <a:r>
                <a:rPr lang="en-GB" dirty="0" err="1" smtClean="0">
                  <a:latin typeface="Arial"/>
                  <a:cs typeface="Arial"/>
                </a:rPr>
                <a:t>testen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som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problemet</a:t>
              </a:r>
              <a:r>
                <a:rPr lang="en-GB" dirty="0">
                  <a:latin typeface="Arial"/>
                  <a:cs typeface="Arial"/>
                </a:rPr>
                <a:t>.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2987824" y="3002042"/>
              <a:ext cx="360040" cy="14147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508" y="3895844"/>
            <a:ext cx="3204356" cy="1200329"/>
            <a:chOff x="143508" y="3937992"/>
            <a:chExt cx="3204356" cy="1200329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2987824" y="4399657"/>
              <a:ext cx="360040" cy="14147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43508" y="3937992"/>
              <a:ext cx="2844316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GB" dirty="0" err="1" smtClean="0">
                  <a:latin typeface="Arial"/>
                  <a:cs typeface="Arial"/>
                </a:rPr>
                <a:t>Søren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orienterer</a:t>
              </a:r>
              <a:r>
                <a:rPr lang="en-GB" dirty="0" smtClean="0">
                  <a:latin typeface="Arial"/>
                  <a:cs typeface="Arial"/>
                </a:rPr>
                <a:t> mod en </a:t>
              </a:r>
              <a:r>
                <a:rPr lang="en-GB" dirty="0" err="1" smtClean="0">
                  <a:latin typeface="Arial"/>
                  <a:cs typeface="Arial"/>
                </a:rPr>
                <a:t>fælles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løsning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og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inviterer</a:t>
              </a:r>
              <a:r>
                <a:rPr lang="en-GB" dirty="0" smtClean="0">
                  <a:latin typeface="Arial"/>
                  <a:cs typeface="Arial"/>
                </a:rPr>
                <a:t> Kim med </a:t>
              </a:r>
              <a:r>
                <a:rPr lang="en-GB" dirty="0" err="1" smtClean="0">
                  <a:latin typeface="Arial"/>
                  <a:cs typeface="Arial"/>
                </a:rPr>
                <a:t>til</a:t>
              </a:r>
              <a:r>
                <a:rPr lang="en-GB" dirty="0" smtClean="0">
                  <a:latin typeface="Arial"/>
                  <a:cs typeface="Arial"/>
                </a:rPr>
                <a:t> at </a:t>
              </a:r>
              <a:r>
                <a:rPr lang="en-GB" dirty="0" err="1" smtClean="0">
                  <a:latin typeface="Arial"/>
                  <a:cs typeface="Arial"/>
                </a:rPr>
                <a:t>finde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på</a:t>
              </a:r>
              <a:r>
                <a:rPr lang="en-GB" dirty="0" smtClean="0">
                  <a:latin typeface="Arial"/>
                  <a:cs typeface="Arial"/>
                </a:rPr>
                <a:t> den.</a:t>
              </a:r>
              <a:endParaRPr lang="en-GB" dirty="0">
                <a:latin typeface="Arial"/>
                <a:cs typeface="Arial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732001" y="868799"/>
            <a:ext cx="2952328" cy="1696105"/>
            <a:chOff x="35496" y="2463433"/>
            <a:chExt cx="2952328" cy="1696105"/>
          </a:xfrm>
        </p:grpSpPr>
        <p:sp>
          <p:nvSpPr>
            <p:cNvPr id="19" name="TextBox 18"/>
            <p:cNvSpPr txBox="1"/>
            <p:nvPr/>
          </p:nvSpPr>
          <p:spPr>
            <a:xfrm>
              <a:off x="35496" y="2463433"/>
              <a:ext cx="2952328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n-GB" dirty="0" err="1" smtClean="0">
                  <a:latin typeface="Arial"/>
                  <a:cs typeface="Arial"/>
                </a:rPr>
                <a:t>Søren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italesætter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kunden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som</a:t>
              </a:r>
              <a:r>
                <a:rPr lang="en-GB" dirty="0" smtClean="0">
                  <a:latin typeface="Arial"/>
                  <a:cs typeface="Arial"/>
                </a:rPr>
                <a:t> </a:t>
              </a:r>
              <a:r>
                <a:rPr lang="en-GB" dirty="0" err="1" smtClean="0">
                  <a:latin typeface="Arial"/>
                  <a:cs typeface="Arial"/>
                </a:rPr>
                <a:t>legitimering</a:t>
              </a:r>
              <a:r>
                <a:rPr lang="en-GB" dirty="0" smtClean="0">
                  <a:latin typeface="Arial"/>
                  <a:cs typeface="Arial"/>
                </a:rPr>
                <a:t> for </a:t>
              </a:r>
              <a:r>
                <a:rPr lang="en-GB" dirty="0" err="1" smtClean="0">
                  <a:latin typeface="Arial"/>
                  <a:cs typeface="Arial"/>
                </a:rPr>
                <a:t>kravet</a:t>
              </a:r>
              <a:r>
                <a:rPr lang="en-GB" dirty="0" smtClean="0">
                  <a:latin typeface="Arial"/>
                  <a:cs typeface="Arial"/>
                </a:rPr>
                <a:t> om en </a:t>
              </a:r>
              <a:r>
                <a:rPr lang="en-GB" dirty="0" err="1" smtClean="0">
                  <a:latin typeface="Arial"/>
                  <a:cs typeface="Arial"/>
                </a:rPr>
                <a:t>bestået</a:t>
              </a:r>
              <a:r>
                <a:rPr lang="en-GB" dirty="0" smtClean="0">
                  <a:latin typeface="Arial"/>
                  <a:cs typeface="Arial"/>
                </a:rPr>
                <a:t> test.</a:t>
              </a:r>
              <a:endParaRPr lang="en-GB" dirty="0">
                <a:latin typeface="Arial"/>
                <a:cs typeface="Arial"/>
              </a:endParaRPr>
            </a:p>
          </p:txBody>
        </p:sp>
        <p:cxnSp>
          <p:nvCxnSpPr>
            <p:cNvPr id="20" name="Straight Arrow Connector 19"/>
            <p:cNvCxnSpPr>
              <a:stCxn id="19" idx="2"/>
            </p:cNvCxnSpPr>
            <p:nvPr/>
          </p:nvCxnSpPr>
          <p:spPr>
            <a:xfrm flipH="1">
              <a:off x="459672" y="3386763"/>
              <a:ext cx="1051988" cy="77277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51520" y="833393"/>
            <a:ext cx="26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Fra </a:t>
            </a:r>
            <a:r>
              <a:rPr lang="en-GB" b="1" dirty="0" err="1" smtClean="0">
                <a:latin typeface="Arial"/>
                <a:cs typeface="Arial"/>
              </a:rPr>
              <a:t>Søren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Kim</a:t>
            </a:r>
            <a:endParaRPr lang="en-GB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5461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329568" y="692696"/>
            <a:ext cx="5695950" cy="6165304"/>
            <a:chOff x="3348950" y="692696"/>
            <a:chExt cx="5695950" cy="616530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8950" y="692696"/>
              <a:ext cx="5695950" cy="6165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4932040" y="1124744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2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10" name="Group 9"/>
          <p:cNvGrpSpPr/>
          <p:nvPr/>
        </p:nvGrpSpPr>
        <p:grpSpPr>
          <a:xfrm>
            <a:off x="215516" y="2479437"/>
            <a:ext cx="3492388" cy="646331"/>
            <a:chOff x="398934" y="2463433"/>
            <a:chExt cx="3492388" cy="646331"/>
          </a:xfrm>
        </p:grpSpPr>
        <p:sp>
          <p:nvSpPr>
            <p:cNvPr id="6" name="TextBox 5"/>
            <p:cNvSpPr txBox="1"/>
            <p:nvPr/>
          </p:nvSpPr>
          <p:spPr>
            <a:xfrm>
              <a:off x="398934" y="2463433"/>
              <a:ext cx="2988332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Kim kommer med et forslag om en prisreduktion.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>
              <a:off x="3387266" y="2786599"/>
              <a:ext cx="504056" cy="11069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83568" y="5301208"/>
            <a:ext cx="2700300" cy="923330"/>
            <a:chOff x="647564" y="3937992"/>
            <a:chExt cx="2700300" cy="923330"/>
          </a:xfrm>
        </p:grpSpPr>
        <p:cxnSp>
          <p:nvCxnSpPr>
            <p:cNvPr id="15" name="Straight Arrow Connector 14"/>
            <p:cNvCxnSpPr/>
            <p:nvPr/>
          </p:nvCxnSpPr>
          <p:spPr>
            <a:xfrm>
              <a:off x="2987824" y="4399657"/>
              <a:ext cx="3600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47564" y="3937992"/>
              <a:ext cx="2376264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Kims løsningsforslag indikerer at han </a:t>
              </a:r>
              <a:r>
                <a:rPr lang="da-DK" dirty="0" err="1" smtClean="0">
                  <a:latin typeface="Arial"/>
                  <a:cs typeface="Arial"/>
                </a:rPr>
                <a:t>neglicierer</a:t>
              </a:r>
              <a:r>
                <a:rPr lang="da-DK" dirty="0" smtClean="0">
                  <a:latin typeface="Arial"/>
                  <a:cs typeface="Arial"/>
                </a:rPr>
                <a:t> reglerne.</a:t>
              </a:r>
              <a:endParaRPr lang="da-DK" dirty="0">
                <a:latin typeface="Arial"/>
                <a:cs typeface="Arial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520" y="833393"/>
            <a:ext cx="26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Fra Kim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Søren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07504" y="3284986"/>
            <a:ext cx="3600400" cy="1675302"/>
            <a:chOff x="290922" y="2265459"/>
            <a:chExt cx="3600400" cy="1675302"/>
          </a:xfrm>
        </p:grpSpPr>
        <p:sp>
          <p:nvSpPr>
            <p:cNvPr id="21" name="TextBox 20"/>
            <p:cNvSpPr txBox="1"/>
            <p:nvPr/>
          </p:nvSpPr>
          <p:spPr>
            <a:xfrm>
              <a:off x="290922" y="2463433"/>
              <a:ext cx="3312368" cy="14773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Kim påpeger selv at de vil tage hånd om kemikalieproblemet I fremtiden og at de gerne vil samarbejde med Søren om det.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22" name="Straight Arrow Connector 21"/>
            <p:cNvCxnSpPr>
              <a:stCxn id="21" idx="3"/>
            </p:cNvCxnSpPr>
            <p:nvPr/>
          </p:nvCxnSpPr>
          <p:spPr>
            <a:xfrm flipV="1">
              <a:off x="3603290" y="2265459"/>
              <a:ext cx="288032" cy="93663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0605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381375" y="989499"/>
            <a:ext cx="5762625" cy="3362325"/>
            <a:chOff x="3437874" y="1383049"/>
            <a:chExt cx="5762625" cy="3362325"/>
          </a:xfrm>
        </p:grpSpPr>
        <p:grpSp>
          <p:nvGrpSpPr>
            <p:cNvPr id="5" name="Group 4"/>
            <p:cNvGrpSpPr/>
            <p:nvPr/>
          </p:nvGrpSpPr>
          <p:grpSpPr>
            <a:xfrm>
              <a:off x="3437874" y="1383049"/>
              <a:ext cx="5762625" cy="3362325"/>
              <a:chOff x="3347864" y="1383049"/>
              <a:chExt cx="5762625" cy="3362325"/>
            </a:xfrm>
          </p:grpSpPr>
          <p:pic>
            <p:nvPicPr>
              <p:cNvPr id="4098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7864" y="1383049"/>
                <a:ext cx="5762625" cy="3362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" name="Rectangle 3"/>
              <p:cNvSpPr/>
              <p:nvPr/>
            </p:nvSpPr>
            <p:spPr>
              <a:xfrm>
                <a:off x="4644008" y="1916832"/>
                <a:ext cx="792088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4355976" y="2213856"/>
              <a:ext cx="792088" cy="636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2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grpSp>
        <p:nvGrpSpPr>
          <p:cNvPr id="10" name="Group 9"/>
          <p:cNvGrpSpPr/>
          <p:nvPr/>
        </p:nvGrpSpPr>
        <p:grpSpPr>
          <a:xfrm>
            <a:off x="179512" y="2079283"/>
            <a:ext cx="3528392" cy="1493734"/>
            <a:chOff x="452940" y="2168029"/>
            <a:chExt cx="3420908" cy="1754327"/>
          </a:xfrm>
        </p:grpSpPr>
        <p:sp>
          <p:nvSpPr>
            <p:cNvPr id="6" name="TextBox 5"/>
            <p:cNvSpPr txBox="1"/>
            <p:nvPr/>
          </p:nvSpPr>
          <p:spPr>
            <a:xfrm>
              <a:off x="452940" y="2168029"/>
              <a:ext cx="2952328" cy="17543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Kim finder på en løsning hvor de sender eksemplarer til test fra den produktion der blev godkendt af det andet test firma.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 flipV="1">
              <a:off x="3405268" y="2941683"/>
              <a:ext cx="468580" cy="10351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23528" y="4293096"/>
            <a:ext cx="284431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dirty="0" smtClean="0">
                <a:latin typeface="Arial"/>
                <a:cs typeface="Arial"/>
              </a:rPr>
              <a:t>Bid mærke i at det er leverandøren selv der kommer med dette smarte forslag.</a:t>
            </a:r>
            <a:endParaRPr lang="da-DK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520" y="833393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Fra Kim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Søren</a:t>
            </a:r>
            <a:r>
              <a:rPr lang="en-GB" b="1" dirty="0" smtClean="0">
                <a:latin typeface="Arial"/>
                <a:cs typeface="Arial"/>
              </a:rPr>
              <a:t>, </a:t>
            </a:r>
            <a:r>
              <a:rPr lang="en-GB" b="1" dirty="0" err="1" smtClean="0">
                <a:latin typeface="Arial"/>
                <a:cs typeface="Arial"/>
              </a:rPr>
              <a:t>nyt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forslag</a:t>
            </a:r>
            <a:endParaRPr lang="en-GB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7650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423657" y="1556792"/>
            <a:ext cx="5705475" cy="2867025"/>
            <a:chOff x="3423657" y="1556792"/>
            <a:chExt cx="5705475" cy="286702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3657" y="1556792"/>
              <a:ext cx="5705475" cy="286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4788024" y="2079282"/>
              <a:ext cx="720080" cy="53860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6395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2</a:t>
            </a:r>
            <a:endParaRPr lang="da-DK" sz="2800" dirty="0">
              <a:latin typeface="Arial"/>
              <a:cs typeface="Arial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51520" y="2378744"/>
            <a:ext cx="3420908" cy="923330"/>
            <a:chOff x="452940" y="2168029"/>
            <a:chExt cx="3420908" cy="923330"/>
          </a:xfrm>
        </p:grpSpPr>
        <p:sp>
          <p:nvSpPr>
            <p:cNvPr id="6" name="TextBox 5"/>
            <p:cNvSpPr txBox="1"/>
            <p:nvPr/>
          </p:nvSpPr>
          <p:spPr>
            <a:xfrm>
              <a:off x="452940" y="2168029"/>
              <a:ext cx="2952328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Søren går med på løsning og spørger om han kan hjælpe.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8" name="Straight Arrow Connector 7"/>
            <p:cNvCxnSpPr>
              <a:stCxn id="6" idx="3"/>
            </p:cNvCxnSpPr>
            <p:nvPr/>
          </p:nvCxnSpPr>
          <p:spPr>
            <a:xfrm>
              <a:off x="3405268" y="2629694"/>
              <a:ext cx="468580" cy="3119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611560" y="836712"/>
            <a:ext cx="26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Fra </a:t>
            </a:r>
            <a:r>
              <a:rPr lang="en-GB" b="1" dirty="0" err="1" smtClean="0">
                <a:latin typeface="Arial"/>
                <a:cs typeface="Arial"/>
              </a:rPr>
              <a:t>Søren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til</a:t>
            </a:r>
            <a:r>
              <a:rPr lang="en-GB" b="1" dirty="0" smtClean="0">
                <a:latin typeface="Arial"/>
                <a:cs typeface="Arial"/>
              </a:rPr>
              <a:t> Kim</a:t>
            </a:r>
            <a:endParaRPr lang="en-GB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3753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Arbejdsspørgsmål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651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Sammenlign kommunikationen i eksempel 1 og 2. Hvordan adskiller de sig helt konkret?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Hvad kan vi sige om køber-leverandør samarbejde ud fra disse to eksempler?</a:t>
            </a:r>
          </a:p>
          <a:p>
            <a:pPr algn="just"/>
            <a:endParaRPr lang="da-DK" sz="1800" dirty="0">
              <a:latin typeface="Arial"/>
              <a:cs typeface="Arial"/>
            </a:endParaRP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Er ”samarbejde” altid det bedste? Kan der være eksempler hvor ordregiver ordremodtager forholdet er bedst?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069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91880" y="3326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a-DK" sz="2800" dirty="0" smtClean="0">
                <a:latin typeface="Arial"/>
                <a:cs typeface="Arial"/>
              </a:rPr>
              <a:t>Indhold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835696" y="1628800"/>
            <a:ext cx="8229600" cy="4525963"/>
          </a:xfrm>
        </p:spPr>
        <p:txBody>
          <a:bodyPr/>
          <a:lstStyle/>
          <a:p>
            <a:r>
              <a:rPr lang="da-DK" sz="1800" dirty="0" smtClean="0">
                <a:latin typeface="Arial"/>
                <a:cs typeface="Arial"/>
              </a:rPr>
              <a:t>Hvad er Supply Chain </a:t>
            </a:r>
            <a:r>
              <a:rPr lang="da-DK" sz="1800" dirty="0" smtClean="0">
                <a:latin typeface="Arial"/>
                <a:cs typeface="Arial"/>
              </a:rPr>
              <a:t>Management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>
                <a:latin typeface="Arial"/>
                <a:cs typeface="Arial"/>
              </a:rPr>
              <a:t>Hvad kan et </a:t>
            </a:r>
            <a:r>
              <a:rPr lang="da-DK" sz="1800" dirty="0" err="1">
                <a:latin typeface="Arial"/>
                <a:cs typeface="Arial"/>
              </a:rPr>
              <a:t>interaktionelt</a:t>
            </a:r>
            <a:r>
              <a:rPr lang="da-DK" sz="1800" dirty="0">
                <a:latin typeface="Arial"/>
                <a:cs typeface="Arial"/>
              </a:rPr>
              <a:t> perspektiv bidrage med</a:t>
            </a:r>
            <a:r>
              <a:rPr lang="da-DK" sz="1800" dirty="0" smtClean="0">
                <a:latin typeface="Arial"/>
                <a:cs typeface="Arial"/>
              </a:rPr>
              <a:t>?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Eksempel 1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Eksempel 2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Uddybning</a:t>
            </a:r>
          </a:p>
          <a:p>
            <a:pPr marL="0" indent="0">
              <a:buNone/>
            </a:pPr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Konklusion</a:t>
            </a:r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7311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Opsummering af eksempel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Søren og Kim formår at skabe et samarbejde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Ordren bliver gennemført til tiden og en dyr leveringskrise undgås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Hvordan gør de det?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De orienterer mod en fælles løsning – det er ikke et </a:t>
            </a:r>
            <a:r>
              <a:rPr lang="da-DK" sz="1800" dirty="0" err="1" smtClean="0">
                <a:latin typeface="Arial"/>
                <a:cs typeface="Arial"/>
              </a:rPr>
              <a:t>blame</a:t>
            </a:r>
            <a:r>
              <a:rPr lang="da-DK" sz="1800" dirty="0" smtClean="0">
                <a:latin typeface="Arial"/>
                <a:cs typeface="Arial"/>
              </a:rPr>
              <a:t>-game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Søren spørger ind til </a:t>
            </a:r>
            <a:r>
              <a:rPr lang="da-DK" sz="1800" dirty="0" err="1" smtClean="0">
                <a:latin typeface="Arial"/>
                <a:cs typeface="Arial"/>
              </a:rPr>
              <a:t>Kim’s</a:t>
            </a:r>
            <a:r>
              <a:rPr lang="da-DK" sz="1800" dirty="0" smtClean="0">
                <a:latin typeface="Arial"/>
                <a:cs typeface="Arial"/>
              </a:rPr>
              <a:t> input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Ved at ”</a:t>
            </a:r>
            <a:r>
              <a:rPr lang="da-DK" sz="1800" dirty="0" err="1" smtClean="0">
                <a:latin typeface="Arial"/>
                <a:cs typeface="Arial"/>
              </a:rPr>
              <a:t>presentificere</a:t>
            </a:r>
            <a:r>
              <a:rPr lang="da-DK" sz="1800" dirty="0" smtClean="0">
                <a:latin typeface="Arial"/>
                <a:cs typeface="Arial"/>
              </a:rPr>
              <a:t>” kundens behov kan hele manøvren legitimeres 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Kim ender med at komme med den rette løsning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De italesætter altså et hjælpende forhold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359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Uddybning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E-mail korrespondancer foregår ikke i et </a:t>
            </a:r>
            <a:r>
              <a:rPr lang="da-DK" sz="1800" dirty="0" err="1" smtClean="0">
                <a:latin typeface="Arial"/>
                <a:cs typeface="Arial"/>
              </a:rPr>
              <a:t>vacuum</a:t>
            </a:r>
            <a:r>
              <a:rPr lang="da-DK" sz="1800" dirty="0" smtClean="0">
                <a:latin typeface="Arial"/>
                <a:cs typeface="Arial"/>
              </a:rPr>
              <a:t>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 er indlejret i dominante diskurser i begge virksomheder, der afspejler tidligere køber-leverandør forhold.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Samarbejde skal prioriteres og italesættes både hos topledelsen og i dagligdagen for at blive en konkurrencemæssig fordel.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1440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Konklusion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Integreret Supply Chain Management kan skabe en konkurrencemæssige fordele, men det er lettere sagt end gjort.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samarbejde som ISCM bygger kræver en dyb forståelse for kommunikation.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CCO orienteret tilgang til ISCM kan bidrage med dette og vise hvilke interaktionsmønstre der virker.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730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Hvad er Supply Chain Management?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7931224" cy="4525963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SCM dækker over processen, der muliggør at en kunde kan købe et produkt, fx</a:t>
            </a:r>
          </a:p>
          <a:p>
            <a:pPr lvl="1" algn="just"/>
            <a:r>
              <a:rPr lang="da-DK" sz="1800" dirty="0" smtClean="0">
                <a:latin typeface="Arial"/>
                <a:cs typeface="Arial"/>
              </a:rPr>
              <a:t>Indkøb, Logistik, Lager, Salg, Marketing, R&amp;D, Service, Levering osv.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SCM kaldes også forsyningskæde på dansk.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 er en klassisk erhvervsøkonomisk disciplin.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Der anvendes primært kvantitative metoder.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Kommunikation forstås som transmission af information.</a:t>
            </a:r>
          </a:p>
          <a:p>
            <a:pPr marL="0" indent="0" algn="just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939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>
                <a:latin typeface="Arial"/>
                <a:cs typeface="Arial"/>
              </a:rPr>
              <a:t>Hvad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n-GB" sz="2800" dirty="0" err="1" smtClean="0">
                <a:latin typeface="Arial"/>
                <a:cs typeface="Arial"/>
              </a:rPr>
              <a:t>er</a:t>
            </a:r>
            <a:r>
              <a:rPr lang="en-GB" sz="2800" dirty="0" smtClean="0">
                <a:latin typeface="Arial"/>
                <a:cs typeface="Arial"/>
              </a:rPr>
              <a:t> Supply Chain Management?</a:t>
            </a:r>
            <a:endParaRPr lang="en-GB" sz="2800" dirty="0">
              <a:latin typeface="Arial"/>
              <a:cs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509092"/>
            <a:ext cx="7676678" cy="393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48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Hvad er Supply Chain Management?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Den seneste udvikling i SCM går i retning af integration (ISCM), dvs. tættere partnerskaber mellem købere og leverandører.</a:t>
            </a:r>
          </a:p>
          <a:p>
            <a:r>
              <a:rPr lang="da-DK" sz="1800" dirty="0" smtClean="0">
                <a:latin typeface="Arial"/>
                <a:cs typeface="Arial"/>
              </a:rPr>
              <a:t>Dette kan gøre forsyningskæden som helhed til en konkurrencemæssig fordel.</a:t>
            </a:r>
          </a:p>
          <a:p>
            <a:r>
              <a:rPr lang="da-DK" sz="1800" dirty="0" smtClean="0">
                <a:latin typeface="Arial"/>
                <a:cs typeface="Arial"/>
              </a:rPr>
              <a:t>Et partnerskab er i bund og grund ”en måde at kommunikere med hinanden på”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Kommunikation konstituerer partnerskaber.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2824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Hvad kan et </a:t>
            </a:r>
            <a:r>
              <a:rPr lang="da-DK" sz="2800" dirty="0" err="1" smtClean="0">
                <a:latin typeface="Arial"/>
                <a:cs typeface="Arial"/>
              </a:rPr>
              <a:t>interaktionelt</a:t>
            </a:r>
            <a:r>
              <a:rPr lang="da-DK" sz="2800" dirty="0" smtClean="0">
                <a:latin typeface="Arial"/>
                <a:cs typeface="Arial"/>
              </a:rPr>
              <a:t> perspektiv bidrage med?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72816"/>
            <a:ext cx="7427168" cy="4525963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Samarbejde og partnerskaber skabes og opretholdes i kommunikation.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En transmissionsmodel for kommunikation kan ikke rumme kompleksiteten i disse forhold.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Et CCO perspektiv anerkender kompleksiteten. </a:t>
            </a:r>
          </a:p>
          <a:p>
            <a:endParaRPr lang="da-DK" sz="1800" dirty="0">
              <a:latin typeface="Arial"/>
              <a:cs typeface="Arial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31640" y="3933056"/>
            <a:ext cx="6480720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En detaljeret undersøgelse af interaktioner kan vise hvornår og hvorfor samarbejdet lykkes eller ikke gør.</a:t>
            </a:r>
          </a:p>
        </p:txBody>
      </p:sp>
    </p:spTree>
    <p:extLst>
      <p:ext uri="{BB962C8B-B14F-4D97-AF65-F5344CB8AC3E}">
        <p14:creationId xmlns:p14="http://schemas.microsoft.com/office/powerpoint/2010/main" val="1768937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96544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Eksempel på manglende samarbejde (se afsnittet ”Når det går galt” i bogen)</a:t>
            </a:r>
          </a:p>
          <a:p>
            <a:r>
              <a:rPr lang="da-DK" sz="1800" dirty="0" smtClean="0">
                <a:latin typeface="Arial"/>
                <a:cs typeface="Arial"/>
              </a:rPr>
              <a:t>Om eksemplet: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Den danske virksomhed BQ Hobby sælger hobbyprodukter som karton, perler, sakse, lim etc. 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En af deres leverandører er </a:t>
            </a:r>
            <a:r>
              <a:rPr lang="da-DK" sz="1800" dirty="0" err="1" smtClean="0">
                <a:latin typeface="Arial"/>
                <a:cs typeface="Arial"/>
              </a:rPr>
              <a:t>Charlie’s</a:t>
            </a:r>
            <a:r>
              <a:rPr lang="da-DK" sz="1800" dirty="0" smtClean="0">
                <a:latin typeface="Arial"/>
                <a:cs typeface="Arial"/>
              </a:rPr>
              <a:t> Papirfabrik</a:t>
            </a:r>
            <a:endParaRPr lang="da-DK" sz="1800" dirty="0">
              <a:latin typeface="Arial"/>
              <a:cs typeface="Arial"/>
            </a:endParaRPr>
          </a:p>
          <a:p>
            <a:pPr lvl="1"/>
            <a:r>
              <a:rPr lang="da-DK" sz="1800" dirty="0" smtClean="0">
                <a:latin typeface="Arial"/>
                <a:cs typeface="Arial"/>
              </a:rPr>
              <a:t>Den ordre vi vil kigge på er en ret simpel ordre på brevpapir og konvolutter </a:t>
            </a:r>
          </a:p>
          <a:p>
            <a:pPr lvl="1"/>
            <a:r>
              <a:rPr lang="da-DK" sz="1800" dirty="0" err="1" smtClean="0">
                <a:latin typeface="Arial"/>
                <a:cs typeface="Arial"/>
              </a:rPr>
              <a:t>Charlie’s</a:t>
            </a:r>
            <a:r>
              <a:rPr lang="da-DK" sz="1800" dirty="0" smtClean="0">
                <a:latin typeface="Arial"/>
                <a:cs typeface="Arial"/>
              </a:rPr>
              <a:t> Papirfabrik har sendt en prøve på produktet til BQ Hobby og det er denne vareprøve der tales om i første e-mail</a:t>
            </a:r>
          </a:p>
          <a:p>
            <a:pPr lvl="1"/>
            <a:r>
              <a:rPr lang="da-DK" sz="1800" dirty="0" smtClean="0">
                <a:latin typeface="Arial"/>
                <a:cs typeface="Arial"/>
              </a:rPr>
              <a:t>Personer:</a:t>
            </a:r>
          </a:p>
          <a:p>
            <a:pPr lvl="2"/>
            <a:r>
              <a:rPr lang="da-DK" sz="1800" dirty="0" smtClean="0">
                <a:latin typeface="Arial"/>
                <a:cs typeface="Arial"/>
              </a:rPr>
              <a:t>Hanne: Indkøber hos BQ Hobby</a:t>
            </a:r>
          </a:p>
          <a:p>
            <a:pPr lvl="2"/>
            <a:r>
              <a:rPr lang="da-DK" sz="1800" dirty="0" smtClean="0">
                <a:latin typeface="Arial"/>
                <a:cs typeface="Arial"/>
              </a:rPr>
              <a:t>Charlie: Ejer af </a:t>
            </a:r>
            <a:r>
              <a:rPr lang="da-DK" sz="1800" dirty="0" err="1" smtClean="0">
                <a:latin typeface="Arial"/>
                <a:cs typeface="Arial"/>
              </a:rPr>
              <a:t>Charlie’s</a:t>
            </a:r>
            <a:r>
              <a:rPr lang="da-DK" sz="1800" dirty="0" smtClean="0">
                <a:latin typeface="Arial"/>
                <a:cs typeface="Arial"/>
              </a:rPr>
              <a:t> Papirfabrik</a:t>
            </a:r>
          </a:p>
          <a:p>
            <a:pPr lvl="2"/>
            <a:r>
              <a:rPr lang="da-DK" sz="1800" dirty="0" err="1" smtClean="0">
                <a:latin typeface="Arial"/>
                <a:cs typeface="Arial"/>
              </a:rPr>
              <a:t>Shang</a:t>
            </a:r>
            <a:r>
              <a:rPr lang="da-DK" sz="1800" dirty="0" smtClean="0">
                <a:latin typeface="Arial"/>
                <a:cs typeface="Arial"/>
              </a:rPr>
              <a:t>: BQ </a:t>
            </a:r>
            <a:r>
              <a:rPr lang="da-DK" sz="1800" dirty="0" err="1" smtClean="0">
                <a:latin typeface="Arial"/>
                <a:cs typeface="Arial"/>
              </a:rPr>
              <a:t>Hobby’s</a:t>
            </a:r>
            <a:r>
              <a:rPr lang="da-DK" sz="1800" dirty="0" smtClean="0">
                <a:latin typeface="Arial"/>
                <a:cs typeface="Arial"/>
              </a:rPr>
              <a:t> kvalitetskontrollant i Kina</a:t>
            </a:r>
          </a:p>
          <a:p>
            <a:pPr lvl="2"/>
            <a:r>
              <a:rPr lang="da-DK" sz="1800" dirty="0" smtClean="0">
                <a:latin typeface="Arial"/>
                <a:cs typeface="Arial"/>
              </a:rPr>
              <a:t>Kenneth: Supply Chain Manager i BQ Hobby</a:t>
            </a:r>
          </a:p>
          <a:p>
            <a:pPr lvl="1"/>
            <a:endParaRPr lang="da-DK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432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00547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6715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/>
                <a:cs typeface="Arial"/>
              </a:rPr>
              <a:t>Shang </a:t>
            </a:r>
            <a:r>
              <a:rPr lang="en-GB" b="1" dirty="0" err="1" smtClean="0">
                <a:latin typeface="Arial"/>
                <a:cs typeface="Arial"/>
              </a:rPr>
              <a:t>kommenterer</a:t>
            </a:r>
            <a:r>
              <a:rPr lang="en-GB" b="1" dirty="0" smtClean="0">
                <a:latin typeface="Arial"/>
                <a:cs typeface="Arial"/>
              </a:rPr>
              <a:t> med </a:t>
            </a:r>
            <a:r>
              <a:rPr lang="en-GB" b="1" dirty="0" err="1" smtClean="0">
                <a:latin typeface="Arial"/>
                <a:cs typeface="Arial"/>
              </a:rPr>
              <a:t>rødt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på</a:t>
            </a:r>
            <a:r>
              <a:rPr lang="en-GB" b="1" dirty="0" smtClean="0">
                <a:latin typeface="Arial"/>
                <a:cs typeface="Arial"/>
              </a:rPr>
              <a:t> Hannes e-mail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1920" y="171450"/>
            <a:ext cx="4820567" cy="6686550"/>
            <a:chOff x="2271713" y="171450"/>
            <a:chExt cx="4600575" cy="65151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1713" y="171450"/>
              <a:ext cx="4600575" cy="651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4139952" y="332656"/>
              <a:ext cx="1080120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8794" y="1853702"/>
              <a:ext cx="1080120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30" name="Group 1029"/>
          <p:cNvGrpSpPr/>
          <p:nvPr/>
        </p:nvGrpSpPr>
        <p:grpSpPr>
          <a:xfrm>
            <a:off x="908760" y="2275499"/>
            <a:ext cx="3324552" cy="3601773"/>
            <a:chOff x="908760" y="2275499"/>
            <a:chExt cx="3324552" cy="3601773"/>
          </a:xfrm>
        </p:grpSpPr>
        <p:sp>
          <p:nvSpPr>
            <p:cNvPr id="8" name="TextBox 7"/>
            <p:cNvSpPr txBox="1"/>
            <p:nvPr/>
          </p:nvSpPr>
          <p:spPr>
            <a:xfrm>
              <a:off x="908760" y="2275499"/>
              <a:ext cx="2736304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Hanne anlægger en meget ordre-givende tone understreget af “must”.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11" name="Straight Arrow Connector 10"/>
            <p:cNvCxnSpPr>
              <a:stCxn id="8" idx="3"/>
            </p:cNvCxnSpPr>
            <p:nvPr/>
          </p:nvCxnSpPr>
          <p:spPr>
            <a:xfrm>
              <a:off x="3645064" y="2875664"/>
              <a:ext cx="566896" cy="1932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645064" y="3207862"/>
              <a:ext cx="566896" cy="1805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2"/>
            </p:cNvCxnSpPr>
            <p:nvPr/>
          </p:nvCxnSpPr>
          <p:spPr>
            <a:xfrm>
              <a:off x="2276912" y="3475828"/>
              <a:ext cx="1935048" cy="24014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8" idx="2"/>
            </p:cNvCxnSpPr>
            <p:nvPr/>
          </p:nvCxnSpPr>
          <p:spPr>
            <a:xfrm>
              <a:off x="2276912" y="3475828"/>
              <a:ext cx="1956400" cy="18253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1" name="Group 1030"/>
          <p:cNvGrpSpPr/>
          <p:nvPr/>
        </p:nvGrpSpPr>
        <p:grpSpPr>
          <a:xfrm>
            <a:off x="232776" y="4366845"/>
            <a:ext cx="4017796" cy="2240095"/>
            <a:chOff x="232776" y="4366845"/>
            <a:chExt cx="4017796" cy="2240095"/>
          </a:xfrm>
        </p:grpSpPr>
        <p:sp>
          <p:nvSpPr>
            <p:cNvPr id="26" name="TextBox 25"/>
            <p:cNvSpPr txBox="1"/>
            <p:nvPr/>
          </p:nvSpPr>
          <p:spPr>
            <a:xfrm>
              <a:off x="232776" y="4366845"/>
              <a:ext cx="2736304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Charlie agerer som ordremodtager.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28" name="Straight Arrow Connector 27"/>
            <p:cNvCxnSpPr>
              <a:stCxn id="26" idx="3"/>
            </p:cNvCxnSpPr>
            <p:nvPr/>
          </p:nvCxnSpPr>
          <p:spPr>
            <a:xfrm>
              <a:off x="2969080" y="4690011"/>
              <a:ext cx="1281492" cy="112484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6" idx="3"/>
            </p:cNvCxnSpPr>
            <p:nvPr/>
          </p:nvCxnSpPr>
          <p:spPr>
            <a:xfrm>
              <a:off x="2969080" y="4690011"/>
              <a:ext cx="1281492" cy="11672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6" idx="2"/>
            </p:cNvCxnSpPr>
            <p:nvPr/>
          </p:nvCxnSpPr>
          <p:spPr>
            <a:xfrm>
              <a:off x="1600928" y="5013176"/>
              <a:ext cx="2484276" cy="15937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106762" y="5530587"/>
            <a:ext cx="3097086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sz="1700" dirty="0" smtClean="0">
                <a:latin typeface="Arial"/>
                <a:cs typeface="Arial"/>
              </a:rPr>
              <a:t>Interaktionen lyder næsten som når en overordnet giver ordre til en underordnet i militæret.</a:t>
            </a:r>
            <a:endParaRPr lang="da-DK" sz="17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329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511" y="684465"/>
            <a:ext cx="5190319" cy="4063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00547" cy="1143000"/>
          </a:xfrm>
        </p:spPr>
        <p:txBody>
          <a:bodyPr>
            <a:normAutofit/>
          </a:bodyPr>
          <a:lstStyle/>
          <a:p>
            <a:r>
              <a:rPr lang="da-DK" sz="2800" dirty="0" smtClean="0">
                <a:latin typeface="Arial"/>
                <a:cs typeface="Arial"/>
              </a:rPr>
              <a:t>Eksempel 1</a:t>
            </a:r>
            <a:endParaRPr lang="da-DK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106715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 smtClean="0">
                <a:latin typeface="Arial"/>
                <a:cs typeface="Arial"/>
              </a:rPr>
              <a:t>Hanne </a:t>
            </a:r>
            <a:r>
              <a:rPr lang="en-GB" b="1" dirty="0" err="1" smtClean="0">
                <a:latin typeface="Arial"/>
                <a:cs typeface="Arial"/>
              </a:rPr>
              <a:t>anmoder</a:t>
            </a:r>
            <a:r>
              <a:rPr lang="en-GB" b="1" dirty="0" smtClean="0">
                <a:latin typeface="Arial"/>
                <a:cs typeface="Arial"/>
              </a:rPr>
              <a:t> Shang om et </a:t>
            </a:r>
            <a:r>
              <a:rPr lang="en-GB" b="1" dirty="0" err="1" smtClean="0">
                <a:latin typeface="Arial"/>
                <a:cs typeface="Arial"/>
              </a:rPr>
              <a:t>kvalitetscheck</a:t>
            </a:r>
            <a:r>
              <a:rPr lang="en-GB" b="1" dirty="0" smtClean="0">
                <a:latin typeface="Arial"/>
                <a:cs typeface="Arial"/>
              </a:rPr>
              <a:t> </a:t>
            </a:r>
            <a:r>
              <a:rPr lang="en-GB" b="1" dirty="0" err="1" smtClean="0">
                <a:latin typeface="Arial"/>
                <a:cs typeface="Arial"/>
              </a:rPr>
              <a:t>hos</a:t>
            </a:r>
            <a:r>
              <a:rPr lang="en-GB" b="1" dirty="0" smtClean="0">
                <a:latin typeface="Arial"/>
                <a:cs typeface="Arial"/>
              </a:rPr>
              <a:t> Charlie</a:t>
            </a:r>
            <a:endParaRPr lang="en-GB" b="1" dirty="0">
              <a:latin typeface="Arial"/>
              <a:cs typeface="Arial"/>
            </a:endParaRPr>
          </a:p>
        </p:txBody>
      </p:sp>
      <p:grpSp>
        <p:nvGrpSpPr>
          <p:cNvPr id="1030" name="Group 1029"/>
          <p:cNvGrpSpPr/>
          <p:nvPr/>
        </p:nvGrpSpPr>
        <p:grpSpPr>
          <a:xfrm>
            <a:off x="255706" y="2001092"/>
            <a:ext cx="4004044" cy="1407522"/>
            <a:chOff x="246528" y="1990488"/>
            <a:chExt cx="4004044" cy="1407522"/>
          </a:xfrm>
        </p:grpSpPr>
        <p:sp>
          <p:nvSpPr>
            <p:cNvPr id="8" name="TextBox 7"/>
            <p:cNvSpPr txBox="1"/>
            <p:nvPr/>
          </p:nvSpPr>
          <p:spPr>
            <a:xfrm>
              <a:off x="246528" y="2197681"/>
              <a:ext cx="2736304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Hanne anlægger stadig en ordre-givende tone dog mildnet af ”</a:t>
              </a:r>
              <a:r>
                <a:rPr lang="da-DK" dirty="0" err="1" smtClean="0">
                  <a:latin typeface="Arial"/>
                  <a:cs typeface="Arial"/>
                </a:rPr>
                <a:t>would</a:t>
              </a:r>
              <a:r>
                <a:rPr lang="da-DK" dirty="0" smtClean="0">
                  <a:latin typeface="Arial"/>
                  <a:cs typeface="Arial"/>
                </a:rPr>
                <a:t> </a:t>
              </a:r>
              <a:r>
                <a:rPr lang="da-DK" dirty="0" err="1" smtClean="0">
                  <a:latin typeface="Arial"/>
                  <a:cs typeface="Arial"/>
                </a:rPr>
                <a:t>like</a:t>
              </a:r>
              <a:r>
                <a:rPr lang="da-DK" dirty="0" smtClean="0">
                  <a:latin typeface="Arial"/>
                  <a:cs typeface="Arial"/>
                </a:rPr>
                <a:t> to” og ”</a:t>
              </a:r>
              <a:r>
                <a:rPr lang="da-DK" dirty="0" err="1" smtClean="0">
                  <a:latin typeface="Arial"/>
                  <a:cs typeface="Arial"/>
                </a:rPr>
                <a:t>shall</a:t>
              </a:r>
              <a:r>
                <a:rPr lang="da-DK" dirty="0" smtClean="0">
                  <a:latin typeface="Arial"/>
                  <a:cs typeface="Arial"/>
                </a:rPr>
                <a:t>”.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11" name="Straight Arrow Connector 10"/>
            <p:cNvCxnSpPr>
              <a:stCxn id="8" idx="3"/>
            </p:cNvCxnSpPr>
            <p:nvPr/>
          </p:nvCxnSpPr>
          <p:spPr>
            <a:xfrm flipV="1">
              <a:off x="2982832" y="1990488"/>
              <a:ext cx="1267740" cy="8073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8" idx="3"/>
            </p:cNvCxnSpPr>
            <p:nvPr/>
          </p:nvCxnSpPr>
          <p:spPr>
            <a:xfrm flipV="1">
              <a:off x="2982832" y="2554300"/>
              <a:ext cx="1267740" cy="2435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1" name="Group 1030"/>
          <p:cNvGrpSpPr/>
          <p:nvPr/>
        </p:nvGrpSpPr>
        <p:grpSpPr>
          <a:xfrm>
            <a:off x="232776" y="3789040"/>
            <a:ext cx="4026974" cy="1478052"/>
            <a:chOff x="232776" y="4089122"/>
            <a:chExt cx="4026974" cy="1478052"/>
          </a:xfrm>
        </p:grpSpPr>
        <p:sp>
          <p:nvSpPr>
            <p:cNvPr id="26" name="TextBox 25"/>
            <p:cNvSpPr txBox="1"/>
            <p:nvPr/>
          </p:nvSpPr>
          <p:spPr>
            <a:xfrm>
              <a:off x="232776" y="4366845"/>
              <a:ext cx="2736304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da-DK" dirty="0" smtClean="0">
                  <a:latin typeface="Arial"/>
                  <a:cs typeface="Arial"/>
                </a:rPr>
                <a:t>Hanne laver forlader sin ordregiver rolle og overlader en beslutning til </a:t>
              </a:r>
              <a:r>
                <a:rPr lang="da-DK" dirty="0" err="1" smtClean="0">
                  <a:latin typeface="Arial"/>
                  <a:cs typeface="Arial"/>
                </a:rPr>
                <a:t>Shang</a:t>
              </a:r>
              <a:r>
                <a:rPr lang="da-DK" dirty="0" smtClean="0">
                  <a:latin typeface="Arial"/>
                  <a:cs typeface="Arial"/>
                </a:rPr>
                <a:t> og Charlie.</a:t>
              </a:r>
              <a:endParaRPr lang="da-DK" dirty="0">
                <a:latin typeface="Arial"/>
                <a:cs typeface="Arial"/>
              </a:endParaRPr>
            </a:p>
          </p:txBody>
        </p:sp>
        <p:cxnSp>
          <p:nvCxnSpPr>
            <p:cNvPr id="31" name="Straight Arrow Connector 30"/>
            <p:cNvCxnSpPr>
              <a:stCxn id="26" idx="3"/>
            </p:cNvCxnSpPr>
            <p:nvPr/>
          </p:nvCxnSpPr>
          <p:spPr>
            <a:xfrm flipV="1">
              <a:off x="2969080" y="4089122"/>
              <a:ext cx="1290670" cy="8778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32776" y="5453192"/>
            <a:ext cx="273630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da-DK" dirty="0" smtClean="0">
                <a:latin typeface="Arial"/>
                <a:cs typeface="Arial"/>
              </a:rPr>
              <a:t>Derved opstår et </a:t>
            </a:r>
            <a:r>
              <a:rPr lang="da-DK" dirty="0" err="1" smtClean="0">
                <a:latin typeface="Arial"/>
                <a:cs typeface="Arial"/>
              </a:rPr>
              <a:t>clash</a:t>
            </a:r>
            <a:r>
              <a:rPr lang="da-DK" dirty="0" smtClean="0">
                <a:latin typeface="Arial"/>
                <a:cs typeface="Arial"/>
              </a:rPr>
              <a:t> i rollefordelingen, hvilket giver grobund for en uheldig udvikling.</a:t>
            </a:r>
            <a:endParaRPr lang="da-DK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8590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1116</Words>
  <Application>Microsoft Macintosh PowerPoint</Application>
  <PresentationFormat>Skærmshow (4:3)</PresentationFormat>
  <Paragraphs>126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22</vt:i4>
      </vt:variant>
    </vt:vector>
  </HeadingPairs>
  <TitlesOfParts>
    <vt:vector size="23" baseType="lpstr">
      <vt:lpstr>Office Theme</vt:lpstr>
      <vt:lpstr>Kapitel 9  Leo Smith og Anderes Lund</vt:lpstr>
      <vt:lpstr>Indhold</vt:lpstr>
      <vt:lpstr>Hvad er Supply Chain Management?</vt:lpstr>
      <vt:lpstr>Hvad er Supply Chain Management?</vt:lpstr>
      <vt:lpstr>Hvad er Supply Chain Management?</vt:lpstr>
      <vt:lpstr>Hvad kan et interaktionelt perspektiv bidrage med?</vt:lpstr>
      <vt:lpstr>Eksempel 1</vt:lpstr>
      <vt:lpstr>Eksempel 1</vt:lpstr>
      <vt:lpstr>Eksempel 1</vt:lpstr>
      <vt:lpstr>Eksempel 1</vt:lpstr>
      <vt:lpstr>Eksempel 1</vt:lpstr>
      <vt:lpstr>Eksempel 1</vt:lpstr>
      <vt:lpstr>Arbejdsspørgsmål</vt:lpstr>
      <vt:lpstr>Eksempel 2</vt:lpstr>
      <vt:lpstr>Eksempel 2</vt:lpstr>
      <vt:lpstr>Eksempel 2</vt:lpstr>
      <vt:lpstr>Eksempel 2</vt:lpstr>
      <vt:lpstr>Eksempel 2</vt:lpstr>
      <vt:lpstr>Arbejdsspørgsmål</vt:lpstr>
      <vt:lpstr>Opsummering af eksempel</vt:lpstr>
      <vt:lpstr>Uddybning</vt:lpstr>
      <vt:lpstr>Konklusion</vt:lpstr>
    </vt:vector>
  </TitlesOfParts>
  <Company>Aarhus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9</dc:title>
  <dc:creator>Leo Feddersen Smith</dc:creator>
  <cp:lastModifiedBy>Thomas Lehman Waaben Toft</cp:lastModifiedBy>
  <cp:revision>28</cp:revision>
  <dcterms:created xsi:type="dcterms:W3CDTF">2016-06-28T09:17:35Z</dcterms:created>
  <dcterms:modified xsi:type="dcterms:W3CDTF">2016-08-14T12:35:11Z</dcterms:modified>
</cp:coreProperties>
</file>