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7" r:id="rId2"/>
    <p:sldId id="283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CD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9CFBBD-980D-B940-B29F-37597AA5E54C}" type="doc">
      <dgm:prSet loTypeId="urn:microsoft.com/office/officeart/2005/8/layout/hList1" loCatId="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45344EAC-7C54-3B40-9089-8F7B418273FE}">
      <dgm:prSet phldrT="[Tekst]"/>
      <dgm:spPr/>
      <dgm:t>
        <a:bodyPr/>
        <a:lstStyle/>
        <a:p>
          <a:r>
            <a:rPr lang="da-DK" b="1" dirty="0" smtClean="0">
              <a:latin typeface="Arial"/>
              <a:cs typeface="Arial"/>
            </a:rPr>
            <a:t>Paradigme 1</a:t>
          </a:r>
        </a:p>
        <a:p>
          <a:r>
            <a:rPr lang="da-DK" dirty="0" smtClean="0">
              <a:latin typeface="Arial"/>
              <a:cs typeface="Arial"/>
            </a:rPr>
            <a:t>(informationsparadigmet)</a:t>
          </a:r>
          <a:endParaRPr lang="da-DK" dirty="0">
            <a:latin typeface="Arial"/>
            <a:cs typeface="Arial"/>
          </a:endParaRPr>
        </a:p>
      </dgm:t>
    </dgm:pt>
    <dgm:pt modelId="{5E1F7962-E48A-C049-9E56-ADD59062399A}" type="parTrans" cxnId="{8FF147E0-9A98-9A47-AC2F-2568E3F1A220}">
      <dgm:prSet/>
      <dgm:spPr/>
      <dgm:t>
        <a:bodyPr/>
        <a:lstStyle/>
        <a:p>
          <a:endParaRPr lang="da-DK"/>
        </a:p>
      </dgm:t>
    </dgm:pt>
    <dgm:pt modelId="{A7F70A48-F7D3-4949-8386-E0196ECE8AAB}" type="sibTrans" cxnId="{8FF147E0-9A98-9A47-AC2F-2568E3F1A220}">
      <dgm:prSet/>
      <dgm:spPr/>
      <dgm:t>
        <a:bodyPr/>
        <a:lstStyle/>
        <a:p>
          <a:endParaRPr lang="da-DK"/>
        </a:p>
      </dgm:t>
    </dgm:pt>
    <dgm:pt modelId="{08D0B541-3E0F-8348-A028-568A5FF8F0C0}">
      <dgm:prSet phldrT="[Tekst]"/>
      <dgm:spPr/>
      <dgm:t>
        <a:bodyPr/>
        <a:lstStyle/>
        <a:p>
          <a:r>
            <a:rPr lang="da-DK" b="1" dirty="0" smtClean="0">
              <a:latin typeface="Arial"/>
              <a:cs typeface="Arial"/>
            </a:rPr>
            <a:t>Paradigme 2</a:t>
          </a:r>
        </a:p>
        <a:p>
          <a:r>
            <a:rPr lang="da-DK" dirty="0" smtClean="0">
              <a:latin typeface="Arial"/>
              <a:cs typeface="Arial"/>
            </a:rPr>
            <a:t>(dialogparadigmet)</a:t>
          </a:r>
          <a:endParaRPr lang="da-DK" dirty="0">
            <a:latin typeface="Arial"/>
            <a:cs typeface="Arial"/>
          </a:endParaRPr>
        </a:p>
      </dgm:t>
    </dgm:pt>
    <dgm:pt modelId="{3D61A552-1596-FD49-81DA-DB02415FCD32}" type="parTrans" cxnId="{A56AC5D8-8302-B34E-A872-AB972971591C}">
      <dgm:prSet/>
      <dgm:spPr/>
      <dgm:t>
        <a:bodyPr/>
        <a:lstStyle/>
        <a:p>
          <a:endParaRPr lang="da-DK"/>
        </a:p>
      </dgm:t>
    </dgm:pt>
    <dgm:pt modelId="{31A04623-6CDE-3249-8043-DDABA05181E3}" type="sibTrans" cxnId="{A56AC5D8-8302-B34E-A872-AB972971591C}">
      <dgm:prSet/>
      <dgm:spPr/>
      <dgm:t>
        <a:bodyPr/>
        <a:lstStyle/>
        <a:p>
          <a:endParaRPr lang="da-DK"/>
        </a:p>
      </dgm:t>
    </dgm:pt>
    <dgm:pt modelId="{127524E2-FA26-034C-AF7E-78BF86C33D09}">
      <dgm:prSet phldrT="[Tekst]" custT="1"/>
      <dgm:spPr/>
      <dgm:t>
        <a:bodyPr/>
        <a:lstStyle/>
        <a:p>
          <a:r>
            <a:rPr lang="da-DK" sz="1800" b="1" dirty="0" smtClean="0">
              <a:latin typeface="Arial"/>
              <a:cs typeface="Arial"/>
            </a:rPr>
            <a:t>Paradigme 3</a:t>
          </a:r>
        </a:p>
        <a:p>
          <a:r>
            <a:rPr lang="da-DK" sz="1600" dirty="0" smtClean="0">
              <a:latin typeface="Arial"/>
              <a:cs typeface="Arial"/>
            </a:rPr>
            <a:t>(interaktionsparadigmet</a:t>
          </a:r>
          <a:r>
            <a:rPr lang="da-DK" sz="1400" dirty="0" smtClean="0">
              <a:latin typeface="Arial"/>
              <a:cs typeface="Arial"/>
            </a:rPr>
            <a:t>)</a:t>
          </a:r>
          <a:endParaRPr lang="da-DK" sz="1400" dirty="0">
            <a:latin typeface="Arial"/>
            <a:cs typeface="Arial"/>
          </a:endParaRPr>
        </a:p>
      </dgm:t>
    </dgm:pt>
    <dgm:pt modelId="{4658A9EF-3EFF-D644-BC6A-A165C7ABF4BC}" type="parTrans" cxnId="{223FBDAC-D234-A84C-B50C-104AB9446DF3}">
      <dgm:prSet/>
      <dgm:spPr/>
      <dgm:t>
        <a:bodyPr/>
        <a:lstStyle/>
        <a:p>
          <a:endParaRPr lang="da-DK"/>
        </a:p>
      </dgm:t>
    </dgm:pt>
    <dgm:pt modelId="{4141D0D8-EADD-F742-9B33-47CC692317D1}" type="sibTrans" cxnId="{223FBDAC-D234-A84C-B50C-104AB9446DF3}">
      <dgm:prSet/>
      <dgm:spPr/>
      <dgm:t>
        <a:bodyPr/>
        <a:lstStyle/>
        <a:p>
          <a:endParaRPr lang="da-DK"/>
        </a:p>
      </dgm:t>
    </dgm:pt>
    <dgm:pt modelId="{0CA63922-52F9-394D-A68B-0B9449364EE5}">
      <dgm:prSet custT="1"/>
      <dgm:spPr/>
      <dgm:t>
        <a:bodyPr/>
        <a:lstStyle/>
        <a:p>
          <a:pPr algn="l"/>
          <a:r>
            <a:rPr lang="da-DK" sz="1800" dirty="0" smtClean="0">
              <a:latin typeface="Arial"/>
              <a:cs typeface="Arial"/>
            </a:rPr>
            <a:t>Fx nyhedsbrev via e-mail, artikler på hjemmeside/intranet, </a:t>
          </a:r>
          <a:r>
            <a:rPr lang="da-DK" sz="1800" dirty="0" smtClean="0">
              <a:latin typeface="Arial"/>
              <a:cs typeface="Arial"/>
            </a:rPr>
            <a:t>medarbejder-håndbog</a:t>
          </a:r>
          <a:endParaRPr lang="da-DK" sz="1800" dirty="0">
            <a:latin typeface="Arial"/>
            <a:cs typeface="Arial"/>
          </a:endParaRPr>
        </a:p>
      </dgm:t>
    </dgm:pt>
    <dgm:pt modelId="{2F7BA900-1AEE-D74E-A573-6C6B1AA77556}" type="parTrans" cxnId="{9CA78221-804E-F844-8508-D9C0F807A9B3}">
      <dgm:prSet/>
      <dgm:spPr/>
      <dgm:t>
        <a:bodyPr/>
        <a:lstStyle/>
        <a:p>
          <a:endParaRPr lang="da-DK"/>
        </a:p>
      </dgm:t>
    </dgm:pt>
    <dgm:pt modelId="{53C228CE-2E5E-1547-B2C5-B06EDC1C62BB}" type="sibTrans" cxnId="{9CA78221-804E-F844-8508-D9C0F807A9B3}">
      <dgm:prSet/>
      <dgm:spPr/>
      <dgm:t>
        <a:bodyPr/>
        <a:lstStyle/>
        <a:p>
          <a:endParaRPr lang="da-DK"/>
        </a:p>
      </dgm:t>
    </dgm:pt>
    <dgm:pt modelId="{134F6904-007B-1C4D-9EC7-F374948DDD40}">
      <dgm:prSet custT="1"/>
      <dgm:spPr/>
      <dgm:t>
        <a:bodyPr/>
        <a:lstStyle/>
        <a:p>
          <a:r>
            <a:rPr lang="da-DK" sz="1800" dirty="0" smtClean="0">
              <a:latin typeface="Arial"/>
              <a:cs typeface="Arial"/>
            </a:rPr>
            <a:t>Fx anmodning-svar, rundsending af nyhedsbrev til godkendelse hos afdelingschefer m.fl., høringsskrivelse og høringssvar</a:t>
          </a:r>
          <a:endParaRPr lang="da-DK" sz="1800" dirty="0">
            <a:latin typeface="Arial"/>
            <a:cs typeface="Arial"/>
          </a:endParaRPr>
        </a:p>
      </dgm:t>
    </dgm:pt>
    <dgm:pt modelId="{71012F8F-CE03-C146-A820-B094F75B6932}" type="parTrans" cxnId="{68FA432F-A40C-784C-84E9-D456A4DFD9E5}">
      <dgm:prSet/>
      <dgm:spPr/>
      <dgm:t>
        <a:bodyPr/>
        <a:lstStyle/>
        <a:p>
          <a:endParaRPr lang="da-DK"/>
        </a:p>
      </dgm:t>
    </dgm:pt>
    <dgm:pt modelId="{6C1A47CB-F1DD-894C-83D0-662DBE025B8C}" type="sibTrans" cxnId="{68FA432F-A40C-784C-84E9-D456A4DFD9E5}">
      <dgm:prSet/>
      <dgm:spPr/>
      <dgm:t>
        <a:bodyPr/>
        <a:lstStyle/>
        <a:p>
          <a:endParaRPr lang="da-DK"/>
        </a:p>
      </dgm:t>
    </dgm:pt>
    <dgm:pt modelId="{A9436A11-A74C-434F-ABC8-FE3600DFB061}">
      <dgm:prSet custT="1"/>
      <dgm:spPr/>
      <dgm:t>
        <a:bodyPr/>
        <a:lstStyle/>
        <a:p>
          <a:r>
            <a:rPr lang="da-DK" sz="1800" dirty="0" smtClean="0">
              <a:latin typeface="Arial"/>
              <a:cs typeface="Arial"/>
            </a:rPr>
            <a:t>Fx Samskrivning af dokument på Google Docs, Instant messaging, gruppechat, maildiskussion, chat i facebook-tråd</a:t>
          </a:r>
          <a:endParaRPr lang="da-DK" sz="1800" dirty="0">
            <a:latin typeface="Arial"/>
            <a:cs typeface="Arial"/>
          </a:endParaRPr>
        </a:p>
      </dgm:t>
    </dgm:pt>
    <dgm:pt modelId="{CBF0A164-2514-A348-8B25-FF0D6F12C6A0}" type="parTrans" cxnId="{B0488949-BF3B-8841-8906-5A7E36460E24}">
      <dgm:prSet/>
      <dgm:spPr/>
      <dgm:t>
        <a:bodyPr/>
        <a:lstStyle/>
        <a:p>
          <a:endParaRPr lang="da-DK"/>
        </a:p>
      </dgm:t>
    </dgm:pt>
    <dgm:pt modelId="{A17A1E88-0B32-DE4B-B9DF-4D343CF2A6B2}" type="sibTrans" cxnId="{B0488949-BF3B-8841-8906-5A7E36460E24}">
      <dgm:prSet/>
      <dgm:spPr/>
      <dgm:t>
        <a:bodyPr/>
        <a:lstStyle/>
        <a:p>
          <a:endParaRPr lang="da-DK"/>
        </a:p>
      </dgm:t>
    </dgm:pt>
    <dgm:pt modelId="{CB78D047-1E91-F742-8B03-CE7CF47D3077}" type="pres">
      <dgm:prSet presAssocID="{DA9CFBBD-980D-B940-B29F-37597AA5E5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1772F31A-438B-2C48-878A-5A8480EA710F}" type="pres">
      <dgm:prSet presAssocID="{45344EAC-7C54-3B40-9089-8F7B418273FE}" presName="composite" presStyleCnt="0"/>
      <dgm:spPr/>
    </dgm:pt>
    <dgm:pt modelId="{21C3AC61-AD62-D34F-AD5E-E0D850383422}" type="pres">
      <dgm:prSet presAssocID="{45344EAC-7C54-3B40-9089-8F7B418273F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3C85A474-B57A-2341-BA17-FD2366CC1DD1}" type="pres">
      <dgm:prSet presAssocID="{45344EAC-7C54-3B40-9089-8F7B418273F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C040AC6-CDA2-6A4F-B490-CB2314FE975B}" type="pres">
      <dgm:prSet presAssocID="{A7F70A48-F7D3-4949-8386-E0196ECE8AAB}" presName="space" presStyleCnt="0"/>
      <dgm:spPr/>
    </dgm:pt>
    <dgm:pt modelId="{B4A0366E-CA97-324C-A499-45025B5B7438}" type="pres">
      <dgm:prSet presAssocID="{08D0B541-3E0F-8348-A028-568A5FF8F0C0}" presName="composite" presStyleCnt="0"/>
      <dgm:spPr/>
    </dgm:pt>
    <dgm:pt modelId="{7B73D8AB-3FE7-134E-8C91-6BE6D5287DB4}" type="pres">
      <dgm:prSet presAssocID="{08D0B541-3E0F-8348-A028-568A5FF8F0C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712A8B0B-4D9A-A043-8AB6-795642BCD5ED}" type="pres">
      <dgm:prSet presAssocID="{08D0B541-3E0F-8348-A028-568A5FF8F0C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3195E3B2-A4C4-824A-A16D-1BDAF6C3EFE2}" type="pres">
      <dgm:prSet presAssocID="{31A04623-6CDE-3249-8043-DDABA05181E3}" presName="space" presStyleCnt="0"/>
      <dgm:spPr/>
    </dgm:pt>
    <dgm:pt modelId="{98AA95D7-0473-F442-80E8-E3B5CF997CEB}" type="pres">
      <dgm:prSet presAssocID="{127524E2-FA26-034C-AF7E-78BF86C33D09}" presName="composite" presStyleCnt="0"/>
      <dgm:spPr/>
    </dgm:pt>
    <dgm:pt modelId="{B1D154FB-092C-324B-8391-D63D364920AE}" type="pres">
      <dgm:prSet presAssocID="{127524E2-FA26-034C-AF7E-78BF86C33D0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FB99E09A-3C69-A147-A7D9-C0D70CB8B1F1}" type="pres">
      <dgm:prSet presAssocID="{127524E2-FA26-034C-AF7E-78BF86C33D0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A56AC5D8-8302-B34E-A872-AB972971591C}" srcId="{DA9CFBBD-980D-B940-B29F-37597AA5E54C}" destId="{08D0B541-3E0F-8348-A028-568A5FF8F0C0}" srcOrd="1" destOrd="0" parTransId="{3D61A552-1596-FD49-81DA-DB02415FCD32}" sibTransId="{31A04623-6CDE-3249-8043-DDABA05181E3}"/>
    <dgm:cxn modelId="{9CA78221-804E-F844-8508-D9C0F807A9B3}" srcId="{45344EAC-7C54-3B40-9089-8F7B418273FE}" destId="{0CA63922-52F9-394D-A68B-0B9449364EE5}" srcOrd="0" destOrd="0" parTransId="{2F7BA900-1AEE-D74E-A573-6C6B1AA77556}" sibTransId="{53C228CE-2E5E-1547-B2C5-B06EDC1C62BB}"/>
    <dgm:cxn modelId="{B0488949-BF3B-8841-8906-5A7E36460E24}" srcId="{127524E2-FA26-034C-AF7E-78BF86C33D09}" destId="{A9436A11-A74C-434F-ABC8-FE3600DFB061}" srcOrd="0" destOrd="0" parTransId="{CBF0A164-2514-A348-8B25-FF0D6F12C6A0}" sibTransId="{A17A1E88-0B32-DE4B-B9DF-4D343CF2A6B2}"/>
    <dgm:cxn modelId="{63C966FB-49AD-2B48-9A60-1D25F54A7831}" type="presOf" srcId="{0CA63922-52F9-394D-A68B-0B9449364EE5}" destId="{3C85A474-B57A-2341-BA17-FD2366CC1DD1}" srcOrd="0" destOrd="0" presId="urn:microsoft.com/office/officeart/2005/8/layout/hList1"/>
    <dgm:cxn modelId="{022495BC-98DB-1D4D-8E02-1A9D9358D024}" type="presOf" srcId="{A9436A11-A74C-434F-ABC8-FE3600DFB061}" destId="{FB99E09A-3C69-A147-A7D9-C0D70CB8B1F1}" srcOrd="0" destOrd="0" presId="urn:microsoft.com/office/officeart/2005/8/layout/hList1"/>
    <dgm:cxn modelId="{21E4E962-8E95-8D41-A0D6-C60F343BE24F}" type="presOf" srcId="{127524E2-FA26-034C-AF7E-78BF86C33D09}" destId="{B1D154FB-092C-324B-8391-D63D364920AE}" srcOrd="0" destOrd="0" presId="urn:microsoft.com/office/officeart/2005/8/layout/hList1"/>
    <dgm:cxn modelId="{35592173-1EA2-3C44-A6FE-378B06BD0988}" type="presOf" srcId="{DA9CFBBD-980D-B940-B29F-37597AA5E54C}" destId="{CB78D047-1E91-F742-8B03-CE7CF47D3077}" srcOrd="0" destOrd="0" presId="urn:microsoft.com/office/officeart/2005/8/layout/hList1"/>
    <dgm:cxn modelId="{8FF147E0-9A98-9A47-AC2F-2568E3F1A220}" srcId="{DA9CFBBD-980D-B940-B29F-37597AA5E54C}" destId="{45344EAC-7C54-3B40-9089-8F7B418273FE}" srcOrd="0" destOrd="0" parTransId="{5E1F7962-E48A-C049-9E56-ADD59062399A}" sibTransId="{A7F70A48-F7D3-4949-8386-E0196ECE8AAB}"/>
    <dgm:cxn modelId="{223FBDAC-D234-A84C-B50C-104AB9446DF3}" srcId="{DA9CFBBD-980D-B940-B29F-37597AA5E54C}" destId="{127524E2-FA26-034C-AF7E-78BF86C33D09}" srcOrd="2" destOrd="0" parTransId="{4658A9EF-3EFF-D644-BC6A-A165C7ABF4BC}" sibTransId="{4141D0D8-EADD-F742-9B33-47CC692317D1}"/>
    <dgm:cxn modelId="{30CB5172-69C2-064D-92A6-1A70D9495E1A}" type="presOf" srcId="{45344EAC-7C54-3B40-9089-8F7B418273FE}" destId="{21C3AC61-AD62-D34F-AD5E-E0D850383422}" srcOrd="0" destOrd="0" presId="urn:microsoft.com/office/officeart/2005/8/layout/hList1"/>
    <dgm:cxn modelId="{7CB07A0A-96BB-AB43-B3D7-935B1FF41A99}" type="presOf" srcId="{134F6904-007B-1C4D-9EC7-F374948DDD40}" destId="{712A8B0B-4D9A-A043-8AB6-795642BCD5ED}" srcOrd="0" destOrd="0" presId="urn:microsoft.com/office/officeart/2005/8/layout/hList1"/>
    <dgm:cxn modelId="{68FA432F-A40C-784C-84E9-D456A4DFD9E5}" srcId="{08D0B541-3E0F-8348-A028-568A5FF8F0C0}" destId="{134F6904-007B-1C4D-9EC7-F374948DDD40}" srcOrd="0" destOrd="0" parTransId="{71012F8F-CE03-C146-A820-B094F75B6932}" sibTransId="{6C1A47CB-F1DD-894C-83D0-662DBE025B8C}"/>
    <dgm:cxn modelId="{D5724EEF-6360-0F44-AF9C-C7DD0C22B382}" type="presOf" srcId="{08D0B541-3E0F-8348-A028-568A5FF8F0C0}" destId="{7B73D8AB-3FE7-134E-8C91-6BE6D5287DB4}" srcOrd="0" destOrd="0" presId="urn:microsoft.com/office/officeart/2005/8/layout/hList1"/>
    <dgm:cxn modelId="{6B5C03E9-4CF1-7C44-B2C8-F3AF8B35F9F3}" type="presParOf" srcId="{CB78D047-1E91-F742-8B03-CE7CF47D3077}" destId="{1772F31A-438B-2C48-878A-5A8480EA710F}" srcOrd="0" destOrd="0" presId="urn:microsoft.com/office/officeart/2005/8/layout/hList1"/>
    <dgm:cxn modelId="{46468721-B226-EF49-B3BD-172B95D3D813}" type="presParOf" srcId="{1772F31A-438B-2C48-878A-5A8480EA710F}" destId="{21C3AC61-AD62-D34F-AD5E-E0D850383422}" srcOrd="0" destOrd="0" presId="urn:microsoft.com/office/officeart/2005/8/layout/hList1"/>
    <dgm:cxn modelId="{E97D70DE-3E86-4F46-B64F-1F40D9344D28}" type="presParOf" srcId="{1772F31A-438B-2C48-878A-5A8480EA710F}" destId="{3C85A474-B57A-2341-BA17-FD2366CC1DD1}" srcOrd="1" destOrd="0" presId="urn:microsoft.com/office/officeart/2005/8/layout/hList1"/>
    <dgm:cxn modelId="{66969ADC-E8DA-1F4D-BC0D-4C2055AABA3D}" type="presParOf" srcId="{CB78D047-1E91-F742-8B03-CE7CF47D3077}" destId="{BC040AC6-CDA2-6A4F-B490-CB2314FE975B}" srcOrd="1" destOrd="0" presId="urn:microsoft.com/office/officeart/2005/8/layout/hList1"/>
    <dgm:cxn modelId="{D52C7C09-A1C1-6748-BB52-9CB94A61D935}" type="presParOf" srcId="{CB78D047-1E91-F742-8B03-CE7CF47D3077}" destId="{B4A0366E-CA97-324C-A499-45025B5B7438}" srcOrd="2" destOrd="0" presId="urn:microsoft.com/office/officeart/2005/8/layout/hList1"/>
    <dgm:cxn modelId="{B96D44BC-A592-4842-928D-C35EEA935AD0}" type="presParOf" srcId="{B4A0366E-CA97-324C-A499-45025B5B7438}" destId="{7B73D8AB-3FE7-134E-8C91-6BE6D5287DB4}" srcOrd="0" destOrd="0" presId="urn:microsoft.com/office/officeart/2005/8/layout/hList1"/>
    <dgm:cxn modelId="{2E2E7DA2-3F26-B34B-B34D-906A80CF3597}" type="presParOf" srcId="{B4A0366E-CA97-324C-A499-45025B5B7438}" destId="{712A8B0B-4D9A-A043-8AB6-795642BCD5ED}" srcOrd="1" destOrd="0" presId="urn:microsoft.com/office/officeart/2005/8/layout/hList1"/>
    <dgm:cxn modelId="{70E0A693-2670-D640-B71E-44F915430987}" type="presParOf" srcId="{CB78D047-1E91-F742-8B03-CE7CF47D3077}" destId="{3195E3B2-A4C4-824A-A16D-1BDAF6C3EFE2}" srcOrd="3" destOrd="0" presId="urn:microsoft.com/office/officeart/2005/8/layout/hList1"/>
    <dgm:cxn modelId="{B616BB2B-C55C-B04C-8A64-4A095F77F198}" type="presParOf" srcId="{CB78D047-1E91-F742-8B03-CE7CF47D3077}" destId="{98AA95D7-0473-F442-80E8-E3B5CF997CEB}" srcOrd="4" destOrd="0" presId="urn:microsoft.com/office/officeart/2005/8/layout/hList1"/>
    <dgm:cxn modelId="{2033B786-D703-EF4F-BDE1-A46FBEC49EFC}" type="presParOf" srcId="{98AA95D7-0473-F442-80E8-E3B5CF997CEB}" destId="{B1D154FB-092C-324B-8391-D63D364920AE}" srcOrd="0" destOrd="0" presId="urn:microsoft.com/office/officeart/2005/8/layout/hList1"/>
    <dgm:cxn modelId="{43CAFC25-E5E7-224C-BB37-0083F6A88EDE}" type="presParOf" srcId="{98AA95D7-0473-F442-80E8-E3B5CF997CEB}" destId="{FB99E09A-3C69-A147-A7D9-C0D70CB8B1F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C3AC61-AD62-D34F-AD5E-E0D850383422}">
      <dsp:nvSpPr>
        <dsp:cNvPr id="0" name=""/>
        <dsp:cNvSpPr/>
      </dsp:nvSpPr>
      <dsp:spPr>
        <a:xfrm>
          <a:off x="2571" y="916248"/>
          <a:ext cx="2507456" cy="7170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b="1" kern="1200" dirty="0" smtClean="0">
              <a:latin typeface="Arial"/>
              <a:cs typeface="Arial"/>
            </a:rPr>
            <a:t>Paradigme 1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>
              <a:latin typeface="Arial"/>
              <a:cs typeface="Arial"/>
            </a:rPr>
            <a:t>(informationsparadigmet)</a:t>
          </a:r>
          <a:endParaRPr lang="da-DK" sz="1600" kern="1200" dirty="0">
            <a:latin typeface="Arial"/>
            <a:cs typeface="Arial"/>
          </a:endParaRPr>
        </a:p>
      </dsp:txBody>
      <dsp:txXfrm>
        <a:off x="2571" y="916248"/>
        <a:ext cx="2507456" cy="717065"/>
      </dsp:txXfrm>
    </dsp:sp>
    <dsp:sp modelId="{3C85A474-B57A-2341-BA17-FD2366CC1DD1}">
      <dsp:nvSpPr>
        <dsp:cNvPr id="0" name=""/>
        <dsp:cNvSpPr/>
      </dsp:nvSpPr>
      <dsp:spPr>
        <a:xfrm>
          <a:off x="2571" y="1633314"/>
          <a:ext cx="2507456" cy="19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800" kern="1200" dirty="0" smtClean="0">
              <a:latin typeface="Arial"/>
              <a:cs typeface="Arial"/>
            </a:rPr>
            <a:t>Fx nyhedsbrev via e-mail, artikler på hjemmeside/intranet, </a:t>
          </a:r>
          <a:r>
            <a:rPr lang="da-DK" sz="1800" kern="1200" dirty="0" smtClean="0">
              <a:latin typeface="Arial"/>
              <a:cs typeface="Arial"/>
            </a:rPr>
            <a:t>medarbejder-håndbog</a:t>
          </a:r>
          <a:endParaRPr lang="da-DK" sz="1800" kern="1200" dirty="0">
            <a:latin typeface="Arial"/>
            <a:cs typeface="Arial"/>
          </a:endParaRPr>
        </a:p>
      </dsp:txBody>
      <dsp:txXfrm>
        <a:off x="2571" y="1633314"/>
        <a:ext cx="2507456" cy="1976400"/>
      </dsp:txXfrm>
    </dsp:sp>
    <dsp:sp modelId="{7B73D8AB-3FE7-134E-8C91-6BE6D5287DB4}">
      <dsp:nvSpPr>
        <dsp:cNvPr id="0" name=""/>
        <dsp:cNvSpPr/>
      </dsp:nvSpPr>
      <dsp:spPr>
        <a:xfrm>
          <a:off x="2861071" y="916248"/>
          <a:ext cx="2507456" cy="7170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b="1" kern="1200" dirty="0" smtClean="0">
              <a:latin typeface="Arial"/>
              <a:cs typeface="Arial"/>
            </a:rPr>
            <a:t>Paradigme 2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>
              <a:latin typeface="Arial"/>
              <a:cs typeface="Arial"/>
            </a:rPr>
            <a:t>(dialogparadigmet)</a:t>
          </a:r>
          <a:endParaRPr lang="da-DK" sz="1600" kern="1200" dirty="0">
            <a:latin typeface="Arial"/>
            <a:cs typeface="Arial"/>
          </a:endParaRPr>
        </a:p>
      </dsp:txBody>
      <dsp:txXfrm>
        <a:off x="2861071" y="916248"/>
        <a:ext cx="2507456" cy="717065"/>
      </dsp:txXfrm>
    </dsp:sp>
    <dsp:sp modelId="{712A8B0B-4D9A-A043-8AB6-795642BCD5ED}">
      <dsp:nvSpPr>
        <dsp:cNvPr id="0" name=""/>
        <dsp:cNvSpPr/>
      </dsp:nvSpPr>
      <dsp:spPr>
        <a:xfrm>
          <a:off x="2861071" y="1633314"/>
          <a:ext cx="2507456" cy="19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800" kern="1200" dirty="0" smtClean="0">
              <a:latin typeface="Arial"/>
              <a:cs typeface="Arial"/>
            </a:rPr>
            <a:t>Fx anmodning-svar, rundsending af nyhedsbrev til godkendelse hos afdelingschefer m.fl., høringsskrivelse og høringssvar</a:t>
          </a:r>
          <a:endParaRPr lang="da-DK" sz="1800" kern="1200" dirty="0">
            <a:latin typeface="Arial"/>
            <a:cs typeface="Arial"/>
          </a:endParaRPr>
        </a:p>
      </dsp:txBody>
      <dsp:txXfrm>
        <a:off x="2861071" y="1633314"/>
        <a:ext cx="2507456" cy="1976400"/>
      </dsp:txXfrm>
    </dsp:sp>
    <dsp:sp modelId="{B1D154FB-092C-324B-8391-D63D364920AE}">
      <dsp:nvSpPr>
        <dsp:cNvPr id="0" name=""/>
        <dsp:cNvSpPr/>
      </dsp:nvSpPr>
      <dsp:spPr>
        <a:xfrm>
          <a:off x="5719571" y="916248"/>
          <a:ext cx="2507456" cy="7170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800" b="1" kern="1200" dirty="0" smtClean="0">
              <a:latin typeface="Arial"/>
              <a:cs typeface="Arial"/>
            </a:rPr>
            <a:t>Paradigme 3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>
              <a:latin typeface="Arial"/>
              <a:cs typeface="Arial"/>
            </a:rPr>
            <a:t>(interaktionsparadigmet</a:t>
          </a:r>
          <a:r>
            <a:rPr lang="da-DK" sz="1400" kern="1200" dirty="0" smtClean="0">
              <a:latin typeface="Arial"/>
              <a:cs typeface="Arial"/>
            </a:rPr>
            <a:t>)</a:t>
          </a:r>
          <a:endParaRPr lang="da-DK" sz="1400" kern="1200" dirty="0">
            <a:latin typeface="Arial"/>
            <a:cs typeface="Arial"/>
          </a:endParaRPr>
        </a:p>
      </dsp:txBody>
      <dsp:txXfrm>
        <a:off x="5719571" y="916248"/>
        <a:ext cx="2507456" cy="717065"/>
      </dsp:txXfrm>
    </dsp:sp>
    <dsp:sp modelId="{FB99E09A-3C69-A147-A7D9-C0D70CB8B1F1}">
      <dsp:nvSpPr>
        <dsp:cNvPr id="0" name=""/>
        <dsp:cNvSpPr/>
      </dsp:nvSpPr>
      <dsp:spPr>
        <a:xfrm>
          <a:off x="5719571" y="1633314"/>
          <a:ext cx="2507456" cy="19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800" kern="1200" dirty="0" smtClean="0">
              <a:latin typeface="Arial"/>
              <a:cs typeface="Arial"/>
            </a:rPr>
            <a:t>Fx Samskrivning af dokument på Google Docs, Instant messaging, gruppechat, maildiskussion, chat i facebook-tråd</a:t>
          </a:r>
          <a:endParaRPr lang="da-DK" sz="1800" kern="1200" dirty="0">
            <a:latin typeface="Arial"/>
            <a:cs typeface="Arial"/>
          </a:endParaRPr>
        </a:p>
      </dsp:txBody>
      <dsp:txXfrm>
        <a:off x="5719571" y="1633314"/>
        <a:ext cx="2507456" cy="19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2524F-E88C-A34C-BE11-4C10E608D597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ECA0E-2713-2940-B378-D260B61BC1E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1546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ECA0E-2713-2940-B378-D260B61BC1E2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755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E648-6D74-B84D-9B65-D07EE0640271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3F60-2160-6147-B550-F361161C0C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766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E648-6D74-B84D-9B65-D07EE0640271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3F60-2160-6147-B550-F361161C0C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7479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E648-6D74-B84D-9B65-D07EE0640271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3F60-2160-6147-B550-F361161C0C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768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E648-6D74-B84D-9B65-D07EE0640271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3F60-2160-6147-B550-F361161C0C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23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E648-6D74-B84D-9B65-D07EE0640271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3F60-2160-6147-B550-F361161C0C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8921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E648-6D74-B84D-9B65-D07EE0640271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3F60-2160-6147-B550-F361161C0C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55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E648-6D74-B84D-9B65-D07EE0640271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3F60-2160-6147-B550-F361161C0C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5556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E648-6D74-B84D-9B65-D07EE0640271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3F60-2160-6147-B550-F361161C0C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379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E648-6D74-B84D-9B65-D07EE0640271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3F60-2160-6147-B550-F361161C0C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70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E648-6D74-B84D-9B65-D07EE0640271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3F60-2160-6147-B550-F361161C0C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25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E648-6D74-B84D-9B65-D07EE0640271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3F60-2160-6147-B550-F361161C0C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587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EE648-6D74-B84D-9B65-D07EE0640271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53F60-2160-6147-B550-F361161C0C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365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200" dirty="0" err="1" smtClean="0">
                <a:latin typeface="Arial"/>
                <a:cs typeface="Arial"/>
              </a:rPr>
              <a:t>Skriftlig</a:t>
            </a:r>
            <a:r>
              <a:rPr lang="en-US" sz="5200" dirty="0" smtClean="0">
                <a:latin typeface="Arial"/>
                <a:cs typeface="Arial"/>
              </a:rPr>
              <a:t> </a:t>
            </a:r>
            <a:r>
              <a:rPr lang="en-US" sz="5200" dirty="0" err="1" smtClean="0">
                <a:latin typeface="Arial"/>
                <a:cs typeface="Arial"/>
              </a:rPr>
              <a:t>interaktion</a:t>
            </a:r>
            <a:endParaRPr lang="en-US" sz="52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29025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Kapitel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8</a:t>
            </a:r>
          </a:p>
          <a:p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Jeanette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Landgrebe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0903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165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Moderne lærebøger anbefaler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965325" y="1644650"/>
            <a:ext cx="589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800" b="1" dirty="0" smtClean="0">
                <a:latin typeface="Arial"/>
                <a:cs typeface="Arial"/>
              </a:rPr>
              <a:t>De 5 C’er:</a:t>
            </a:r>
          </a:p>
          <a:p>
            <a:r>
              <a:rPr lang="da-DK" sz="1800" dirty="0" smtClean="0">
                <a:latin typeface="Arial"/>
                <a:cs typeface="Arial"/>
              </a:rPr>
              <a:t>Klarhed (clarity)</a:t>
            </a:r>
            <a:endParaRPr lang="da-DK" sz="1800" dirty="0">
              <a:latin typeface="Arial"/>
              <a:cs typeface="Arial"/>
            </a:endParaRPr>
          </a:p>
          <a:p>
            <a:pPr lvl="1"/>
            <a:r>
              <a:rPr lang="da-DK" sz="1800" dirty="0" smtClean="0">
                <a:latin typeface="Arial"/>
                <a:cs typeface="Arial"/>
              </a:rPr>
              <a:t> præcisér formål og forstå modtager</a:t>
            </a:r>
          </a:p>
          <a:p>
            <a:r>
              <a:rPr lang="da-DK" sz="1800" dirty="0" smtClean="0">
                <a:latin typeface="Arial"/>
                <a:cs typeface="Arial"/>
              </a:rPr>
              <a:t>Kohærens (coherence)</a:t>
            </a:r>
            <a:endParaRPr lang="da-DK" sz="1800" dirty="0">
              <a:latin typeface="Arial"/>
              <a:cs typeface="Arial"/>
            </a:endParaRPr>
          </a:p>
          <a:p>
            <a:pPr lvl="1"/>
            <a:r>
              <a:rPr lang="da-DK" sz="1800" dirty="0" smtClean="0">
                <a:latin typeface="Arial"/>
                <a:cs typeface="Arial"/>
              </a:rPr>
              <a:t> Brug en logisk struktur og et tilgængeligt format</a:t>
            </a:r>
          </a:p>
          <a:p>
            <a:r>
              <a:rPr lang="da-DK" sz="1800" dirty="0" smtClean="0">
                <a:latin typeface="Arial"/>
                <a:cs typeface="Arial"/>
              </a:rPr>
              <a:t>Korrekthed (correctness)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 Sikr, at dine skriftlige formuleringer er fejlfri</a:t>
            </a:r>
          </a:p>
          <a:p>
            <a:r>
              <a:rPr lang="da-DK" sz="1800" dirty="0" smtClean="0">
                <a:latin typeface="Arial"/>
                <a:cs typeface="Arial"/>
              </a:rPr>
              <a:t>Kortfattethed (conciseness)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 Hold din kommunikation kort og sagsorienteret</a:t>
            </a:r>
          </a:p>
          <a:p>
            <a:r>
              <a:rPr lang="da-DK" sz="1800" dirty="0" smtClean="0">
                <a:latin typeface="Arial"/>
                <a:cs typeface="Arial"/>
              </a:rPr>
              <a:t>Selvtillid (confidence)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 Demonstrér en sikker tone</a:t>
            </a:r>
          </a:p>
          <a:p>
            <a:endParaRPr lang="da-DK" sz="1800" dirty="0">
              <a:latin typeface="Arial"/>
              <a:cs typeface="Arial"/>
            </a:endParaRPr>
          </a:p>
          <a:p>
            <a:pPr marL="0" indent="0" algn="r">
              <a:buNone/>
            </a:pPr>
            <a:r>
              <a:rPr lang="da-DK" sz="1800" dirty="0" smtClean="0">
                <a:latin typeface="Arial"/>
                <a:cs typeface="Arial"/>
              </a:rPr>
              <a:t>(Barrett 1991)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46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72720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Formålet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708275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At effektivisere og formalisere kommunikation mellem forretningspartnere for at undgå misforståelser, mangelfuld eller fejlagtig levering, økonomisk tab eller erstatningskrav (Thomas 1999</a:t>
            </a:r>
            <a:r>
              <a:rPr lang="da-DK" sz="1800" dirty="0" smtClean="0">
                <a:latin typeface="Arial"/>
                <a:cs typeface="Arial"/>
              </a:rPr>
              <a:t>).</a:t>
            </a:r>
            <a:endParaRPr lang="da-DK" sz="1800" dirty="0" smtClean="0">
              <a:latin typeface="Arial"/>
              <a:cs typeface="Arial"/>
            </a:endParaRP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Kan sammenlignes med Grices samarbejdsprincip (CP) med de 4 maksimer: kvantitet, kvalitet, relevans, </a:t>
            </a:r>
            <a:r>
              <a:rPr lang="da-DK" sz="1800" dirty="0" smtClean="0">
                <a:latin typeface="Arial"/>
                <a:cs typeface="Arial"/>
              </a:rPr>
              <a:t>måde.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6215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22338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Traditionelle lærebøger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84200" y="2108200"/>
            <a:ext cx="782955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Er præskriptive og fremhæver kunsten at beherske den formelle skrivekunst i </a:t>
            </a:r>
            <a:r>
              <a:rPr lang="da-DK" sz="1800" dirty="0" smtClean="0">
                <a:latin typeface="Arial"/>
                <a:cs typeface="Arial"/>
              </a:rPr>
              <a:t>praksis.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Fokuserer på korrekte forretningstermer, faste vendinger og grammatisk </a:t>
            </a:r>
            <a:r>
              <a:rPr lang="da-DK" sz="1800" dirty="0" smtClean="0">
                <a:latin typeface="Arial"/>
                <a:cs typeface="Arial"/>
              </a:rPr>
              <a:t>korrekthed.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Sætter ikke mennesker, deres relationer og den interaktion, der foregår mellem dem i </a:t>
            </a:r>
            <a:r>
              <a:rPr lang="da-DK" sz="1800" dirty="0" smtClean="0">
                <a:latin typeface="Arial"/>
                <a:cs typeface="Arial"/>
              </a:rPr>
              <a:t>centrum.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9403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55699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Eksisterende lærebøger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68325" y="2298699"/>
            <a:ext cx="7908925" cy="4525963"/>
          </a:xfrm>
        </p:spPr>
        <p:txBody>
          <a:bodyPr>
            <a:no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Hæmmer forståelsen af, at der</a:t>
            </a:r>
            <a:r>
              <a:rPr lang="da-DK" sz="1800" i="1" dirty="0" smtClean="0">
                <a:latin typeface="Arial"/>
                <a:cs typeface="Arial"/>
              </a:rPr>
              <a:t> altid </a:t>
            </a:r>
            <a:r>
              <a:rPr lang="da-DK" sz="1800" dirty="0" smtClean="0">
                <a:latin typeface="Arial"/>
                <a:cs typeface="Arial"/>
              </a:rPr>
              <a:t>er tale om interaktion mellem mennesker, uanset mediet man skriver </a:t>
            </a:r>
            <a:r>
              <a:rPr lang="da-DK" sz="1800" dirty="0" smtClean="0">
                <a:latin typeface="Arial"/>
                <a:cs typeface="Arial"/>
              </a:rPr>
              <a:t>i.</a:t>
            </a: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Tager ikke en (fuld) interaktionel tilgang og er fanget i traditionelle paradigmeopfattelser af, hvad god og effektiv skriftlig kommunikation </a:t>
            </a:r>
            <a:r>
              <a:rPr lang="da-DK" sz="1800" dirty="0" smtClean="0">
                <a:latin typeface="Arial"/>
                <a:cs typeface="Arial"/>
              </a:rPr>
              <a:t>er.</a:t>
            </a: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Er fanget i det kommunikationsteoretiske fundament, de historisk set stammer </a:t>
            </a:r>
            <a:r>
              <a:rPr lang="da-DK" sz="1800" dirty="0" smtClean="0">
                <a:latin typeface="Arial"/>
                <a:cs typeface="Arial"/>
              </a:rPr>
              <a:t>fra.</a:t>
            </a:r>
            <a:endParaRPr lang="da-DK" sz="1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5119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72582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Skriftlig interaktion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962150"/>
            <a:ext cx="7924800" cy="4525963"/>
          </a:xfrm>
        </p:spPr>
        <p:txBody>
          <a:bodyPr>
            <a:no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Tager udgangspunkt i konversationsanalyse (CA), der er en sprogvidenskabelig og sociologisk metode, der på mikroniveau undersøger og gengiver deltagernes praksissier i den situerede kontekst, parterne interagerer </a:t>
            </a:r>
            <a:r>
              <a:rPr lang="da-DK" sz="1800" dirty="0" smtClean="0">
                <a:latin typeface="Arial"/>
                <a:cs typeface="Arial"/>
              </a:rPr>
              <a:t>i.</a:t>
            </a: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Siden 1960erne er praktisk talt alle former for social interaktion blevet undersøgt med et CA-perspektiv – undtagen skriftlig </a:t>
            </a:r>
            <a:r>
              <a:rPr lang="da-DK" sz="1800" dirty="0" smtClean="0">
                <a:latin typeface="Arial"/>
                <a:cs typeface="Arial"/>
              </a:rPr>
              <a:t>interaktion.</a:t>
            </a: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Sociologen Harold Garfinkel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smtClean="0">
                <a:latin typeface="Arial"/>
                <a:cs typeface="Arial"/>
              </a:rPr>
              <a:t>anerkendte i 1975 at man kunne analysere tekster ud fra et </a:t>
            </a:r>
            <a:r>
              <a:rPr lang="da-DK" sz="1800" dirty="0" err="1" smtClean="0">
                <a:latin typeface="Arial"/>
                <a:cs typeface="Arial"/>
              </a:rPr>
              <a:t>interaktionelt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 smtClean="0">
                <a:latin typeface="Arial"/>
                <a:cs typeface="Arial"/>
              </a:rPr>
              <a:t>perspektiv.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3106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09713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Fælles forståelse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6162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Indenfor CA er man optaget af, hvordan mennesker, der interagerer med hinanden, opnår fælles </a:t>
            </a:r>
            <a:r>
              <a:rPr lang="da-DK" sz="1800" dirty="0" smtClean="0">
                <a:latin typeface="Arial"/>
                <a:cs typeface="Arial"/>
              </a:rPr>
              <a:t>forståelse.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En fælles forståelse er helt grundlæggende for at etablere en god </a:t>
            </a:r>
            <a:r>
              <a:rPr lang="da-DK" sz="1800" dirty="0" smtClean="0">
                <a:latin typeface="Arial"/>
                <a:cs typeface="Arial"/>
              </a:rPr>
              <a:t>relation.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En fælles forståelse forudsætter en proces, hvor de deltagende parter skiftes til at tage en </a:t>
            </a:r>
            <a:r>
              <a:rPr lang="da-DK" sz="1800" dirty="0" smtClean="0">
                <a:latin typeface="Arial"/>
                <a:cs typeface="Arial"/>
              </a:rPr>
              <a:t>taletur.</a:t>
            </a:r>
            <a:endParaRPr lang="da-DK" sz="1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0507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8026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Begrebet ”</a:t>
            </a:r>
            <a:r>
              <a:rPr lang="da-DK" sz="2800" i="1" dirty="0" smtClean="0">
                <a:latin typeface="Arial"/>
                <a:cs typeface="Arial"/>
              </a:rPr>
              <a:t>forståelse</a:t>
            </a:r>
            <a:r>
              <a:rPr lang="da-DK" sz="2800" dirty="0" smtClean="0">
                <a:latin typeface="Arial"/>
                <a:cs typeface="Arial"/>
              </a:rPr>
              <a:t>”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50952" y="4871808"/>
            <a:ext cx="8229600" cy="4525963"/>
          </a:xfrm>
        </p:spPr>
        <p:txBody>
          <a:bodyPr>
            <a:normAutofit/>
          </a:bodyPr>
          <a:lstStyle/>
          <a:p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					</a:t>
            </a:r>
            <a:endParaRPr lang="da-DK" dirty="0"/>
          </a:p>
        </p:txBody>
      </p:sp>
      <p:sp>
        <p:nvSpPr>
          <p:cNvPr id="4" name="Vandret skriftrulle 3"/>
          <p:cNvSpPr/>
          <p:nvPr/>
        </p:nvSpPr>
        <p:spPr>
          <a:xfrm>
            <a:off x="457200" y="1417639"/>
            <a:ext cx="8423352" cy="4170362"/>
          </a:xfrm>
          <a:prstGeom prst="horizont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latin typeface="Arial"/>
                <a:cs typeface="Arial"/>
              </a:rPr>
              <a:t>”Understanding matters as a natural phenomenon in that conversational sequencing is built in such a way as to require that participants must continually, there and then […] demonstrate to one other that they understood or failed to understand the talk that they are party to</a:t>
            </a:r>
            <a:r>
              <a:rPr lang="da-DK" dirty="0" smtClean="0">
                <a:latin typeface="Arial"/>
                <a:cs typeface="Arial"/>
              </a:rPr>
              <a:t>.”</a:t>
            </a:r>
          </a:p>
          <a:p>
            <a:endParaRPr lang="da-DK" dirty="0">
              <a:latin typeface="Arial"/>
              <a:cs typeface="Arial"/>
            </a:endParaRPr>
          </a:p>
          <a:p>
            <a:r>
              <a:rPr lang="da-DK" dirty="0">
                <a:latin typeface="Arial"/>
                <a:cs typeface="Arial"/>
              </a:rPr>
              <a:t>	</a:t>
            </a:r>
            <a:r>
              <a:rPr lang="da-DK" dirty="0" smtClean="0">
                <a:latin typeface="Arial"/>
                <a:cs typeface="Arial"/>
              </a:rPr>
              <a:t>                                                           </a:t>
            </a:r>
            <a:r>
              <a:rPr lang="da-DK" dirty="0" smtClean="0">
                <a:latin typeface="Arial"/>
                <a:cs typeface="Arial"/>
              </a:rPr>
              <a:t>  </a:t>
            </a:r>
            <a:r>
              <a:rPr lang="da-DK" dirty="0" smtClean="0">
                <a:latin typeface="Arial"/>
                <a:cs typeface="Arial"/>
              </a:rPr>
              <a:t>(</a:t>
            </a:r>
            <a:r>
              <a:rPr lang="da-DK" dirty="0">
                <a:latin typeface="Arial"/>
                <a:cs typeface="Arial"/>
              </a:rPr>
              <a:t>Moerman og Sacks 1988:85)</a:t>
            </a:r>
          </a:p>
          <a:p>
            <a:endParaRPr lang="da-DK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3920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82677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Mening og betydning samskabes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838325"/>
            <a:ext cx="8229600" cy="4525963"/>
          </a:xfrm>
        </p:spPr>
        <p:txBody>
          <a:bodyPr>
            <a:normAutofit/>
          </a:bodyPr>
          <a:lstStyle/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Mening og betydning samskabes i den skriftlige interaktion mellem to parter, og er kontekstsensitiv, kontekstskabende og </a:t>
            </a:r>
            <a:r>
              <a:rPr lang="da-DK" sz="1800" dirty="0" smtClean="0">
                <a:latin typeface="Arial"/>
                <a:cs typeface="Arial"/>
              </a:rPr>
              <a:t>kontekstfornyende.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Parterne der interagerer vil via deres sprogbrug eller ytringer demonstrere en forståelse eller mangel på </a:t>
            </a:r>
            <a:r>
              <a:rPr lang="da-DK" sz="1800" dirty="0" smtClean="0">
                <a:latin typeface="Arial"/>
                <a:cs typeface="Arial"/>
              </a:rPr>
              <a:t>samme.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I </a:t>
            </a:r>
            <a:r>
              <a:rPr lang="da-DK" sz="1800" dirty="0">
                <a:latin typeface="Arial"/>
                <a:cs typeface="Arial"/>
              </a:rPr>
              <a:t>skriftlig interaktion er første taler dén, der fx sender første mail eller chat-besked – næste taler er den, der svarer på mail eller </a:t>
            </a:r>
            <a:r>
              <a:rPr lang="da-DK" sz="1800" dirty="0" smtClean="0">
                <a:latin typeface="Arial"/>
                <a:cs typeface="Arial"/>
              </a:rPr>
              <a:t>chatbesked.</a:t>
            </a:r>
            <a:endParaRPr lang="da-DK" sz="1800" dirty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7423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316037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Skriftlige taleture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14400" y="2459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/>
              <a:t>En skriftlig taletur inviterer til – eller udvælger næste taler (en-til-en) </a:t>
            </a:r>
            <a:endParaRPr lang="da-DK" sz="1800" dirty="0" smtClean="0"/>
          </a:p>
          <a:p>
            <a:pPr marL="0" indent="0" algn="just">
              <a:buNone/>
            </a:pPr>
            <a:endParaRPr lang="da-DK" sz="1800" dirty="0" smtClean="0"/>
          </a:p>
          <a:p>
            <a:pPr algn="just"/>
            <a:r>
              <a:rPr lang="da-DK" sz="1800" dirty="0" smtClean="0"/>
              <a:t>Primære og sekundære næste talere (en-til-flere)</a:t>
            </a:r>
          </a:p>
          <a:p>
            <a:pPr lvl="1" algn="just"/>
            <a:r>
              <a:rPr lang="da-DK" sz="1800" dirty="0" smtClean="0"/>
              <a:t>”Til”, </a:t>
            </a:r>
            <a:r>
              <a:rPr lang="da-DK" sz="1800" dirty="0" err="1" smtClean="0"/>
              <a:t>Cc</a:t>
            </a:r>
            <a:r>
              <a:rPr lang="da-DK" sz="1800" dirty="0" smtClean="0"/>
              <a:t>” </a:t>
            </a:r>
            <a:r>
              <a:rPr lang="da-DK" sz="1800" dirty="0" err="1" smtClean="0"/>
              <a:t>Bcc</a:t>
            </a:r>
            <a:r>
              <a:rPr lang="da-DK" sz="1800" dirty="0" smtClean="0"/>
              <a:t>”</a:t>
            </a:r>
            <a:endParaRPr lang="da-DK" sz="1800" dirty="0"/>
          </a:p>
          <a:p>
            <a:pPr lvl="1" algn="just"/>
            <a:r>
              <a:rPr lang="da-DK" sz="1800" dirty="0" smtClean="0"/>
              <a:t> sladreeffekten</a:t>
            </a:r>
          </a:p>
          <a:p>
            <a:pPr marL="457200" lvl="1" indent="0" algn="just">
              <a:buNone/>
            </a:pPr>
            <a:endParaRPr lang="da-DK" sz="1800" dirty="0"/>
          </a:p>
        </p:txBody>
      </p:sp>
    </p:spTree>
    <p:extLst>
      <p:ext uri="{BB962C8B-B14F-4D97-AF65-F5344CB8AC3E}">
        <p14:creationId xmlns:p14="http://schemas.microsoft.com/office/powerpoint/2010/main" val="250101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85838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Skriftlig turtagning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949450"/>
            <a:ext cx="8229600" cy="4525963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Turtagning er sekventielt organiseret, hvor parterne skiftes til at tage en skriftlig taletur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Første taler [FPP]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Næste taler [SPP]</a:t>
            </a:r>
          </a:p>
          <a:p>
            <a:r>
              <a:rPr lang="da-DK" sz="1800" dirty="0" smtClean="0">
                <a:latin typeface="Arial"/>
                <a:cs typeface="Arial"/>
              </a:rPr>
              <a:t>FPP og SPP udgør et </a:t>
            </a:r>
            <a:r>
              <a:rPr lang="da-DK" sz="1800" i="1" dirty="0" smtClean="0">
                <a:latin typeface="Arial"/>
                <a:cs typeface="Arial"/>
              </a:rPr>
              <a:t>turpar</a:t>
            </a:r>
          </a:p>
          <a:p>
            <a:r>
              <a:rPr lang="da-DK" sz="1800" dirty="0" smtClean="0">
                <a:latin typeface="Arial"/>
                <a:cs typeface="Arial"/>
              </a:rPr>
              <a:t>En FPP kan invitere til eller skabe en præference for et bestemt svar (Pomerantz 1984a)</a:t>
            </a:r>
          </a:p>
          <a:p>
            <a:r>
              <a:rPr lang="da-DK" sz="1800" dirty="0" smtClean="0">
                <a:latin typeface="Arial"/>
                <a:cs typeface="Arial"/>
              </a:rPr>
              <a:t>Dispræfereret svar; så får man ikke det svar som </a:t>
            </a:r>
            <a:r>
              <a:rPr lang="da-DK" sz="1800" dirty="0" err="1" smtClean="0">
                <a:latin typeface="Arial"/>
                <a:cs typeface="Arial"/>
              </a:rPr>
              <a:t>FPP’en</a:t>
            </a:r>
            <a:r>
              <a:rPr lang="da-DK" sz="1800" dirty="0" smtClean="0">
                <a:latin typeface="Arial"/>
                <a:cs typeface="Arial"/>
              </a:rPr>
              <a:t> lægger op til via sin konstruktion</a:t>
            </a:r>
          </a:p>
          <a:p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65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Indhold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743075" y="1600200"/>
            <a:ext cx="6511925" cy="4525963"/>
          </a:xfrm>
        </p:spPr>
        <p:txBody>
          <a:bodyPr>
            <a:normAutofit lnSpcReduction="10000"/>
          </a:bodyPr>
          <a:lstStyle/>
          <a:p>
            <a:r>
              <a:rPr lang="da-DK" sz="1800" dirty="0" smtClean="0">
                <a:latin typeface="Arial"/>
                <a:cs typeface="Arial"/>
              </a:rPr>
              <a:t>Introduktion til skriftlig </a:t>
            </a:r>
            <a:r>
              <a:rPr lang="da-DK" sz="1800" dirty="0" smtClean="0">
                <a:latin typeface="Arial"/>
                <a:cs typeface="Arial"/>
              </a:rPr>
              <a:t>kommunikation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Traditionelle kommunikationsparadigmer og det </a:t>
            </a:r>
            <a:r>
              <a:rPr lang="da-DK" sz="1800" dirty="0" err="1" smtClean="0">
                <a:latin typeface="Arial"/>
                <a:cs typeface="Arial"/>
              </a:rPr>
              <a:t>interaktionelle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 smtClean="0">
                <a:latin typeface="Arial"/>
                <a:cs typeface="Arial"/>
              </a:rPr>
              <a:t>perspektiv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>
                <a:latin typeface="Arial"/>
                <a:cs typeface="Arial"/>
              </a:rPr>
              <a:t>K</a:t>
            </a:r>
            <a:r>
              <a:rPr lang="da-DK" sz="1800" dirty="0" smtClean="0">
                <a:latin typeface="Arial"/>
                <a:cs typeface="Arial"/>
              </a:rPr>
              <a:t>onversationsanalytisk tilgang til skriftlig </a:t>
            </a:r>
            <a:r>
              <a:rPr lang="da-DK" sz="1800" dirty="0" smtClean="0">
                <a:latin typeface="Arial"/>
                <a:cs typeface="Arial"/>
              </a:rPr>
              <a:t>interaktion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Høflighedsstrategier og </a:t>
            </a:r>
            <a:r>
              <a:rPr lang="da-DK" sz="1800" dirty="0" err="1" smtClean="0">
                <a:latin typeface="Arial"/>
                <a:cs typeface="Arial"/>
              </a:rPr>
              <a:t>alignment</a:t>
            </a:r>
            <a:endParaRPr lang="da-DK" sz="1800" dirty="0" smtClean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Formalitet, høflighed og </a:t>
            </a:r>
            <a:r>
              <a:rPr lang="da-DK" sz="1800" dirty="0" smtClean="0">
                <a:latin typeface="Arial"/>
                <a:cs typeface="Arial"/>
              </a:rPr>
              <a:t>kontekst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Skriftlig interaktion i </a:t>
            </a:r>
            <a:r>
              <a:rPr lang="da-DK" sz="1800" dirty="0" smtClean="0">
                <a:latin typeface="Arial"/>
                <a:cs typeface="Arial"/>
              </a:rPr>
              <a:t>praksis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Best practice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8481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31825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Høflighedsstrategier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14400" y="1701800"/>
            <a:ext cx="8229600" cy="4525963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En række høflighedsstrategier kan fremme en hensigtsmæssig og ligeværdig interaktion (Zhu, 2011; Brown &amp; Levinson, 1987)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marL="971550" lvl="1" indent="-514350">
              <a:buAutoNum type="arabicPeriod"/>
            </a:pPr>
            <a:r>
              <a:rPr lang="da-DK" sz="1800" dirty="0" smtClean="0">
                <a:latin typeface="Arial"/>
                <a:cs typeface="Arial"/>
              </a:rPr>
              <a:t>Vær opmærksom på modtageren</a:t>
            </a:r>
          </a:p>
          <a:p>
            <a:pPr marL="971550" lvl="1" indent="-514350">
              <a:buAutoNum type="arabicPeriod"/>
            </a:pPr>
            <a:r>
              <a:rPr lang="da-DK" sz="1800" dirty="0" smtClean="0">
                <a:latin typeface="Arial"/>
                <a:cs typeface="Arial"/>
              </a:rPr>
              <a:t>Søg enighed</a:t>
            </a:r>
          </a:p>
          <a:p>
            <a:pPr marL="971550" lvl="1" indent="-514350">
              <a:buAutoNum type="arabicPeriod"/>
            </a:pPr>
            <a:r>
              <a:rPr lang="da-DK" sz="1800" dirty="0" smtClean="0">
                <a:latin typeface="Arial"/>
                <a:cs typeface="Arial"/>
              </a:rPr>
              <a:t>Overdriv interesse, billigelse, sympati</a:t>
            </a:r>
          </a:p>
          <a:p>
            <a:pPr marL="971550" lvl="1" indent="-514350">
              <a:buAutoNum type="arabicPeriod"/>
            </a:pPr>
            <a:r>
              <a:rPr lang="da-DK" sz="1800" dirty="0" smtClean="0">
                <a:latin typeface="Arial"/>
                <a:cs typeface="Arial"/>
              </a:rPr>
              <a:t>Undgå uenighed</a:t>
            </a:r>
          </a:p>
          <a:p>
            <a:pPr marL="971550" lvl="1" indent="-514350">
              <a:buAutoNum type="arabicPeriod"/>
            </a:pPr>
            <a:r>
              <a:rPr lang="da-DK" sz="1800" dirty="0" smtClean="0">
                <a:latin typeface="Arial"/>
                <a:cs typeface="Arial"/>
              </a:rPr>
              <a:t>Insistér på fælles forståelse</a:t>
            </a:r>
          </a:p>
          <a:p>
            <a:pPr marL="971550" lvl="1" indent="-514350">
              <a:buAutoNum type="arabicPeriod"/>
            </a:pPr>
            <a:r>
              <a:rPr lang="da-DK" sz="1800" dirty="0" smtClean="0">
                <a:latin typeface="Arial"/>
                <a:cs typeface="Arial"/>
              </a:rPr>
              <a:t>Giv tilbud og giv tilsagn</a:t>
            </a:r>
          </a:p>
          <a:p>
            <a:pPr marL="971550" lvl="1" indent="-514350">
              <a:buAutoNum type="arabicPeriod"/>
            </a:pPr>
            <a:r>
              <a:rPr lang="da-DK" sz="1800" dirty="0" smtClean="0">
                <a:latin typeface="Arial"/>
                <a:cs typeface="Arial"/>
              </a:rPr>
              <a:t>Forudsæt og insistér på gensidighed</a:t>
            </a:r>
          </a:p>
          <a:p>
            <a:pPr marL="971550" lvl="1" indent="-514350">
              <a:buAutoNum type="arabicPeriod"/>
            </a:pPr>
            <a:r>
              <a:rPr lang="da-DK" sz="1800" dirty="0" smtClean="0">
                <a:latin typeface="Arial"/>
                <a:cs typeface="Arial"/>
              </a:rPr>
              <a:t>Fremsæt årsager</a:t>
            </a:r>
          </a:p>
          <a:p>
            <a:pPr marL="971550" lvl="1" indent="-514350">
              <a:buAutoNum type="arabicPeriod"/>
            </a:pPr>
            <a:r>
              <a:rPr lang="da-DK" sz="1800" dirty="0" smtClean="0">
                <a:latin typeface="Arial"/>
                <a:cs typeface="Arial"/>
              </a:rPr>
              <a:t>Brug humor</a:t>
            </a:r>
          </a:p>
        </p:txBody>
      </p:sp>
    </p:spTree>
    <p:extLst>
      <p:ext uri="{BB962C8B-B14F-4D97-AF65-F5344CB8AC3E}">
        <p14:creationId xmlns:p14="http://schemas.microsoft.com/office/powerpoint/2010/main" val="39586401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784349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Alignment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86861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Man kan </a:t>
            </a:r>
            <a:r>
              <a:rPr lang="da-DK" sz="1800" i="1" dirty="0" err="1">
                <a:latin typeface="Arial"/>
                <a:cs typeface="Arial"/>
              </a:rPr>
              <a:t>aligne</a:t>
            </a:r>
            <a:r>
              <a:rPr lang="da-DK" sz="1800" dirty="0">
                <a:latin typeface="Arial"/>
                <a:cs typeface="Arial"/>
              </a:rPr>
              <a:t> med en situeret organisatorisk identitet, dvs. man påtager sig den forventede institutionelle rolle eller man kan </a:t>
            </a:r>
            <a:r>
              <a:rPr lang="da-DK" sz="1800" i="1" dirty="0" err="1">
                <a:latin typeface="Arial"/>
                <a:cs typeface="Arial"/>
              </a:rPr>
              <a:t>disaligne</a:t>
            </a:r>
            <a:r>
              <a:rPr lang="da-DK" sz="1800" dirty="0">
                <a:latin typeface="Arial"/>
                <a:cs typeface="Arial"/>
              </a:rPr>
              <a:t>, dvs. man undlader at påtage den rolle (</a:t>
            </a:r>
            <a:r>
              <a:rPr lang="da-DK" sz="1800" dirty="0" err="1">
                <a:latin typeface="Arial"/>
                <a:cs typeface="Arial"/>
              </a:rPr>
              <a:t>Zimmerman</a:t>
            </a:r>
            <a:r>
              <a:rPr lang="da-DK" sz="1800" dirty="0">
                <a:latin typeface="Arial"/>
                <a:cs typeface="Arial"/>
              </a:rPr>
              <a:t>, 1998</a:t>
            </a:r>
            <a:r>
              <a:rPr lang="da-DK" sz="1800" dirty="0" smtClean="0">
                <a:latin typeface="Arial"/>
                <a:cs typeface="Arial"/>
              </a:rPr>
              <a:t>).</a:t>
            </a:r>
            <a:endParaRPr lang="da-DK" sz="1800" dirty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41381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457324"/>
            <a:ext cx="8229600" cy="1143000"/>
          </a:xfrm>
        </p:spPr>
        <p:txBody>
          <a:bodyPr>
            <a:no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Formel skriftlig virksomhedskommunikation 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53841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har klare retningslinjer for faste fraser, vendinger, forretningstermer og </a:t>
            </a:r>
            <a:r>
              <a:rPr lang="da-DK" sz="1800" dirty="0" smtClean="0">
                <a:latin typeface="Arial"/>
                <a:cs typeface="Arial"/>
              </a:rPr>
              <a:t>struktur.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opstod i 1500-tallet og anvendes stadig i bestemte institutionelle kontekster i </a:t>
            </a:r>
            <a:r>
              <a:rPr lang="da-DK" sz="1800" dirty="0" smtClean="0">
                <a:latin typeface="Arial"/>
                <a:cs typeface="Arial"/>
              </a:rPr>
              <a:t>dag.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omtales også som ”ritualized and formulaic writing” (Jenkins og Hinds 1987: 328</a:t>
            </a:r>
            <a:r>
              <a:rPr lang="da-DK" sz="1800" dirty="0" smtClean="0">
                <a:latin typeface="Arial"/>
                <a:cs typeface="Arial"/>
              </a:rPr>
              <a:t>).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37170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614485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Formalitet og høflighed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69557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Høflighed forbindes ofte med dét at være </a:t>
            </a:r>
            <a:r>
              <a:rPr lang="da-DK" sz="1800" dirty="0" smtClean="0">
                <a:latin typeface="Arial"/>
                <a:cs typeface="Arial"/>
              </a:rPr>
              <a:t>formel.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Høflighed defineres som en afbødende handling, der skal mindske risiko for et brud i relationen til ens kommunikative part (Brown &amp; Levinson, 1987).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Med høflighed søger man at opbygge og bevare den gode relation; at undgå at true den andens </a:t>
            </a:r>
            <a:r>
              <a:rPr lang="da-DK" sz="1800" i="1" dirty="0" smtClean="0">
                <a:latin typeface="Arial"/>
                <a:cs typeface="Arial"/>
              </a:rPr>
              <a:t>face </a:t>
            </a:r>
            <a:r>
              <a:rPr lang="da-DK" sz="1800" dirty="0" smtClean="0">
                <a:latin typeface="Arial"/>
                <a:cs typeface="Arial"/>
              </a:rPr>
              <a:t>(Goffman 1955;1967</a:t>
            </a:r>
            <a:r>
              <a:rPr lang="da-DK" sz="1800" dirty="0" smtClean="0">
                <a:latin typeface="Arial"/>
                <a:cs typeface="Arial"/>
              </a:rPr>
              <a:t>).</a:t>
            </a:r>
            <a:endParaRPr lang="da-DK" sz="1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5495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>
                <a:latin typeface="Arial"/>
                <a:cs typeface="Arial"/>
              </a:rPr>
              <a:t>F</a:t>
            </a:r>
            <a:r>
              <a:rPr lang="da-DK" sz="2800" dirty="0" smtClean="0">
                <a:latin typeface="Arial"/>
                <a:cs typeface="Arial"/>
              </a:rPr>
              <a:t>ormalitet og kontekst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9177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Det institutionelle formål og den konkrete kontekst afgør typisk, hvor formel en sprogbrug der </a:t>
            </a:r>
            <a:r>
              <a:rPr lang="da-DK" sz="1800" dirty="0" smtClean="0">
                <a:latin typeface="Arial"/>
                <a:cs typeface="Arial"/>
              </a:rPr>
              <a:t>anvendes.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En første henvendelse vil typisk indeholde formel sprogbrug, og graden af formalitet vil mindskes i takt med, at man får etableret en kontakt og længerevarende </a:t>
            </a:r>
            <a:r>
              <a:rPr lang="da-DK" sz="1800" dirty="0" smtClean="0">
                <a:latin typeface="Arial"/>
                <a:cs typeface="Arial"/>
              </a:rPr>
              <a:t>relation.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>
                <a:latin typeface="Arial"/>
                <a:cs typeface="Arial"/>
              </a:rPr>
              <a:t>O</a:t>
            </a:r>
            <a:r>
              <a:rPr lang="da-DK" sz="1800" dirty="0" smtClean="0">
                <a:latin typeface="Arial"/>
                <a:cs typeface="Arial"/>
              </a:rPr>
              <a:t>rganisatoriske, nationale og lokale kulturelle konventioner kan afstedkomme, at formel sprogbrug fastholdes over </a:t>
            </a:r>
            <a:r>
              <a:rPr lang="da-DK" sz="1800" dirty="0" smtClean="0">
                <a:latin typeface="Arial"/>
                <a:cs typeface="Arial"/>
              </a:rPr>
              <a:t>tid.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Størrelse og type af virksomhed, kommunikationsteknologi  samt emnet eller situationen kan også have </a:t>
            </a:r>
            <a:r>
              <a:rPr lang="da-DK" sz="1800" dirty="0" smtClean="0">
                <a:latin typeface="Arial"/>
                <a:cs typeface="Arial"/>
              </a:rPr>
              <a:t>betydning.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01271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54125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Udviklingen i skriftlig sprogbrug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37648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E-mails blev allemandseje i 90’</a:t>
            </a:r>
            <a:r>
              <a:rPr lang="da-DK" sz="1800" dirty="0" smtClean="0">
                <a:latin typeface="Arial"/>
                <a:cs typeface="Arial"/>
              </a:rPr>
              <a:t>erne.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E-mails varierer i </a:t>
            </a:r>
            <a:r>
              <a:rPr lang="da-DK" sz="1800" dirty="0" smtClean="0">
                <a:latin typeface="Arial"/>
                <a:cs typeface="Arial"/>
              </a:rPr>
              <a:t>formalitetsgrad.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Hybrid mellem skrift og tale; forkortelser, simple ord, simpel syntaks, stavefejl, symboler m.m.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Instant messaging (IM)bruges som erstatning for e-mails og ansigt til ansigt-</a:t>
            </a:r>
            <a:r>
              <a:rPr lang="da-DK" sz="1800" dirty="0" smtClean="0">
                <a:latin typeface="Arial"/>
                <a:cs typeface="Arial"/>
              </a:rPr>
              <a:t>interaktion.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IM bruges ofte i kundesupport og virtuelle teams, foregår i realtid og har mange fællestræk med konversationelle lingvistiske </a:t>
            </a:r>
            <a:r>
              <a:rPr lang="da-DK" sz="1800" dirty="0" smtClean="0">
                <a:latin typeface="Arial"/>
                <a:cs typeface="Arial"/>
              </a:rPr>
              <a:t>strukturer.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2050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363662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Skriftlig interaktion i praksis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09700" y="2362199"/>
            <a:ext cx="8229600" cy="4525963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Kan anskues som social </a:t>
            </a:r>
            <a:r>
              <a:rPr lang="da-DK" sz="1800" dirty="0" smtClean="0">
                <a:latin typeface="Arial"/>
                <a:cs typeface="Arial"/>
              </a:rPr>
              <a:t>interaktion. </a:t>
            </a: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Skriftlig interaktion er kontekstsensitiv kontekstskabende og </a:t>
            </a:r>
            <a:r>
              <a:rPr lang="da-DK" sz="1800" dirty="0" smtClean="0">
                <a:latin typeface="Arial"/>
                <a:cs typeface="Arial"/>
              </a:rPr>
              <a:t>kontekstfornyende.</a:t>
            </a: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Varierer i formalitets- og </a:t>
            </a:r>
            <a:r>
              <a:rPr lang="da-DK" sz="1800" dirty="0" smtClean="0">
                <a:latin typeface="Arial"/>
                <a:cs typeface="Arial"/>
              </a:rPr>
              <a:t>kompleksitetsgrad.</a:t>
            </a: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En til en-</a:t>
            </a:r>
            <a:r>
              <a:rPr lang="da-DK" sz="1800" dirty="0" smtClean="0">
                <a:latin typeface="Arial"/>
                <a:cs typeface="Arial"/>
              </a:rPr>
              <a:t>interaktion.</a:t>
            </a: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En til flere-</a:t>
            </a:r>
            <a:r>
              <a:rPr lang="da-DK" sz="1800" dirty="0" smtClean="0">
                <a:latin typeface="Arial"/>
                <a:cs typeface="Arial"/>
              </a:rPr>
              <a:t>interaktion.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42235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8398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Best practice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28282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Første kontakt bør altid være formel og ’efter bogen</a:t>
            </a:r>
            <a:r>
              <a:rPr lang="da-DK" sz="1800" dirty="0" smtClean="0">
                <a:latin typeface="Arial"/>
                <a:cs typeface="Arial"/>
              </a:rPr>
              <a:t>’.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Med </a:t>
            </a:r>
            <a:r>
              <a:rPr lang="da-DK" sz="1800" dirty="0">
                <a:latin typeface="Arial"/>
                <a:cs typeface="Arial"/>
              </a:rPr>
              <a:t>grammatisk korrekthed og kendskab til den formelle sprogbrug fremstår man mere </a:t>
            </a:r>
            <a:r>
              <a:rPr lang="da-DK" sz="1800" dirty="0" smtClean="0">
                <a:latin typeface="Arial"/>
                <a:cs typeface="Arial"/>
              </a:rPr>
              <a:t>professionelt.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Hav altid konteksten for øje, før valg af sproglige strategier, og vær parat til at ændre/tilpasse strategi </a:t>
            </a:r>
            <a:r>
              <a:rPr lang="da-DK" sz="1800" dirty="0" smtClean="0">
                <a:latin typeface="Arial"/>
                <a:cs typeface="Arial"/>
              </a:rPr>
              <a:t>løbende.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Brug af høflighedsstrategier og alignment er essentielt, såfremt man ønsker en samarbejdende og ligeværdig </a:t>
            </a:r>
            <a:r>
              <a:rPr lang="da-DK" sz="1800" dirty="0" smtClean="0">
                <a:latin typeface="Arial"/>
                <a:cs typeface="Arial"/>
              </a:rPr>
              <a:t>relation.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At interagere i et paradigme 3-perspektiv vil oftest være den bedste </a:t>
            </a:r>
            <a:r>
              <a:rPr lang="da-DK" sz="1800" dirty="0" smtClean="0">
                <a:latin typeface="Arial"/>
                <a:cs typeface="Arial"/>
              </a:rPr>
              <a:t>strategi.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771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235075" y="1325280"/>
            <a:ext cx="6543675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da-DK" sz="2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 algn="just">
              <a:buNone/>
            </a:pPr>
            <a:r>
              <a:rPr lang="da-DK" sz="2800" dirty="0" smtClean="0">
                <a:latin typeface="Arial"/>
                <a:cs typeface="Arial"/>
              </a:rPr>
              <a:t>”Er det overhovedet nødvendigt for universitetsstuderende at tilegne sig viden om skriftlig kommunikation på engelsk? Det er jo bare at skrive – det kan enhver da finde ud af!”</a:t>
            </a:r>
          </a:p>
          <a:p>
            <a:pPr marL="914400" lvl="2" indent="0" algn="r">
              <a:buNone/>
            </a:pPr>
            <a:r>
              <a:rPr lang="da-DK" sz="2800" dirty="0">
                <a:latin typeface="Arial"/>
                <a:cs typeface="Arial"/>
              </a:rPr>
              <a:t>	</a:t>
            </a:r>
            <a:r>
              <a:rPr lang="da-DK" sz="2800" dirty="0" smtClean="0">
                <a:latin typeface="Arial"/>
                <a:cs typeface="Arial"/>
              </a:rPr>
              <a:t>															</a:t>
            </a:r>
            <a:r>
              <a:rPr lang="da-DK" sz="2800" i="1" dirty="0" smtClean="0">
                <a:latin typeface="Arial"/>
                <a:cs typeface="Arial"/>
              </a:rPr>
              <a:t>-Anonym </a:t>
            </a:r>
            <a:endParaRPr lang="da-DK" sz="2800"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379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441449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Tidens krav 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57016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Med globaliseringens og digitaliseringens indpas forventes mange vidensmedarbejdere at kommunikere skriftligt på engelsk, uanset uddannelsesmæssig baggrund og kommunikative kunnen – såvel eksternt som internt (</a:t>
            </a:r>
            <a:r>
              <a:rPr lang="da-DK" sz="1800" dirty="0" err="1" smtClean="0">
                <a:latin typeface="Arial"/>
                <a:cs typeface="Arial"/>
              </a:rPr>
              <a:t>Guffey</a:t>
            </a:r>
            <a:r>
              <a:rPr lang="da-DK" sz="1800" dirty="0" smtClean="0">
                <a:latin typeface="Arial"/>
                <a:cs typeface="Arial"/>
              </a:rPr>
              <a:t> og </a:t>
            </a:r>
            <a:r>
              <a:rPr lang="da-DK" sz="1800" dirty="0" err="1" smtClean="0">
                <a:latin typeface="Arial"/>
                <a:cs typeface="Arial"/>
              </a:rPr>
              <a:t>Seefer</a:t>
            </a:r>
            <a:r>
              <a:rPr lang="da-DK" sz="1800" dirty="0" smtClean="0">
                <a:latin typeface="Arial"/>
                <a:cs typeface="Arial"/>
              </a:rPr>
              <a:t> 2014).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6901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6175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God skriftlig virksomhedskommunikation 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Kræver færdigheder i den formelle genre </a:t>
            </a:r>
            <a:r>
              <a:rPr lang="da-DK" sz="1800" i="1" dirty="0" smtClean="0">
                <a:latin typeface="Arial"/>
                <a:cs typeface="Arial"/>
              </a:rPr>
              <a:t>business </a:t>
            </a:r>
            <a:r>
              <a:rPr lang="da-DK" sz="1800" i="1" dirty="0" err="1" smtClean="0">
                <a:latin typeface="Arial"/>
                <a:cs typeface="Arial"/>
              </a:rPr>
              <a:t>communication</a:t>
            </a:r>
            <a:r>
              <a:rPr lang="da-DK" sz="1800" i="1" dirty="0" smtClean="0">
                <a:latin typeface="Arial"/>
                <a:cs typeface="Arial"/>
              </a:rPr>
              <a:t> </a:t>
            </a:r>
            <a:r>
              <a:rPr lang="da-DK" sz="1800" dirty="0" smtClean="0">
                <a:latin typeface="Arial"/>
                <a:cs typeface="Arial"/>
              </a:rPr>
              <a:t>og den hertil knyttede faste sprogbrug og </a:t>
            </a:r>
            <a:r>
              <a:rPr lang="da-DK" sz="1800" dirty="0" smtClean="0">
                <a:latin typeface="Arial"/>
                <a:cs typeface="Arial"/>
              </a:rPr>
              <a:t>terminologi.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Kræver forståelse for i hvilken kontekst hhv. formel og uformel sprogbrug er </a:t>
            </a:r>
            <a:r>
              <a:rPr lang="da-DK" sz="1800" dirty="0" smtClean="0">
                <a:latin typeface="Arial"/>
                <a:cs typeface="Arial"/>
              </a:rPr>
              <a:t>hensigtsmæssig.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Kræver at man ved, hvilke formuleringer der fremmer samarbejde og fælles </a:t>
            </a:r>
            <a:r>
              <a:rPr lang="da-DK" sz="1800" dirty="0" smtClean="0">
                <a:latin typeface="Arial"/>
                <a:cs typeface="Arial"/>
              </a:rPr>
              <a:t>forståelse-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7309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6599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3 kommunikationsparadigmer</a:t>
            </a:r>
            <a:endParaRPr lang="da-DK" sz="2800" dirty="0">
              <a:latin typeface="Arial"/>
              <a:cs typeface="Arial"/>
            </a:endParaRPr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0818569"/>
              </p:ext>
            </p:extLst>
          </p:nvPr>
        </p:nvGraphicFramePr>
        <p:xfrm>
          <a:off x="485402" y="140661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kstfelt 5"/>
          <p:cNvSpPr txBox="1"/>
          <p:nvPr/>
        </p:nvSpPr>
        <p:spPr>
          <a:xfrm>
            <a:off x="845300" y="5354259"/>
            <a:ext cx="7664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Arial"/>
                <a:cs typeface="Arial"/>
              </a:rPr>
              <a:t>Figur 1: Analytisk opdeling af typer af skriftlig virksomhedskommunikation</a:t>
            </a:r>
          </a:p>
        </p:txBody>
      </p:sp>
    </p:spTree>
    <p:extLst>
      <p:ext uri="{BB962C8B-B14F-4D97-AF65-F5344CB8AC3E}">
        <p14:creationId xmlns:p14="http://schemas.microsoft.com/office/powerpoint/2010/main" val="2310764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77876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Valg af paradigme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91928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Skriftlig kommunikation forløber parallelt med udgangspunkt i alle tre paradigmer alt efter formålet med </a:t>
            </a:r>
            <a:r>
              <a:rPr lang="da-DK" sz="1800" dirty="0" smtClean="0">
                <a:latin typeface="Arial"/>
                <a:cs typeface="Arial"/>
              </a:rPr>
              <a:t>kommunikationen.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Kommende vidensmedarbejdere, der skal tilegne sig skriftlig kompetence, skriver ofte til og med samarbejdspartnere ud fra et paradigme 2-</a:t>
            </a:r>
            <a:r>
              <a:rPr lang="da-DK" sz="1800" dirty="0" smtClean="0">
                <a:latin typeface="Arial"/>
                <a:cs typeface="Arial"/>
              </a:rPr>
              <a:t>perspektiv.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Med et paradigme 3-perspektiv søger man at skabe en ligeværdig interaktion og at opbygge varige relationer og reelt samskabende samarbejde med kollegaer og </a:t>
            </a:r>
            <a:r>
              <a:rPr lang="da-DK" sz="1800" dirty="0" smtClean="0">
                <a:latin typeface="Arial"/>
                <a:cs typeface="Arial"/>
              </a:rPr>
              <a:t>samarbejdspartnere. 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0555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22338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Det historiske perspektiv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525963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Skriftlig virksomhedskommunikation som genre kan dateres tilbage til det 15. århundrede (Richardson 1985)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Genren opstod som et modsvar og opgør med aristokratiets opfattelse af god sprogbrug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Den britiske handelsmand Daniel Defoe har haft en essentiel betydning for udviklingen af genren (Defoe 1727-1728)</a:t>
            </a:r>
          </a:p>
          <a:p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5075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323974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Defoes anbefalinger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39236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Ifølge Defoe burde et forretningsbrev være </a:t>
            </a:r>
            <a:r>
              <a:rPr lang="da-DK" sz="1800" dirty="0" smtClean="0">
                <a:latin typeface="Arial"/>
                <a:cs typeface="Arial"/>
              </a:rPr>
              <a:t>”</a:t>
            </a:r>
            <a:r>
              <a:rPr lang="en-GB" sz="1800" dirty="0" smtClean="0">
                <a:latin typeface="Arial"/>
                <a:cs typeface="Arial"/>
              </a:rPr>
              <a:t>plain, concise, and to the purpose; no quaint expressions, no book-phrases, no flourishes; and yet they must be full and sufficient to express what he means so as not to be doubtful, much less unintelligible</a:t>
            </a:r>
            <a:r>
              <a:rPr lang="da-DK" sz="1800" dirty="0" smtClean="0">
                <a:latin typeface="Arial"/>
                <a:cs typeface="Arial"/>
              </a:rPr>
              <a:t>”</a:t>
            </a:r>
          </a:p>
          <a:p>
            <a:endParaRPr lang="da-DK" sz="1800" dirty="0">
              <a:latin typeface="Arial"/>
              <a:cs typeface="Arial"/>
            </a:endParaRPr>
          </a:p>
          <a:p>
            <a:pPr marL="0" indent="0" algn="r">
              <a:buNone/>
            </a:pPr>
            <a:r>
              <a:rPr lang="da-DK" sz="1800" dirty="0" smtClean="0">
                <a:latin typeface="Arial"/>
                <a:cs typeface="Arial"/>
              </a:rPr>
              <a:t>[vol.1, p.17] (citeret fra Lund 1988: 511)</a:t>
            </a:r>
            <a:endParaRPr lang="da-DK" sz="1800" dirty="0">
              <a:latin typeface="Arial"/>
              <a:cs typeface="Arial"/>
            </a:endParaRPr>
          </a:p>
          <a:p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5150332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4778</TotalTime>
  <Words>1490</Words>
  <Application>Microsoft Macintosh PowerPoint</Application>
  <PresentationFormat>Skærmshow (4:3)</PresentationFormat>
  <Paragraphs>171</Paragraphs>
  <Slides>27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27</vt:i4>
      </vt:variant>
    </vt:vector>
  </HeadingPairs>
  <TitlesOfParts>
    <vt:vector size="28" baseType="lpstr">
      <vt:lpstr>Kontortema</vt:lpstr>
      <vt:lpstr>Skriftlig interaktion</vt:lpstr>
      <vt:lpstr>Indhold</vt:lpstr>
      <vt:lpstr>PowerPoint-præsentation</vt:lpstr>
      <vt:lpstr>Tidens krav </vt:lpstr>
      <vt:lpstr>God skriftlig virksomhedskommunikation </vt:lpstr>
      <vt:lpstr>3 kommunikationsparadigmer</vt:lpstr>
      <vt:lpstr>Valg af paradigme</vt:lpstr>
      <vt:lpstr>Det historiske perspektiv</vt:lpstr>
      <vt:lpstr>Defoes anbefalinger</vt:lpstr>
      <vt:lpstr>Moderne lærebøger anbefaler</vt:lpstr>
      <vt:lpstr>Formålet</vt:lpstr>
      <vt:lpstr>Traditionelle lærebøger</vt:lpstr>
      <vt:lpstr>Eksisterende lærebøger</vt:lpstr>
      <vt:lpstr>Skriftlig interaktion</vt:lpstr>
      <vt:lpstr>Fælles forståelse</vt:lpstr>
      <vt:lpstr>Begrebet ”forståelse”</vt:lpstr>
      <vt:lpstr>Mening og betydning samskabes</vt:lpstr>
      <vt:lpstr>Skriftlige taleture</vt:lpstr>
      <vt:lpstr>Skriftlig turtagning</vt:lpstr>
      <vt:lpstr>Høflighedsstrategier</vt:lpstr>
      <vt:lpstr>Alignment</vt:lpstr>
      <vt:lpstr>Formel skriftlig virksomhedskommunikation </vt:lpstr>
      <vt:lpstr>Formalitet og høflighed</vt:lpstr>
      <vt:lpstr>Formalitet og kontekst</vt:lpstr>
      <vt:lpstr>Udviklingen i skriftlig sprogbrug</vt:lpstr>
      <vt:lpstr>Skriftlig interaktion i praksis</vt:lpstr>
      <vt:lpstr>Best practice</vt:lpstr>
    </vt:vector>
  </TitlesOfParts>
  <Company>SDU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Skriftlig interaktion</dc:title>
  <dc:creator>Jeanette Landgrebe</dc:creator>
  <cp:lastModifiedBy>Thomas Lehman Waaben Toft</cp:lastModifiedBy>
  <cp:revision>69</cp:revision>
  <dcterms:created xsi:type="dcterms:W3CDTF">2016-06-27T10:31:18Z</dcterms:created>
  <dcterms:modified xsi:type="dcterms:W3CDTF">2016-08-14T11:51:28Z</dcterms:modified>
</cp:coreProperties>
</file>