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74" r:id="rId9"/>
    <p:sldId id="263" r:id="rId10"/>
    <p:sldId id="266" r:id="rId11"/>
    <p:sldId id="270" r:id="rId12"/>
    <p:sldId id="277" r:id="rId13"/>
    <p:sldId id="272" r:id="rId14"/>
    <p:sldId id="275" r:id="rId15"/>
    <p:sldId id="273" r:id="rId16"/>
    <p:sldId id="276" r:id="rId17"/>
  </p:sldIdLst>
  <p:sldSz cx="9144000" cy="6858000" type="screen4x3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0191B-4749-344E-A4D3-FF970C4AEAB7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BD883-40B8-D84B-A3B5-4B4BBA00AF5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72400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8E17B-0961-4510-AD5B-FEDA91982511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19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BD883-40B8-D84B-A3B5-4B4BBA00AF5E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7776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D2E3-C55A-5C48-88AB-C8CBD5448C8B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4820-A98C-6B4E-9ED6-DC44BE3F68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5129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D2E3-C55A-5C48-88AB-C8CBD5448C8B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4820-A98C-6B4E-9ED6-DC44BE3F68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02498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D2E3-C55A-5C48-88AB-C8CBD5448C8B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4820-A98C-6B4E-9ED6-DC44BE3F68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04048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D2E3-C55A-5C48-88AB-C8CBD5448C8B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4820-A98C-6B4E-9ED6-DC44BE3F68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43004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D2E3-C55A-5C48-88AB-C8CBD5448C8B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4820-A98C-6B4E-9ED6-DC44BE3F68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2395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D2E3-C55A-5C48-88AB-C8CBD5448C8B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4820-A98C-6B4E-9ED6-DC44BE3F68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016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D2E3-C55A-5C48-88AB-C8CBD5448C8B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4820-A98C-6B4E-9ED6-DC44BE3F68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0464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D2E3-C55A-5C48-88AB-C8CBD5448C8B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4820-A98C-6B4E-9ED6-DC44BE3F68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1310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D2E3-C55A-5C48-88AB-C8CBD5448C8B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4820-A98C-6B4E-9ED6-DC44BE3F68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9182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D2E3-C55A-5C48-88AB-C8CBD5448C8B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4820-A98C-6B4E-9ED6-DC44BE3F68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7445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D2E3-C55A-5C48-88AB-C8CBD5448C8B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4820-A98C-6B4E-9ED6-DC44BE3F68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67590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6D2E3-C55A-5C48-88AB-C8CBD5448C8B}" type="datetimeFigureOut">
              <a:rPr lang="da-DK" smtClean="0"/>
              <a:t>14/08/16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94820-A98C-6B4E-9ED6-DC44BE3F68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02824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da-DK" sz="5200" dirty="0">
                <a:latin typeface="Arial"/>
                <a:cs typeface="Arial"/>
              </a:rPr>
              <a:t>Møder via video, </a:t>
            </a:r>
            <a:r>
              <a:rPr lang="da-DK" sz="5200" dirty="0" smtClean="0">
                <a:latin typeface="Arial"/>
                <a:cs typeface="Arial"/>
              </a:rPr>
              <a:t/>
            </a:r>
            <a:br>
              <a:rPr lang="da-DK" sz="5200" dirty="0" smtClean="0">
                <a:latin typeface="Arial"/>
                <a:cs typeface="Arial"/>
              </a:rPr>
            </a:br>
            <a:r>
              <a:rPr lang="da-DK" sz="5200" dirty="0" smtClean="0">
                <a:latin typeface="Arial"/>
                <a:cs typeface="Arial"/>
              </a:rPr>
              <a:t>web </a:t>
            </a:r>
            <a:r>
              <a:rPr lang="da-DK" sz="5200" dirty="0">
                <a:latin typeface="Arial"/>
                <a:cs typeface="Arial"/>
              </a:rPr>
              <a:t>eller telefon 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Kapitel </a:t>
            </a:r>
            <a:r>
              <a:rPr lang="da-DK" sz="2800" dirty="0" smtClean="0">
                <a:latin typeface="Arial"/>
                <a:cs typeface="Arial"/>
              </a:rPr>
              <a:t>7</a:t>
            </a:r>
          </a:p>
          <a:p>
            <a:endParaRPr lang="da-DK" sz="2000" dirty="0">
              <a:latin typeface="Arial"/>
              <a:cs typeface="Arial"/>
            </a:endParaRPr>
          </a:p>
          <a:p>
            <a:r>
              <a:rPr lang="da-DK" sz="2000" dirty="0" smtClean="0">
                <a:latin typeface="Arial"/>
                <a:cs typeface="Arial"/>
              </a:rPr>
              <a:t>Liv Otto </a:t>
            </a:r>
            <a:r>
              <a:rPr lang="da-DK" sz="2000" dirty="0" err="1" smtClean="0">
                <a:latin typeface="Arial"/>
                <a:cs typeface="Arial"/>
              </a:rPr>
              <a:t>Hassert</a:t>
            </a:r>
            <a:r>
              <a:rPr lang="da-DK" sz="2000" dirty="0" smtClean="0">
                <a:latin typeface="Arial"/>
                <a:cs typeface="Arial"/>
              </a:rPr>
              <a:t>, Mie Femø Nielsen og Ann Merrit Rikke Nielsen</a:t>
            </a:r>
            <a:endParaRPr lang="da-DK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7572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2800" dirty="0" smtClean="0">
                <a:latin typeface="Arial"/>
                <a:cs typeface="Arial"/>
              </a:rPr>
              <a:t>Videomøder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996950" y="1501230"/>
            <a:ext cx="7004050" cy="4525963"/>
          </a:xfrm>
        </p:spPr>
        <p:txBody>
          <a:bodyPr>
            <a:noAutofit/>
          </a:bodyPr>
          <a:lstStyle/>
          <a:p>
            <a:pPr algn="just"/>
            <a:r>
              <a:rPr lang="da-DK" sz="1800" dirty="0">
                <a:latin typeface="Arial"/>
                <a:cs typeface="Arial"/>
              </a:rPr>
              <a:t>I dag findes der mange former for </a:t>
            </a:r>
            <a:r>
              <a:rPr lang="da-DK" sz="1800" i="1" dirty="0">
                <a:latin typeface="Arial"/>
                <a:cs typeface="Arial"/>
              </a:rPr>
              <a:t>videomøder</a:t>
            </a:r>
            <a:r>
              <a:rPr lang="da-DK" sz="1800" dirty="0">
                <a:latin typeface="Arial"/>
                <a:cs typeface="Arial"/>
              </a:rPr>
              <a:t> eller videokonferencesystemer (</a:t>
            </a:r>
            <a:r>
              <a:rPr lang="da-DK" sz="1800" dirty="0" smtClean="0">
                <a:latin typeface="Arial"/>
                <a:cs typeface="Arial"/>
              </a:rPr>
              <a:t>VC-møder).</a:t>
            </a:r>
          </a:p>
          <a:p>
            <a:pPr marL="0" indent="0" algn="just">
              <a:buNone/>
            </a:pPr>
            <a:endParaRPr lang="da-DK" sz="1800" i="1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Eksempler: </a:t>
            </a:r>
          </a:p>
          <a:p>
            <a:pPr lvl="1" algn="just"/>
            <a:r>
              <a:rPr lang="da-DK" sz="1800" dirty="0">
                <a:latin typeface="Arial"/>
                <a:cs typeface="Arial"/>
              </a:rPr>
              <a:t>Nogle logger på deres computer </a:t>
            </a:r>
            <a:r>
              <a:rPr lang="da-DK" sz="1800" dirty="0" smtClean="0">
                <a:latin typeface="Arial"/>
                <a:cs typeface="Arial"/>
              </a:rPr>
              <a:t>og </a:t>
            </a:r>
            <a:r>
              <a:rPr lang="da-DK" sz="1800" dirty="0">
                <a:latin typeface="Arial"/>
                <a:cs typeface="Arial"/>
              </a:rPr>
              <a:t>anvender software som Skype, </a:t>
            </a:r>
            <a:r>
              <a:rPr lang="da-DK" sz="1800" dirty="0" err="1">
                <a:latin typeface="Arial"/>
                <a:cs typeface="Arial"/>
              </a:rPr>
              <a:t>GoToMeeting</a:t>
            </a:r>
            <a:r>
              <a:rPr lang="da-DK" sz="1800" dirty="0">
                <a:latin typeface="Arial"/>
                <a:cs typeface="Arial"/>
              </a:rPr>
              <a:t> eller </a:t>
            </a:r>
            <a:r>
              <a:rPr lang="da-DK" sz="1800" dirty="0" err="1" smtClean="0">
                <a:latin typeface="Arial"/>
                <a:cs typeface="Arial"/>
              </a:rPr>
              <a:t>WebEx</a:t>
            </a:r>
            <a:r>
              <a:rPr lang="da-DK" sz="1800" dirty="0" smtClean="0">
                <a:latin typeface="Arial"/>
                <a:cs typeface="Arial"/>
              </a:rPr>
              <a:t>.</a:t>
            </a:r>
            <a:endParaRPr lang="da-DK" sz="1800" dirty="0">
              <a:latin typeface="Arial"/>
              <a:cs typeface="Arial"/>
            </a:endParaRP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Andre </a:t>
            </a:r>
            <a:r>
              <a:rPr lang="da-DK" sz="1800" dirty="0">
                <a:latin typeface="Arial"/>
                <a:cs typeface="Arial"/>
              </a:rPr>
              <a:t>går ind i et mødelokale med fastmonteret </a:t>
            </a:r>
            <a:r>
              <a:rPr lang="da-DK" sz="1800" dirty="0" smtClean="0">
                <a:latin typeface="Arial"/>
                <a:cs typeface="Arial"/>
              </a:rPr>
              <a:t>videoudstyr og skaber forbindelse til de andre deltagere.</a:t>
            </a: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Andre er mere </a:t>
            </a:r>
            <a:r>
              <a:rPr lang="da-DK" sz="1800" dirty="0">
                <a:latin typeface="Arial"/>
                <a:cs typeface="Arial"/>
              </a:rPr>
              <a:t> </a:t>
            </a:r>
            <a:r>
              <a:rPr lang="da-DK" sz="1800" dirty="0" smtClean="0">
                <a:latin typeface="Arial"/>
                <a:cs typeface="Arial"/>
              </a:rPr>
              <a:t>eksperimenterende og anvender </a:t>
            </a:r>
            <a:r>
              <a:rPr lang="da-DK" sz="1800" dirty="0" err="1">
                <a:latin typeface="Arial"/>
                <a:cs typeface="Arial"/>
              </a:rPr>
              <a:t>telepresence</a:t>
            </a:r>
            <a:r>
              <a:rPr lang="da-DK" sz="1800" dirty="0">
                <a:latin typeface="Arial"/>
                <a:cs typeface="Arial"/>
              </a:rPr>
              <a:t>-</a:t>
            </a:r>
            <a:r>
              <a:rPr lang="da-DK" sz="1800" dirty="0" smtClean="0">
                <a:latin typeface="Arial"/>
                <a:cs typeface="Arial"/>
              </a:rPr>
              <a:t>robotter.</a:t>
            </a:r>
            <a:endParaRPr lang="da-DK" sz="1800" dirty="0">
              <a:latin typeface="Arial"/>
              <a:cs typeface="Arial"/>
            </a:endParaRP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Nogle har sofistikeret udstyr </a:t>
            </a:r>
            <a:r>
              <a:rPr lang="da-DK" sz="1800" dirty="0">
                <a:latin typeface="Arial"/>
                <a:cs typeface="Arial"/>
              </a:rPr>
              <a:t>med kamera, der følger </a:t>
            </a:r>
            <a:r>
              <a:rPr lang="da-DK" sz="1800" dirty="0" smtClean="0">
                <a:latin typeface="Arial"/>
                <a:cs typeface="Arial"/>
              </a:rPr>
              <a:t>lyd. </a:t>
            </a:r>
          </a:p>
          <a:p>
            <a:pPr marL="0" indent="0" algn="just">
              <a:buNone/>
            </a:pPr>
            <a:endParaRPr lang="da-DK" sz="1800" dirty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Videomøder </a:t>
            </a:r>
            <a:r>
              <a:rPr lang="da-DK" sz="1800" dirty="0">
                <a:latin typeface="Arial"/>
                <a:cs typeface="Arial"/>
              </a:rPr>
              <a:t>giver deltagerne mulighed for at se hinanden</a:t>
            </a:r>
            <a:r>
              <a:rPr lang="da-DK" sz="1800" dirty="0" smtClean="0">
                <a:latin typeface="Arial"/>
                <a:cs typeface="Arial"/>
              </a:rPr>
              <a:t>, men </a:t>
            </a:r>
            <a:r>
              <a:rPr lang="da-DK" sz="1800" dirty="0">
                <a:latin typeface="Arial"/>
                <a:cs typeface="Arial"/>
              </a:rPr>
              <a:t>interaktionen kan stadig være </a:t>
            </a:r>
            <a:r>
              <a:rPr lang="da-DK" sz="1800" dirty="0" smtClean="0">
                <a:latin typeface="Arial"/>
                <a:cs typeface="Arial"/>
              </a:rPr>
              <a:t>hæmmet.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2116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42901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>
                <a:latin typeface="Arial"/>
                <a:cs typeface="Arial"/>
              </a:rPr>
              <a:t>Eksempler på udfordringer </a:t>
            </a:r>
            <a:r>
              <a:rPr lang="da-DK" sz="2800" dirty="0" smtClean="0">
                <a:latin typeface="Arial"/>
                <a:cs typeface="Arial"/>
              </a:rPr>
              <a:t/>
            </a:r>
            <a:br>
              <a:rPr lang="da-DK" sz="2800" dirty="0" smtClean="0">
                <a:latin typeface="Arial"/>
                <a:cs typeface="Arial"/>
              </a:rPr>
            </a:br>
            <a:r>
              <a:rPr lang="da-DK" sz="2800" dirty="0" smtClean="0">
                <a:latin typeface="Arial"/>
                <a:cs typeface="Arial"/>
              </a:rPr>
              <a:t>ved </a:t>
            </a:r>
            <a:r>
              <a:rPr lang="da-DK" sz="2800" dirty="0">
                <a:latin typeface="Arial"/>
                <a:cs typeface="Arial"/>
              </a:rPr>
              <a:t>videomøder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60525"/>
            <a:ext cx="8229600" cy="4525963"/>
          </a:xfrm>
        </p:spPr>
        <p:txBody>
          <a:bodyPr>
            <a:normAutofit/>
          </a:bodyPr>
          <a:lstStyle/>
          <a:p>
            <a:r>
              <a:rPr lang="da-DK" sz="1800" dirty="0">
                <a:latin typeface="Arial"/>
                <a:cs typeface="Arial"/>
              </a:rPr>
              <a:t>Videomøder giver deltagerne mulighed for at se hinanden, interaktionen kan stadig være hæmmet</a:t>
            </a:r>
            <a:r>
              <a:rPr lang="da-DK" sz="1800" dirty="0" smtClean="0">
                <a:latin typeface="Arial"/>
                <a:cs typeface="Arial"/>
              </a:rPr>
              <a:t>:</a:t>
            </a:r>
            <a:endParaRPr lang="da-DK" sz="1800" dirty="0">
              <a:latin typeface="Arial"/>
              <a:cs typeface="Arial"/>
            </a:endParaRPr>
          </a:p>
          <a:p>
            <a:pPr lvl="1"/>
            <a:r>
              <a:rPr lang="da-DK" sz="1800" dirty="0" smtClean="0">
                <a:latin typeface="Arial"/>
                <a:cs typeface="Arial"/>
              </a:rPr>
              <a:t>Manglende </a:t>
            </a:r>
            <a:r>
              <a:rPr lang="da-DK" sz="1800" dirty="0">
                <a:latin typeface="Arial"/>
                <a:cs typeface="Arial"/>
              </a:rPr>
              <a:t>øjenkontakt på trods af visuel adgang </a:t>
            </a:r>
            <a:endParaRPr lang="da-DK" sz="1800" dirty="0" smtClean="0">
              <a:latin typeface="Arial"/>
              <a:cs typeface="Arial"/>
            </a:endParaRPr>
          </a:p>
        </p:txBody>
      </p:sp>
      <p:pic>
        <p:nvPicPr>
          <p:cNvPr id="4" name="Billede 3" descr="Skærmbillede 2016-06-27 kl. 15.58.3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397" y="2700976"/>
            <a:ext cx="5158250" cy="3425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120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79450"/>
            <a:ext cx="8229600" cy="1143000"/>
          </a:xfrm>
        </p:spPr>
        <p:txBody>
          <a:bodyPr>
            <a:noAutofit/>
          </a:bodyPr>
          <a:lstStyle/>
          <a:p>
            <a:r>
              <a:rPr lang="da-DK" sz="2800" dirty="0">
                <a:latin typeface="Arial"/>
                <a:cs typeface="Arial"/>
              </a:rPr>
              <a:t>Eksempler på udfordringer </a:t>
            </a:r>
            <a:r>
              <a:rPr lang="da-DK" sz="2800" dirty="0" smtClean="0">
                <a:latin typeface="Arial"/>
                <a:cs typeface="Arial"/>
              </a:rPr>
              <a:t/>
            </a:r>
            <a:br>
              <a:rPr lang="da-DK" sz="2800" dirty="0" smtClean="0">
                <a:latin typeface="Arial"/>
                <a:cs typeface="Arial"/>
              </a:rPr>
            </a:br>
            <a:r>
              <a:rPr lang="da-DK" sz="2800" dirty="0" smtClean="0">
                <a:latin typeface="Arial"/>
                <a:cs typeface="Arial"/>
              </a:rPr>
              <a:t>ved </a:t>
            </a:r>
            <a:r>
              <a:rPr lang="da-DK" sz="2800" dirty="0">
                <a:latin typeface="Arial"/>
                <a:cs typeface="Arial"/>
              </a:rPr>
              <a:t>videomøder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838325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>
                <a:latin typeface="Arial"/>
                <a:cs typeface="Arial"/>
              </a:rPr>
              <a:t>Videomøder giver deltagerne mulighed for at se hinanden, interaktionen kan stadig være hæmmet</a:t>
            </a:r>
            <a:r>
              <a:rPr lang="da-DK" sz="1800" dirty="0" smtClean="0">
                <a:latin typeface="Arial"/>
                <a:cs typeface="Arial"/>
              </a:rPr>
              <a:t>:</a:t>
            </a:r>
            <a:endParaRPr lang="da-DK" sz="1800" dirty="0">
              <a:latin typeface="Arial"/>
              <a:cs typeface="Arial"/>
            </a:endParaRP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Manglende </a:t>
            </a:r>
            <a:r>
              <a:rPr lang="da-DK" sz="1800" dirty="0">
                <a:latin typeface="Arial"/>
                <a:cs typeface="Arial"/>
              </a:rPr>
              <a:t>øjenkontakt på trods af visuel adgang </a:t>
            </a:r>
            <a:endParaRPr lang="da-DK" sz="1800" dirty="0" smtClean="0">
              <a:latin typeface="Arial"/>
              <a:cs typeface="Arial"/>
            </a:endParaRP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Minimal visuel adgang til deltagere, eks. pga. skærmdeling eller mange deltagere</a:t>
            </a:r>
          </a:p>
        </p:txBody>
      </p:sp>
      <p:pic>
        <p:nvPicPr>
          <p:cNvPr id="4" name="Billede 3" descr="C:\Users\vgq547\Desktop\IBC - bogprojekt\Billeder t ICT-kapitel\Ex 1_lille_skærm+Pres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859" y="3496614"/>
            <a:ext cx="4763135" cy="2509520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 cmpd="sng">
            <a:solidFill>
              <a:srgbClr val="00000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778700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16025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>
                <a:latin typeface="Arial"/>
                <a:cs typeface="Arial"/>
              </a:rPr>
              <a:t>Eksempler på udfordringer </a:t>
            </a:r>
            <a:r>
              <a:rPr lang="da-DK" sz="2800" dirty="0" smtClean="0">
                <a:latin typeface="Arial"/>
                <a:cs typeface="Arial"/>
              </a:rPr>
              <a:t/>
            </a:r>
            <a:br>
              <a:rPr lang="da-DK" sz="2800" dirty="0" smtClean="0">
                <a:latin typeface="Arial"/>
                <a:cs typeface="Arial"/>
              </a:rPr>
            </a:br>
            <a:r>
              <a:rPr lang="da-DK" sz="2800" dirty="0" smtClean="0">
                <a:latin typeface="Arial"/>
                <a:cs typeface="Arial"/>
              </a:rPr>
              <a:t>ved </a:t>
            </a:r>
            <a:r>
              <a:rPr lang="da-DK" sz="2800" dirty="0">
                <a:latin typeface="Arial"/>
                <a:cs typeface="Arial"/>
              </a:rPr>
              <a:t>videomøder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11200" y="2441575"/>
            <a:ext cx="7496175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>
                <a:latin typeface="Arial"/>
                <a:cs typeface="Arial"/>
              </a:rPr>
              <a:t>Videomøder giver deltagerne mulighed for at se hinanden, interaktionen kan stadig være hæmmet</a:t>
            </a:r>
            <a:r>
              <a:rPr lang="da-DK" sz="1800" dirty="0" smtClean="0">
                <a:latin typeface="Arial"/>
                <a:cs typeface="Arial"/>
              </a:rPr>
              <a:t>:</a:t>
            </a:r>
            <a:endParaRPr lang="da-DK" sz="1800" dirty="0">
              <a:latin typeface="Arial"/>
              <a:cs typeface="Arial"/>
            </a:endParaRP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Manglende </a:t>
            </a:r>
            <a:r>
              <a:rPr lang="da-DK" sz="1800" dirty="0">
                <a:latin typeface="Arial"/>
                <a:cs typeface="Arial"/>
              </a:rPr>
              <a:t>øjenkontakt på trods af visuel adgang </a:t>
            </a:r>
            <a:endParaRPr lang="da-DK" sz="1800" dirty="0" smtClean="0">
              <a:latin typeface="Arial"/>
              <a:cs typeface="Arial"/>
            </a:endParaRP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Minimal visuel adgang til deltagere, eks. pga. skærmdeling eller mange deltagere</a:t>
            </a:r>
          </a:p>
          <a:p>
            <a:pPr lvl="1" algn="just"/>
            <a:r>
              <a:rPr lang="da-DK" sz="1800" dirty="0">
                <a:latin typeface="Arial"/>
                <a:cs typeface="Arial"/>
              </a:rPr>
              <a:t>Forskellige </a:t>
            </a:r>
            <a:r>
              <a:rPr lang="da-DK" sz="1800" dirty="0" smtClean="0">
                <a:latin typeface="Arial"/>
                <a:cs typeface="Arial"/>
              </a:rPr>
              <a:t>forventninger til interaktionsnormer pga. </a:t>
            </a:r>
            <a:r>
              <a:rPr lang="da-DK" sz="1800" dirty="0">
                <a:latin typeface="Arial"/>
                <a:cs typeface="Arial"/>
              </a:rPr>
              <a:t>lokale </a:t>
            </a:r>
            <a:r>
              <a:rPr lang="da-DK" sz="1800" dirty="0" smtClean="0">
                <a:latin typeface="Arial"/>
                <a:cs typeface="Arial"/>
              </a:rPr>
              <a:t>mødekulturer, kulturelle praksisser </a:t>
            </a:r>
            <a:r>
              <a:rPr lang="da-DK" sz="1800" dirty="0">
                <a:latin typeface="Arial"/>
                <a:cs typeface="Arial"/>
              </a:rPr>
              <a:t>og </a:t>
            </a:r>
            <a:r>
              <a:rPr lang="da-DK" sz="1800" dirty="0" smtClean="0">
                <a:latin typeface="Arial"/>
                <a:cs typeface="Arial"/>
              </a:rPr>
              <a:t>normer</a:t>
            </a:r>
            <a:endParaRPr lang="da-DK" sz="1800" dirty="0">
              <a:latin typeface="Arial"/>
              <a:cs typeface="Arial"/>
            </a:endParaRPr>
          </a:p>
          <a:p>
            <a:pPr marL="457200" lvl="1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99254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44575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>
                <a:latin typeface="Arial"/>
                <a:cs typeface="Arial"/>
              </a:rPr>
              <a:t>Eksempler på udfordringer </a:t>
            </a:r>
            <a:r>
              <a:rPr lang="da-DK" sz="2800" dirty="0" smtClean="0">
                <a:latin typeface="Arial"/>
                <a:cs typeface="Arial"/>
              </a:rPr>
              <a:t/>
            </a:r>
            <a:br>
              <a:rPr lang="da-DK" sz="2800" dirty="0" smtClean="0">
                <a:latin typeface="Arial"/>
                <a:cs typeface="Arial"/>
              </a:rPr>
            </a:br>
            <a:r>
              <a:rPr lang="da-DK" sz="2800" dirty="0" smtClean="0">
                <a:latin typeface="Arial"/>
                <a:cs typeface="Arial"/>
              </a:rPr>
              <a:t>ved </a:t>
            </a:r>
            <a:r>
              <a:rPr lang="da-DK" sz="2800" dirty="0">
                <a:latin typeface="Arial"/>
                <a:cs typeface="Arial"/>
              </a:rPr>
              <a:t>videomøder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00075" y="2187575"/>
            <a:ext cx="789305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>
                <a:latin typeface="Arial"/>
                <a:cs typeface="Arial"/>
              </a:rPr>
              <a:t>Videomøder giver deltagerne mulighed for at se hinanden, interaktionen kan stadig være hæmmet</a:t>
            </a:r>
            <a:r>
              <a:rPr lang="da-DK" sz="1800" dirty="0" smtClean="0">
                <a:latin typeface="Arial"/>
                <a:cs typeface="Arial"/>
              </a:rPr>
              <a:t>:</a:t>
            </a:r>
            <a:endParaRPr lang="da-DK" sz="1800" dirty="0">
              <a:latin typeface="Arial"/>
              <a:cs typeface="Arial"/>
            </a:endParaRP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Manglende </a:t>
            </a:r>
            <a:r>
              <a:rPr lang="da-DK" sz="1800" dirty="0">
                <a:latin typeface="Arial"/>
                <a:cs typeface="Arial"/>
              </a:rPr>
              <a:t>øjenkontakt på trods af visuel adgang </a:t>
            </a:r>
            <a:endParaRPr lang="da-DK" sz="1800" dirty="0" smtClean="0">
              <a:latin typeface="Arial"/>
              <a:cs typeface="Arial"/>
            </a:endParaRP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Minimal visuel adgang til deltagere, eks. pga. skærmdeling eller mange deltagere</a:t>
            </a:r>
          </a:p>
          <a:p>
            <a:pPr lvl="1" algn="just"/>
            <a:r>
              <a:rPr lang="da-DK" sz="1800" dirty="0">
                <a:latin typeface="Arial"/>
                <a:cs typeface="Arial"/>
              </a:rPr>
              <a:t>Forskellige </a:t>
            </a:r>
            <a:r>
              <a:rPr lang="da-DK" sz="1800" dirty="0" smtClean="0">
                <a:latin typeface="Arial"/>
                <a:cs typeface="Arial"/>
              </a:rPr>
              <a:t>forventninger til interaktionsnormer pga. </a:t>
            </a:r>
            <a:r>
              <a:rPr lang="da-DK" sz="1800" dirty="0">
                <a:latin typeface="Arial"/>
                <a:cs typeface="Arial"/>
              </a:rPr>
              <a:t>lokale </a:t>
            </a:r>
            <a:r>
              <a:rPr lang="da-DK" sz="1800" dirty="0" smtClean="0">
                <a:latin typeface="Arial"/>
                <a:cs typeface="Arial"/>
              </a:rPr>
              <a:t>mødekulturer, kulturelle praksisser </a:t>
            </a:r>
            <a:r>
              <a:rPr lang="da-DK" sz="1800" dirty="0">
                <a:latin typeface="Arial"/>
                <a:cs typeface="Arial"/>
              </a:rPr>
              <a:t>og </a:t>
            </a:r>
            <a:r>
              <a:rPr lang="da-DK" sz="1800" dirty="0" smtClean="0">
                <a:latin typeface="Arial"/>
                <a:cs typeface="Arial"/>
              </a:rPr>
              <a:t>normer</a:t>
            </a:r>
            <a:endParaRPr lang="da-DK" sz="1800" dirty="0">
              <a:latin typeface="Arial"/>
              <a:cs typeface="Arial"/>
            </a:endParaRP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Mangel på </a:t>
            </a:r>
            <a:r>
              <a:rPr lang="da-DK" sz="1800" dirty="0">
                <a:latin typeface="Arial"/>
                <a:cs typeface="Arial"/>
              </a:rPr>
              <a:t>gode, stabile internetforbindelser i mange dele af </a:t>
            </a:r>
            <a:r>
              <a:rPr lang="da-DK" sz="1800" dirty="0" smtClean="0">
                <a:latin typeface="Arial"/>
                <a:cs typeface="Arial"/>
              </a:rPr>
              <a:t>verden. Det gør</a:t>
            </a:r>
            <a:r>
              <a:rPr lang="da-DK" sz="1800" dirty="0">
                <a:latin typeface="Arial"/>
                <a:cs typeface="Arial"/>
              </a:rPr>
              <a:t>, at mange </a:t>
            </a:r>
            <a:r>
              <a:rPr lang="da-DK" sz="1800" dirty="0" smtClean="0">
                <a:latin typeface="Arial"/>
                <a:cs typeface="Arial"/>
              </a:rPr>
              <a:t>fravælger video for ikke at spilde </a:t>
            </a:r>
            <a:r>
              <a:rPr lang="da-DK" sz="1800" dirty="0">
                <a:latin typeface="Arial"/>
                <a:cs typeface="Arial"/>
              </a:rPr>
              <a:t>tid </a:t>
            </a:r>
            <a:r>
              <a:rPr lang="da-DK" sz="1800" dirty="0" smtClean="0">
                <a:latin typeface="Arial"/>
                <a:cs typeface="Arial"/>
              </a:rPr>
              <a:t>på/døje </a:t>
            </a:r>
            <a:r>
              <a:rPr lang="da-DK" sz="1800" dirty="0">
                <a:latin typeface="Arial"/>
                <a:cs typeface="Arial"/>
              </a:rPr>
              <a:t>med kraftige lyd- og billedforsinkelser </a:t>
            </a:r>
            <a:r>
              <a:rPr lang="da-DK" sz="1800" dirty="0" smtClean="0">
                <a:latin typeface="Arial"/>
                <a:cs typeface="Arial"/>
              </a:rPr>
              <a:t>eller afbrydelser </a:t>
            </a:r>
            <a:r>
              <a:rPr lang="da-DK" sz="1800" dirty="0">
                <a:latin typeface="Arial"/>
                <a:cs typeface="Arial"/>
              </a:rPr>
              <a:t>undervejs. </a:t>
            </a:r>
          </a:p>
          <a:p>
            <a:pPr lvl="1" algn="just"/>
            <a:endParaRPr lang="da-DK" sz="18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645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27088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Valg af kommunikationsmedie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285875" y="1874838"/>
            <a:ext cx="6746875" cy="4525963"/>
          </a:xfrm>
        </p:spPr>
        <p:txBody>
          <a:bodyPr>
            <a:normAutofit/>
          </a:bodyPr>
          <a:lstStyle/>
          <a:p>
            <a:pPr lvl="0" algn="just"/>
            <a:r>
              <a:rPr lang="da-DK" sz="1800" dirty="0" smtClean="0">
                <a:latin typeface="Arial"/>
                <a:cs typeface="Arial"/>
              </a:rPr>
              <a:t>Det er en fordel at vælge videomøder når: </a:t>
            </a: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Komplekse emner skal drøftes.</a:t>
            </a:r>
          </a:p>
          <a:p>
            <a:pPr lvl="1" algn="just"/>
            <a:r>
              <a:rPr lang="da-DK" sz="1800" dirty="0">
                <a:latin typeface="Arial"/>
                <a:cs typeface="Arial"/>
              </a:rPr>
              <a:t>M</a:t>
            </a:r>
            <a:r>
              <a:rPr lang="da-DK" sz="1800" dirty="0" smtClean="0">
                <a:latin typeface="Arial"/>
                <a:cs typeface="Arial"/>
              </a:rPr>
              <a:t>ødedeltagerne </a:t>
            </a:r>
            <a:r>
              <a:rPr lang="da-DK" sz="1800" dirty="0">
                <a:latin typeface="Arial"/>
                <a:cs typeface="Arial"/>
              </a:rPr>
              <a:t>kun har begrænset </a:t>
            </a:r>
            <a:r>
              <a:rPr lang="da-DK" sz="1800" dirty="0" smtClean="0">
                <a:latin typeface="Arial"/>
                <a:cs typeface="Arial"/>
              </a:rPr>
              <a:t>kendskab </a:t>
            </a:r>
            <a:r>
              <a:rPr lang="da-DK" sz="1800" dirty="0">
                <a:latin typeface="Arial"/>
                <a:cs typeface="Arial"/>
              </a:rPr>
              <a:t>til </a:t>
            </a:r>
            <a:r>
              <a:rPr lang="da-DK" sz="1800" dirty="0" smtClean="0">
                <a:latin typeface="Arial"/>
                <a:cs typeface="Arial"/>
              </a:rPr>
              <a:t>hinanden.</a:t>
            </a:r>
          </a:p>
          <a:p>
            <a:pPr marL="457200" lvl="1" indent="0" algn="just">
              <a:buNone/>
            </a:pPr>
            <a:endParaRPr lang="da-DK" sz="1800" dirty="0">
              <a:latin typeface="Arial"/>
              <a:cs typeface="Arial"/>
            </a:endParaRPr>
          </a:p>
          <a:p>
            <a:pPr lvl="0" algn="just"/>
            <a:r>
              <a:rPr lang="da-DK" sz="1800" dirty="0">
                <a:latin typeface="Arial"/>
                <a:cs typeface="Arial"/>
              </a:rPr>
              <a:t>Det er en fordel at </a:t>
            </a:r>
            <a:r>
              <a:rPr lang="da-DK" sz="1800" dirty="0" smtClean="0">
                <a:latin typeface="Arial"/>
                <a:cs typeface="Arial"/>
              </a:rPr>
              <a:t>vælge telefonmøder </a:t>
            </a:r>
            <a:r>
              <a:rPr lang="da-DK" sz="1800" dirty="0">
                <a:latin typeface="Arial"/>
                <a:cs typeface="Arial"/>
              </a:rPr>
              <a:t>når</a:t>
            </a:r>
            <a:r>
              <a:rPr lang="da-DK" sz="1800" dirty="0" smtClean="0">
                <a:latin typeface="Arial"/>
                <a:cs typeface="Arial"/>
              </a:rPr>
              <a:t>:</a:t>
            </a: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Deltagerne kender hinanden godt på forhånd og kun skal drøfte mere simple emner.</a:t>
            </a: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Hvis internetforbindelsen er dårlig. </a:t>
            </a:r>
            <a:endParaRPr lang="da-DK" sz="1800" dirty="0">
              <a:latin typeface="Arial"/>
              <a:cs typeface="Arial"/>
            </a:endParaRPr>
          </a:p>
          <a:p>
            <a:pPr algn="just"/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59788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62050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Mødedeltagernes ageren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Autofit/>
          </a:bodyPr>
          <a:lstStyle/>
          <a:p>
            <a:pPr lvl="0" algn="just"/>
            <a:r>
              <a:rPr lang="da-DK" sz="1800" dirty="0" smtClean="0">
                <a:latin typeface="Arial"/>
                <a:cs typeface="Arial"/>
              </a:rPr>
              <a:t>Mødelederen har </a:t>
            </a:r>
            <a:r>
              <a:rPr lang="da-DK" sz="1800" dirty="0">
                <a:latin typeface="Arial"/>
                <a:cs typeface="Arial"/>
              </a:rPr>
              <a:t>et stort ansvar for at tage styringen over mødet og tage ansvar for tildeling af taleture og inddrage alle uanset lokation. </a:t>
            </a:r>
            <a:endParaRPr lang="da-DK" sz="1800" dirty="0" smtClean="0">
              <a:latin typeface="Arial"/>
              <a:cs typeface="Arial"/>
            </a:endParaRPr>
          </a:p>
          <a:p>
            <a:pPr lvl="0" algn="just"/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Mødedeltagerne bør</a:t>
            </a:r>
            <a:r>
              <a:rPr lang="da-DK" sz="1800" dirty="0">
                <a:latin typeface="Arial"/>
                <a:cs typeface="Arial"/>
              </a:rPr>
              <a:t> </a:t>
            </a:r>
            <a:r>
              <a:rPr lang="da-DK" sz="1800" dirty="0" smtClean="0">
                <a:latin typeface="Arial"/>
                <a:cs typeface="Arial"/>
              </a:rPr>
              <a:t>indgå </a:t>
            </a:r>
            <a:r>
              <a:rPr lang="da-DK" sz="1800" dirty="0">
                <a:latin typeface="Arial"/>
                <a:cs typeface="Arial"/>
              </a:rPr>
              <a:t>aktivt i </a:t>
            </a:r>
            <a:r>
              <a:rPr lang="da-DK" sz="1800" dirty="0" smtClean="0">
                <a:latin typeface="Arial"/>
                <a:cs typeface="Arial"/>
              </a:rPr>
              <a:t>dialoger og ikke gemme </a:t>
            </a:r>
            <a:r>
              <a:rPr lang="da-DK" sz="1800" dirty="0">
                <a:latin typeface="Arial"/>
                <a:cs typeface="Arial"/>
              </a:rPr>
              <a:t>frustrationer bag parallelle møder-i-mødet </a:t>
            </a:r>
            <a:r>
              <a:rPr lang="da-DK" sz="1800" dirty="0" smtClean="0">
                <a:latin typeface="Arial"/>
                <a:cs typeface="Arial"/>
              </a:rPr>
              <a:t>eller forringe kvaliteten af deres tilstedeværelse ved at lave andre ting undervejs i mødet.</a:t>
            </a:r>
          </a:p>
          <a:p>
            <a:pPr algn="just"/>
            <a:endParaRPr lang="da-DK" sz="1800" dirty="0">
              <a:latin typeface="Arial"/>
              <a:cs typeface="Arial"/>
            </a:endParaRPr>
          </a:p>
          <a:p>
            <a:pPr lvl="0" algn="just"/>
            <a:r>
              <a:rPr lang="da-DK" sz="1800" dirty="0">
                <a:latin typeface="Arial"/>
                <a:cs typeface="Arial"/>
              </a:rPr>
              <a:t>Alle mødedeltagere </a:t>
            </a:r>
            <a:r>
              <a:rPr lang="da-DK" sz="1800" dirty="0" smtClean="0">
                <a:latin typeface="Arial"/>
                <a:cs typeface="Arial"/>
              </a:rPr>
              <a:t>bør </a:t>
            </a:r>
            <a:r>
              <a:rPr lang="da-DK" sz="1800" dirty="0">
                <a:latin typeface="Arial"/>
                <a:cs typeface="Arial"/>
              </a:rPr>
              <a:t>være opmærksomme på egne og andre interaktionsnormer og tage forbehold for </a:t>
            </a:r>
            <a:r>
              <a:rPr lang="da-DK" sz="1800" dirty="0" smtClean="0">
                <a:latin typeface="Arial"/>
                <a:cs typeface="Arial"/>
              </a:rPr>
              <a:t>forskelle mellem disse. </a:t>
            </a:r>
            <a:endParaRPr lang="da-DK" sz="1800" dirty="0">
              <a:latin typeface="Arial"/>
              <a:cs typeface="Arial"/>
            </a:endParaRPr>
          </a:p>
          <a:p>
            <a:pPr algn="just"/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1120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2800" dirty="0" smtClean="0">
                <a:latin typeface="Arial"/>
                <a:cs typeface="Arial"/>
              </a:rPr>
              <a:t>Indhold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917700" y="1462088"/>
            <a:ext cx="5353050" cy="4845050"/>
          </a:xfrm>
        </p:spPr>
        <p:txBody>
          <a:bodyPr>
            <a:normAutofit lnSpcReduction="10000"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Information and Communications </a:t>
            </a:r>
            <a:r>
              <a:rPr lang="da-DK" sz="1800" dirty="0" smtClean="0">
                <a:latin typeface="Arial"/>
                <a:cs typeface="Arial"/>
              </a:rPr>
              <a:t>Technology</a:t>
            </a:r>
          </a:p>
          <a:p>
            <a:pPr algn="just"/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ICT-møders særlige vilkår: </a:t>
            </a:r>
            <a:endParaRPr lang="da-DK" sz="1800" dirty="0" smtClean="0">
              <a:latin typeface="Arial"/>
              <a:cs typeface="Arial"/>
            </a:endParaRP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Telefonmøder</a:t>
            </a: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>
                <a:latin typeface="Arial"/>
                <a:cs typeface="Arial"/>
              </a:rPr>
              <a:t>Eksempler på udfordringer ved telefonmøder </a:t>
            </a:r>
            <a:endParaRPr lang="da-DK" sz="1800" dirty="0" smtClean="0">
              <a:latin typeface="Arial"/>
              <a:cs typeface="Arial"/>
            </a:endParaRP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Videomøder</a:t>
            </a: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>
                <a:latin typeface="Arial"/>
                <a:cs typeface="Arial"/>
              </a:rPr>
              <a:t>Eksempler på udfordringer ved </a:t>
            </a:r>
            <a:r>
              <a:rPr lang="da-DK" sz="1800" dirty="0" smtClean="0">
                <a:latin typeface="Arial"/>
                <a:cs typeface="Arial"/>
              </a:rPr>
              <a:t>videomøder</a:t>
            </a: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>
                <a:latin typeface="Arial"/>
                <a:cs typeface="Arial"/>
              </a:rPr>
              <a:t>Valg af </a:t>
            </a:r>
            <a:r>
              <a:rPr lang="da-DK" sz="1800" dirty="0" smtClean="0">
                <a:latin typeface="Arial"/>
                <a:cs typeface="Arial"/>
              </a:rPr>
              <a:t>kommunikationsmedie</a:t>
            </a:r>
          </a:p>
          <a:p>
            <a:pPr marL="0" indent="0" algn="just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>
                <a:latin typeface="Arial"/>
                <a:cs typeface="Arial"/>
              </a:rPr>
              <a:t>Mødedeltagernes ageren</a:t>
            </a:r>
          </a:p>
        </p:txBody>
      </p:sp>
    </p:spTree>
    <p:extLst>
      <p:ext uri="{BB962C8B-B14F-4D97-AF65-F5344CB8AC3E}">
        <p14:creationId xmlns:p14="http://schemas.microsoft.com/office/powerpoint/2010/main" val="2106304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>
                <a:latin typeface="Arial"/>
                <a:cs typeface="Arial"/>
              </a:rPr>
              <a:t>I</a:t>
            </a:r>
            <a:r>
              <a:rPr lang="da-DK" sz="2800" dirty="0" smtClean="0">
                <a:latin typeface="Arial"/>
                <a:cs typeface="Arial"/>
              </a:rPr>
              <a:t>nformation and </a:t>
            </a:r>
            <a:br>
              <a:rPr lang="da-DK" sz="2800" dirty="0" smtClean="0">
                <a:latin typeface="Arial"/>
                <a:cs typeface="Arial"/>
              </a:rPr>
            </a:br>
            <a:r>
              <a:rPr lang="da-DK" sz="2800" dirty="0" smtClean="0">
                <a:latin typeface="Arial"/>
                <a:cs typeface="Arial"/>
              </a:rPr>
              <a:t>Communications </a:t>
            </a:r>
            <a:r>
              <a:rPr lang="da-DK" sz="2800" dirty="0">
                <a:latin typeface="Arial"/>
                <a:cs typeface="Arial"/>
              </a:rPr>
              <a:t>T</a:t>
            </a:r>
            <a:r>
              <a:rPr lang="da-DK" sz="2800" dirty="0" smtClean="0">
                <a:latin typeface="Arial"/>
                <a:cs typeface="Arial"/>
              </a:rPr>
              <a:t>echnology</a:t>
            </a:r>
            <a:r>
              <a:rPr lang="da-DK" sz="2800" dirty="0" smtClean="0">
                <a:effectLst/>
                <a:latin typeface="Arial"/>
                <a:cs typeface="Arial"/>
              </a:rPr>
              <a:t> 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58825" y="1600200"/>
            <a:ext cx="7416800" cy="4525963"/>
          </a:xfrm>
        </p:spPr>
        <p:txBody>
          <a:bodyPr>
            <a:noAutofit/>
          </a:bodyPr>
          <a:lstStyle/>
          <a:p>
            <a:pPr algn="just"/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Virtuelle </a:t>
            </a:r>
            <a:r>
              <a:rPr lang="da-DK" sz="1800" dirty="0">
                <a:latin typeface="Arial"/>
                <a:cs typeface="Arial"/>
              </a:rPr>
              <a:t>møder medieres via ICT, som står for </a:t>
            </a:r>
            <a:r>
              <a:rPr lang="da-DK" sz="1800" i="1" dirty="0">
                <a:latin typeface="Arial"/>
                <a:cs typeface="Arial"/>
              </a:rPr>
              <a:t>information and </a:t>
            </a:r>
            <a:r>
              <a:rPr lang="da-DK" sz="1800" i="1" dirty="0" err="1">
                <a:latin typeface="Arial"/>
                <a:cs typeface="Arial"/>
              </a:rPr>
              <a:t>communications</a:t>
            </a:r>
            <a:r>
              <a:rPr lang="da-DK" sz="1800" i="1" dirty="0">
                <a:latin typeface="Arial"/>
                <a:cs typeface="Arial"/>
              </a:rPr>
              <a:t> </a:t>
            </a:r>
            <a:r>
              <a:rPr lang="da-DK" sz="1800" i="1" dirty="0" err="1" smtClean="0">
                <a:latin typeface="Arial"/>
                <a:cs typeface="Arial"/>
              </a:rPr>
              <a:t>technology</a:t>
            </a:r>
            <a:r>
              <a:rPr lang="da-DK" sz="1800" dirty="0">
                <a:latin typeface="Arial"/>
                <a:cs typeface="Arial"/>
              </a:rPr>
              <a:t>.</a:t>
            </a:r>
            <a:endParaRPr lang="da-DK" sz="1800" dirty="0" smtClean="0">
              <a:effectLst/>
              <a:latin typeface="Arial"/>
              <a:cs typeface="Arial"/>
            </a:endParaRPr>
          </a:p>
          <a:p>
            <a:pPr algn="just"/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Almindelige virtuelle møder er: Telefon- og </a:t>
            </a:r>
            <a:r>
              <a:rPr lang="da-DK" sz="1800" dirty="0" smtClean="0">
                <a:latin typeface="Arial"/>
                <a:cs typeface="Arial"/>
              </a:rPr>
              <a:t>videomøder.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1800" dirty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Virtuelle, medierede typer af </a:t>
            </a:r>
            <a:r>
              <a:rPr lang="da-DK" sz="1800" dirty="0">
                <a:latin typeface="Arial"/>
                <a:cs typeface="Arial"/>
              </a:rPr>
              <a:t>møder </a:t>
            </a:r>
            <a:r>
              <a:rPr lang="da-DK" sz="1800" dirty="0" smtClean="0">
                <a:latin typeface="Arial"/>
                <a:cs typeface="Arial"/>
              </a:rPr>
              <a:t>er dagligdag for medarbejdere </a:t>
            </a:r>
            <a:r>
              <a:rPr lang="da-DK" sz="1800" dirty="0">
                <a:latin typeface="Arial"/>
                <a:cs typeface="Arial"/>
              </a:rPr>
              <a:t>i internationale </a:t>
            </a:r>
            <a:r>
              <a:rPr lang="da-DK" sz="1800" dirty="0" smtClean="0">
                <a:latin typeface="Arial"/>
                <a:cs typeface="Arial"/>
              </a:rPr>
              <a:t>virksomheder overalt i </a:t>
            </a:r>
            <a:r>
              <a:rPr lang="da-DK" sz="1800" dirty="0" smtClean="0">
                <a:latin typeface="Arial"/>
                <a:cs typeface="Arial"/>
              </a:rPr>
              <a:t>verden. 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>
                <a:latin typeface="Arial"/>
                <a:cs typeface="Arial"/>
              </a:rPr>
              <a:t>ICT-møder er praktiske, idet de sparer både tid og penge, men de har også nogle særlige </a:t>
            </a:r>
            <a:r>
              <a:rPr lang="da-DK" sz="1800" dirty="0" smtClean="0">
                <a:latin typeface="Arial"/>
                <a:cs typeface="Arial"/>
              </a:rPr>
              <a:t>vilkår.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448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28650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ICT-møders særlige vilkår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75895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ICT-møders særlige vilkår: Deltagerne er ikke fysisk til stede i samme rum på samme tid, men kommunikerer igennem en medieret, auditiv og ofte visuel tilstedeværelse med begrænset adgang til kropssprog, mimik</a:t>
            </a:r>
            <a:r>
              <a:rPr lang="da-DK" sz="1800" dirty="0" smtClean="0">
                <a:effectLst/>
                <a:latin typeface="Arial"/>
                <a:cs typeface="Arial"/>
              </a:rPr>
              <a:t> og brug af objekter.</a:t>
            </a:r>
            <a:endParaRPr lang="da-DK" sz="1800" dirty="0">
              <a:latin typeface="Arial"/>
              <a:cs typeface="Arial"/>
            </a:endParaRPr>
          </a:p>
          <a:p>
            <a:pPr algn="just"/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Man </a:t>
            </a:r>
            <a:r>
              <a:rPr lang="da-DK" sz="1800" dirty="0">
                <a:latin typeface="Arial"/>
                <a:cs typeface="Arial"/>
              </a:rPr>
              <a:t>vælger ICT-møder, frem for </a:t>
            </a:r>
            <a:r>
              <a:rPr lang="da-DK" sz="1800" dirty="0" smtClean="0">
                <a:latin typeface="Arial"/>
                <a:cs typeface="Arial"/>
              </a:rPr>
              <a:t>fx </a:t>
            </a:r>
            <a:r>
              <a:rPr lang="da-DK" sz="1800" dirty="0">
                <a:latin typeface="Arial"/>
                <a:cs typeface="Arial"/>
              </a:rPr>
              <a:t>e-mail, fordi kommunikationen kan foregå synkront, og mange kan være i aktiv dialog, selvom alle ikke befinder sig på samme lokalitet.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Man </a:t>
            </a:r>
            <a:r>
              <a:rPr lang="da-DK" sz="1800" dirty="0">
                <a:latin typeface="Arial"/>
                <a:cs typeface="Arial"/>
              </a:rPr>
              <a:t>interagerer ved ICT-møder ikke bare </a:t>
            </a:r>
            <a:r>
              <a:rPr lang="da-DK" sz="1800" i="1" dirty="0">
                <a:latin typeface="Arial"/>
                <a:cs typeface="Arial"/>
              </a:rPr>
              <a:t>via</a:t>
            </a:r>
            <a:r>
              <a:rPr lang="da-DK" sz="1800" dirty="0">
                <a:latin typeface="Arial"/>
                <a:cs typeface="Arial"/>
              </a:rPr>
              <a:t> maskiner; man interagerer </a:t>
            </a:r>
            <a:r>
              <a:rPr lang="da-DK" sz="1800" i="1" dirty="0">
                <a:latin typeface="Arial"/>
                <a:cs typeface="Arial"/>
              </a:rPr>
              <a:t>med</a:t>
            </a:r>
            <a:r>
              <a:rPr lang="da-DK" sz="1800" dirty="0">
                <a:latin typeface="Arial"/>
                <a:cs typeface="Arial"/>
              </a:rPr>
              <a:t> maskiner (</a:t>
            </a:r>
            <a:r>
              <a:rPr lang="da-DK" sz="1800" dirty="0" err="1">
                <a:latin typeface="Arial"/>
                <a:cs typeface="Arial"/>
              </a:rPr>
              <a:t>Suchman</a:t>
            </a:r>
            <a:r>
              <a:rPr lang="da-DK" sz="1800" dirty="0">
                <a:latin typeface="Arial"/>
                <a:cs typeface="Arial"/>
              </a:rPr>
              <a:t> 1987). Det er </a:t>
            </a:r>
            <a:r>
              <a:rPr lang="da-DK" sz="1800" i="1" dirty="0" err="1">
                <a:latin typeface="Arial"/>
                <a:cs typeface="Arial"/>
              </a:rPr>
              <a:t>teknologificeret</a:t>
            </a:r>
            <a:r>
              <a:rPr lang="da-DK" sz="1800" i="1" dirty="0">
                <a:latin typeface="Arial"/>
                <a:cs typeface="Arial"/>
              </a:rPr>
              <a:t> </a:t>
            </a:r>
            <a:r>
              <a:rPr lang="da-DK" sz="1800" i="1" dirty="0" smtClean="0">
                <a:latin typeface="Arial"/>
                <a:cs typeface="Arial"/>
              </a:rPr>
              <a:t>interaktion</a:t>
            </a:r>
            <a:r>
              <a:rPr lang="da-DK" sz="1800" dirty="0">
                <a:latin typeface="Arial"/>
                <a:cs typeface="Arial"/>
              </a:rPr>
              <a:t> </a:t>
            </a:r>
            <a:r>
              <a:rPr lang="da-DK" sz="1800" dirty="0" smtClean="0">
                <a:latin typeface="Arial"/>
                <a:cs typeface="Arial"/>
              </a:rPr>
              <a:t>(</a:t>
            </a:r>
            <a:r>
              <a:rPr lang="da-DK" sz="1800" dirty="0" err="1" smtClean="0">
                <a:latin typeface="Arial"/>
                <a:cs typeface="Arial"/>
              </a:rPr>
              <a:t>Hutchby</a:t>
            </a:r>
            <a:r>
              <a:rPr lang="da-DK" sz="1800" dirty="0">
                <a:latin typeface="Arial"/>
                <a:cs typeface="Arial"/>
              </a:rPr>
              <a:t> </a:t>
            </a:r>
            <a:r>
              <a:rPr lang="da-DK" sz="1800" dirty="0" smtClean="0">
                <a:latin typeface="Arial"/>
                <a:cs typeface="Arial"/>
              </a:rPr>
              <a:t>2001</a:t>
            </a:r>
            <a:r>
              <a:rPr lang="da-DK" sz="1800" dirty="0">
                <a:latin typeface="Arial"/>
                <a:cs typeface="Arial"/>
              </a:rPr>
              <a:t>) </a:t>
            </a:r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1800" dirty="0">
              <a:latin typeface="Arial"/>
              <a:cs typeface="Arial"/>
            </a:endParaRPr>
          </a:p>
          <a:p>
            <a:pPr algn="just"/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24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2642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15156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ICT-møders særlige vilkår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758156"/>
            <a:ext cx="789305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Forskellige </a:t>
            </a:r>
            <a:r>
              <a:rPr lang="da-DK" sz="1800" dirty="0">
                <a:latin typeface="Arial"/>
                <a:cs typeface="Arial"/>
              </a:rPr>
              <a:t>teknologier tilbyder forskellige </a:t>
            </a:r>
            <a:r>
              <a:rPr lang="da-DK" sz="1800" i="1" dirty="0" err="1">
                <a:latin typeface="Arial"/>
                <a:cs typeface="Arial"/>
              </a:rPr>
              <a:t>affordances</a:t>
            </a:r>
            <a:r>
              <a:rPr lang="da-DK" sz="1800" i="1" dirty="0">
                <a:latin typeface="Arial"/>
                <a:cs typeface="Arial"/>
              </a:rPr>
              <a:t> </a:t>
            </a:r>
            <a:r>
              <a:rPr lang="da-DK" sz="1800" dirty="0">
                <a:latin typeface="Arial"/>
                <a:cs typeface="Arial"/>
              </a:rPr>
              <a:t>eller brugsmuligheder, dvs. m</a:t>
            </a:r>
            <a:r>
              <a:rPr lang="da-DK" sz="1800" dirty="0" smtClean="0">
                <a:latin typeface="Arial"/>
                <a:cs typeface="Arial"/>
              </a:rPr>
              <a:t>uligheder for hvordan </a:t>
            </a:r>
            <a:r>
              <a:rPr lang="da-DK" sz="1800" dirty="0">
                <a:latin typeface="Arial"/>
                <a:cs typeface="Arial"/>
              </a:rPr>
              <a:t>produktet kan bruges (Gibson 1979, 1982; </a:t>
            </a:r>
            <a:r>
              <a:rPr lang="da-DK" sz="1800" dirty="0" err="1">
                <a:latin typeface="Arial"/>
                <a:cs typeface="Arial"/>
              </a:rPr>
              <a:t>Hutchby</a:t>
            </a:r>
            <a:r>
              <a:rPr lang="da-DK" sz="1800" dirty="0">
                <a:latin typeface="Arial"/>
                <a:cs typeface="Arial"/>
              </a:rPr>
              <a:t> 2001</a:t>
            </a:r>
            <a:r>
              <a:rPr lang="da-DK" sz="1800" dirty="0" smtClean="0">
                <a:latin typeface="Arial"/>
                <a:cs typeface="Arial"/>
              </a:rPr>
              <a:t>).</a:t>
            </a:r>
          </a:p>
          <a:p>
            <a:pPr algn="just"/>
            <a:endParaRPr lang="da-DK" sz="1800" dirty="0">
              <a:latin typeface="Arial"/>
              <a:cs typeface="Arial"/>
            </a:endParaRPr>
          </a:p>
          <a:p>
            <a:pPr algn="just"/>
            <a:r>
              <a:rPr lang="da-DK" sz="1800" dirty="0">
                <a:latin typeface="Arial"/>
                <a:cs typeface="Arial"/>
              </a:rPr>
              <a:t>Man kan sortere ICT-medier  efter deres ”media </a:t>
            </a:r>
            <a:r>
              <a:rPr lang="da-DK" sz="1800" dirty="0" err="1">
                <a:latin typeface="Arial"/>
                <a:cs typeface="Arial"/>
              </a:rPr>
              <a:t>richness</a:t>
            </a:r>
            <a:r>
              <a:rPr lang="da-DK" sz="1800" dirty="0">
                <a:latin typeface="Arial"/>
                <a:cs typeface="Arial"/>
              </a:rPr>
              <a:t>” (</a:t>
            </a:r>
            <a:r>
              <a:rPr lang="da-DK" sz="1800" dirty="0" err="1">
                <a:latin typeface="Arial"/>
                <a:cs typeface="Arial"/>
              </a:rPr>
              <a:t>Daft</a:t>
            </a:r>
            <a:r>
              <a:rPr lang="da-DK" sz="1800" dirty="0">
                <a:latin typeface="Arial"/>
                <a:cs typeface="Arial"/>
              </a:rPr>
              <a:t> og </a:t>
            </a:r>
            <a:r>
              <a:rPr lang="da-DK" sz="1800" dirty="0" err="1">
                <a:latin typeface="Arial"/>
                <a:cs typeface="Arial"/>
              </a:rPr>
              <a:t>Lengel</a:t>
            </a:r>
            <a:r>
              <a:rPr lang="da-DK" sz="1800" dirty="0">
                <a:latin typeface="Arial"/>
                <a:cs typeface="Arial"/>
              </a:rPr>
              <a:t> 1984, 1986). Dette bør medarbejdere overveje, når de vælger mødetype</a:t>
            </a:r>
            <a:r>
              <a:rPr lang="da-DK" sz="1800" dirty="0" smtClean="0">
                <a:latin typeface="Arial"/>
                <a:cs typeface="Arial"/>
              </a:rPr>
              <a:t>.</a:t>
            </a:r>
          </a:p>
          <a:p>
            <a:pPr algn="just"/>
            <a:endParaRPr lang="da-DK" sz="1800" dirty="0">
              <a:latin typeface="Arial"/>
              <a:cs typeface="Arial"/>
            </a:endParaRPr>
          </a:p>
          <a:p>
            <a:pPr algn="just"/>
            <a:endParaRPr lang="da-DK" sz="1800" dirty="0">
              <a:latin typeface="Arial"/>
              <a:cs typeface="Arial"/>
            </a:endParaRPr>
          </a:p>
          <a:p>
            <a:pPr algn="just"/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2400" dirty="0" smtClean="0">
              <a:latin typeface="Arial"/>
              <a:cs typeface="Arial"/>
            </a:endParaRPr>
          </a:p>
        </p:txBody>
      </p:sp>
      <p:pic>
        <p:nvPicPr>
          <p:cNvPr id="5" name="Billede 4" descr="Skærmbillede 2016-06-27 kl. 15.55.2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221" y="4021138"/>
            <a:ext cx="7759700" cy="142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626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965200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Telefonmøder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1082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Den mest udbredte type ICT-møde er </a:t>
            </a:r>
            <a:r>
              <a:rPr lang="da-DK" sz="1800" i="1" dirty="0" smtClean="0">
                <a:latin typeface="Arial"/>
                <a:cs typeface="Arial"/>
              </a:rPr>
              <a:t>telefonmødet </a:t>
            </a:r>
            <a:r>
              <a:rPr lang="da-DK" sz="1800" dirty="0" smtClean="0">
                <a:latin typeface="Arial"/>
                <a:cs typeface="Arial"/>
              </a:rPr>
              <a:t>(TC)</a:t>
            </a:r>
            <a:endParaRPr lang="da-DK" sz="1800" i="1" dirty="0" smtClean="0">
              <a:latin typeface="Arial"/>
              <a:cs typeface="Arial"/>
            </a:endParaRPr>
          </a:p>
          <a:p>
            <a:pPr algn="just"/>
            <a:endParaRPr lang="da-DK" sz="2000" i="1" dirty="0" smtClean="0">
              <a:latin typeface="Arial"/>
              <a:cs typeface="Arial"/>
            </a:endParaRPr>
          </a:p>
          <a:p>
            <a:pPr algn="just"/>
            <a:r>
              <a:rPr lang="da-DK" sz="2000" dirty="0" smtClean="0">
                <a:latin typeface="Arial"/>
                <a:cs typeface="Arial"/>
              </a:rPr>
              <a:t>Eksempler: </a:t>
            </a:r>
          </a:p>
          <a:p>
            <a:pPr lvl="1" algn="just"/>
            <a:r>
              <a:rPr lang="da-DK" sz="1800" dirty="0">
                <a:latin typeface="Arial"/>
                <a:cs typeface="Arial"/>
              </a:rPr>
              <a:t>T</a:t>
            </a:r>
            <a:r>
              <a:rPr lang="da-DK" sz="1800" dirty="0" smtClean="0">
                <a:latin typeface="Arial"/>
                <a:cs typeface="Arial"/>
              </a:rPr>
              <a:t>elefonopkald </a:t>
            </a:r>
            <a:r>
              <a:rPr lang="da-DK" sz="1800" dirty="0">
                <a:latin typeface="Arial"/>
                <a:cs typeface="Arial"/>
              </a:rPr>
              <a:t>fra én </a:t>
            </a:r>
            <a:r>
              <a:rPr lang="da-DK" sz="1800" dirty="0" smtClean="0">
                <a:latin typeface="Arial"/>
                <a:cs typeface="Arial"/>
              </a:rPr>
              <a:t>kollega </a:t>
            </a:r>
            <a:r>
              <a:rPr lang="da-DK" sz="1800" dirty="0">
                <a:latin typeface="Arial"/>
                <a:cs typeface="Arial"/>
              </a:rPr>
              <a:t>til en </a:t>
            </a:r>
            <a:r>
              <a:rPr lang="da-DK" sz="1800" dirty="0" smtClean="0">
                <a:latin typeface="Arial"/>
                <a:cs typeface="Arial"/>
              </a:rPr>
              <a:t>anden.</a:t>
            </a:r>
            <a:endParaRPr lang="da-DK" sz="1800" dirty="0">
              <a:latin typeface="Arial"/>
              <a:cs typeface="Arial"/>
            </a:endParaRP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Aftalte </a:t>
            </a:r>
            <a:r>
              <a:rPr lang="da-DK" sz="1800" dirty="0">
                <a:latin typeface="Arial"/>
                <a:cs typeface="Arial"/>
              </a:rPr>
              <a:t>møder i et mødelokale, hvor man sidder flere kollegaer om en telefon og har forbindelse til kollegaer på en eller flere andre </a:t>
            </a:r>
            <a:r>
              <a:rPr lang="da-DK" sz="1800" dirty="0" err="1" smtClean="0">
                <a:latin typeface="Arial"/>
                <a:cs typeface="Arial"/>
              </a:rPr>
              <a:t>lokationer</a:t>
            </a:r>
            <a:r>
              <a:rPr lang="da-DK" sz="1800" dirty="0" smtClean="0">
                <a:latin typeface="Arial"/>
                <a:cs typeface="Arial"/>
              </a:rPr>
              <a:t>.</a:t>
            </a:r>
            <a:endParaRPr lang="da-DK" sz="1800" dirty="0">
              <a:latin typeface="Arial"/>
              <a:cs typeface="Arial"/>
            </a:endParaRPr>
          </a:p>
          <a:p>
            <a:pPr lvl="1" algn="just"/>
            <a:r>
              <a:rPr lang="da-DK" sz="1800" dirty="0">
                <a:latin typeface="Arial"/>
                <a:cs typeface="Arial"/>
              </a:rPr>
              <a:t>M</a:t>
            </a:r>
            <a:r>
              <a:rPr lang="da-DK" sz="1800" dirty="0" smtClean="0">
                <a:latin typeface="Arial"/>
                <a:cs typeface="Arial"/>
              </a:rPr>
              <a:t>øder</a:t>
            </a:r>
            <a:r>
              <a:rPr lang="da-DK" sz="1800" dirty="0">
                <a:latin typeface="Arial"/>
                <a:cs typeface="Arial"/>
              </a:rPr>
              <a:t>, hvor man samtidigt deler </a:t>
            </a:r>
            <a:r>
              <a:rPr lang="da-DK" sz="1800" dirty="0" smtClean="0">
                <a:latin typeface="Arial"/>
                <a:cs typeface="Arial"/>
              </a:rPr>
              <a:t>skærmbillede.</a:t>
            </a:r>
            <a:endParaRPr lang="da-DK" sz="1800" dirty="0" smtClean="0">
              <a:latin typeface="Arial"/>
              <a:cs typeface="Arial"/>
            </a:endParaRPr>
          </a:p>
          <a:p>
            <a:pPr lvl="1" algn="just"/>
            <a:r>
              <a:rPr lang="da-DK" sz="1800" dirty="0">
                <a:latin typeface="Arial"/>
                <a:cs typeface="Arial"/>
              </a:rPr>
              <a:t>M</a:t>
            </a:r>
            <a:r>
              <a:rPr lang="da-DK" sz="1800" dirty="0" smtClean="0">
                <a:latin typeface="Arial"/>
                <a:cs typeface="Arial"/>
              </a:rPr>
              <a:t>øder</a:t>
            </a:r>
            <a:r>
              <a:rPr lang="da-DK" sz="1800" dirty="0">
                <a:latin typeface="Arial"/>
                <a:cs typeface="Arial"/>
              </a:rPr>
              <a:t>, hvor man sidder ved sin pc og lytter med til mødesnakken, mens </a:t>
            </a:r>
            <a:r>
              <a:rPr lang="da-DK" sz="1800" dirty="0" smtClean="0">
                <a:latin typeface="Arial"/>
                <a:cs typeface="Arial"/>
              </a:rPr>
              <a:t>man kan lave </a:t>
            </a:r>
            <a:r>
              <a:rPr lang="da-DK" sz="1800" dirty="0">
                <a:latin typeface="Arial"/>
                <a:cs typeface="Arial"/>
              </a:rPr>
              <a:t>andre aktiviteter samtidig.</a:t>
            </a:r>
          </a:p>
          <a:p>
            <a:pPr algn="just"/>
            <a:endParaRPr lang="da-DK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909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63651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>
                <a:latin typeface="Arial"/>
                <a:cs typeface="Arial"/>
              </a:rPr>
              <a:t>T</a:t>
            </a:r>
            <a:r>
              <a:rPr lang="da-DK" sz="2800" dirty="0" smtClean="0">
                <a:latin typeface="Arial"/>
                <a:cs typeface="Arial"/>
              </a:rPr>
              <a:t>elefonmøder 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392362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>
                <a:latin typeface="Arial"/>
                <a:cs typeface="Arial"/>
              </a:rPr>
              <a:t>Når man interagerer via </a:t>
            </a:r>
            <a:r>
              <a:rPr lang="da-DK" sz="1800" dirty="0" smtClean="0">
                <a:latin typeface="Arial"/>
                <a:cs typeface="Arial"/>
              </a:rPr>
              <a:t>telefonen, </a:t>
            </a:r>
            <a:r>
              <a:rPr lang="da-DK" sz="1800" dirty="0">
                <a:latin typeface="Arial"/>
                <a:cs typeface="Arial"/>
              </a:rPr>
              <a:t>afskæres man </a:t>
            </a:r>
            <a:r>
              <a:rPr lang="da-DK" sz="1800" dirty="0" smtClean="0">
                <a:latin typeface="Arial"/>
                <a:cs typeface="Arial"/>
              </a:rPr>
              <a:t>fra </a:t>
            </a:r>
            <a:r>
              <a:rPr lang="da-DK" sz="1800" dirty="0">
                <a:latin typeface="Arial"/>
                <a:cs typeface="Arial"/>
              </a:rPr>
              <a:t>en stor del af sine kommunikative </a:t>
            </a:r>
            <a:r>
              <a:rPr lang="da-DK" sz="1800" dirty="0" smtClean="0">
                <a:latin typeface="Arial"/>
                <a:cs typeface="Arial"/>
              </a:rPr>
              <a:t>ressourcer, fx kropsprog, mimik, gestik osv. Det </a:t>
            </a:r>
            <a:r>
              <a:rPr lang="da-DK" sz="1800" dirty="0">
                <a:latin typeface="Arial"/>
                <a:cs typeface="Arial"/>
              </a:rPr>
              <a:t>øger risikoen </a:t>
            </a:r>
            <a:r>
              <a:rPr lang="da-DK" sz="1800" dirty="0" smtClean="0">
                <a:latin typeface="Arial"/>
                <a:cs typeface="Arial"/>
              </a:rPr>
              <a:t>for misforståelser af, </a:t>
            </a:r>
            <a:r>
              <a:rPr lang="da-DK" sz="1800" dirty="0">
                <a:latin typeface="Arial"/>
                <a:cs typeface="Arial"/>
              </a:rPr>
              <a:t>hvad den anden person siger eller udtrykker fysisk (Heath og Luff 1992</a:t>
            </a:r>
            <a:r>
              <a:rPr lang="da-DK" sz="1800" dirty="0" smtClean="0">
                <a:latin typeface="Arial"/>
                <a:cs typeface="Arial"/>
              </a:rPr>
              <a:t>). </a:t>
            </a:r>
          </a:p>
          <a:p>
            <a:pPr algn="just"/>
            <a:endParaRPr lang="da-DK" sz="1800" dirty="0" smtClean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Det kan især være problematisk, </a:t>
            </a:r>
            <a:r>
              <a:rPr lang="da-DK" sz="1800" dirty="0">
                <a:latin typeface="Arial"/>
                <a:cs typeface="Arial"/>
              </a:rPr>
              <a:t>når medarbejdere skal tale med kolleger og forretningsforbindelser, de ikke </a:t>
            </a:r>
            <a:r>
              <a:rPr lang="da-DK" sz="1800" dirty="0" smtClean="0">
                <a:latin typeface="Arial"/>
                <a:cs typeface="Arial"/>
              </a:rPr>
              <a:t>kender på forhånd.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6101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81080" y="1638316"/>
            <a:ext cx="8056238" cy="4906900"/>
          </a:xfrm>
        </p:spPr>
        <p:txBody>
          <a:bodyPr>
            <a:normAutofit lnSpcReduction="10000"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Medarbejderne er nødsaget til i højere grad verbalisere tanker, </a:t>
            </a:r>
            <a:r>
              <a:rPr lang="da-DK" sz="1800" dirty="0">
                <a:latin typeface="Arial"/>
                <a:cs typeface="Arial"/>
              </a:rPr>
              <a:t>følelser og </a:t>
            </a:r>
            <a:r>
              <a:rPr lang="da-DK" sz="1800" dirty="0" smtClean="0">
                <a:latin typeface="Arial"/>
                <a:cs typeface="Arial"/>
              </a:rPr>
              <a:t>handlinger, da de ikke kan hinandens ansigtsudtryk eller fysiske handlinger. </a:t>
            </a:r>
          </a:p>
          <a:p>
            <a:pPr marL="0" indent="0">
              <a:buNone/>
            </a:pPr>
            <a:endParaRPr lang="da-DK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da-DK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da-DK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pPr lvl="1"/>
            <a:endParaRPr lang="da-DK" sz="1800" dirty="0" smtClean="0">
              <a:latin typeface="Arial"/>
              <a:cs typeface="Arial"/>
            </a:endParaRPr>
          </a:p>
          <a:p>
            <a:pPr marL="457200" lvl="1" indent="0">
              <a:buNone/>
            </a:pPr>
            <a:endParaRPr lang="da-DK" sz="1800" i="1" dirty="0" smtClean="0">
              <a:latin typeface="Arial"/>
              <a:cs typeface="Arial"/>
            </a:endParaRPr>
          </a:p>
          <a:p>
            <a:pPr marL="457200" lvl="1" indent="0">
              <a:buNone/>
            </a:pPr>
            <a:endParaRPr lang="da-DK" sz="1800" i="1" dirty="0" smtClean="0">
              <a:latin typeface="Arial"/>
              <a:cs typeface="Arial"/>
            </a:endParaRPr>
          </a:p>
          <a:p>
            <a:pPr marL="457200" lvl="1" indent="0">
              <a:buNone/>
            </a:pPr>
            <a:endParaRPr lang="da-DK" sz="1800" i="1" dirty="0" smtClean="0">
              <a:latin typeface="Arial"/>
              <a:cs typeface="Arial"/>
            </a:endParaRPr>
          </a:p>
          <a:p>
            <a:pPr marL="457200" lvl="1" indent="0">
              <a:buNone/>
            </a:pPr>
            <a:endParaRPr lang="da-DK" sz="1800" i="1" dirty="0">
              <a:latin typeface="Arial"/>
              <a:cs typeface="Arial"/>
            </a:endParaRPr>
          </a:p>
          <a:p>
            <a:pPr marL="457200" lvl="1" indent="0" algn="just">
              <a:buNone/>
            </a:pPr>
            <a:r>
              <a:rPr lang="da-DK" sz="1800" i="1" dirty="0" smtClean="0">
                <a:latin typeface="Arial"/>
                <a:cs typeface="Arial"/>
              </a:rPr>
              <a:t>Thomas (Co-</a:t>
            </a:r>
            <a:r>
              <a:rPr lang="da-DK" sz="1800" i="1" dirty="0" err="1" smtClean="0">
                <a:latin typeface="Arial"/>
                <a:cs typeface="Arial"/>
              </a:rPr>
              <a:t>Th</a:t>
            </a:r>
            <a:r>
              <a:rPr lang="da-DK" sz="1800" i="1" dirty="0" smtClean="0">
                <a:latin typeface="Arial"/>
                <a:cs typeface="Arial"/>
              </a:rPr>
              <a:t>) har </a:t>
            </a:r>
            <a:r>
              <a:rPr lang="da-DK" sz="1800" i="1" dirty="0">
                <a:latin typeface="Arial"/>
                <a:cs typeface="Arial"/>
              </a:rPr>
              <a:t>brug for at finde noget, og fordi han vil være </a:t>
            </a:r>
            <a:r>
              <a:rPr lang="da-DK" sz="1800" i="1" dirty="0" smtClean="0">
                <a:latin typeface="Arial"/>
                <a:cs typeface="Arial"/>
              </a:rPr>
              <a:t>uopmærksom, gør </a:t>
            </a:r>
            <a:r>
              <a:rPr lang="da-DK" sz="1800" i="1" dirty="0">
                <a:latin typeface="Arial"/>
                <a:cs typeface="Arial"/>
              </a:rPr>
              <a:t>han de andre opmærksomme </a:t>
            </a:r>
            <a:r>
              <a:rPr lang="da-DK" sz="1800" i="1" dirty="0" smtClean="0">
                <a:latin typeface="Arial"/>
                <a:cs typeface="Arial"/>
              </a:rPr>
              <a:t>på, at </a:t>
            </a:r>
            <a:r>
              <a:rPr lang="da-DK" sz="1800" i="1" dirty="0">
                <a:latin typeface="Arial"/>
                <a:cs typeface="Arial"/>
              </a:rPr>
              <a:t>mødet lige må sættes på standby og verbaliserer samtidigt sine handlinger.</a:t>
            </a:r>
          </a:p>
          <a:p>
            <a:endParaRPr lang="da-DK" sz="1800" dirty="0">
              <a:latin typeface="Arial"/>
              <a:cs typeface="Arial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06598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Eksempler på udfordringer </a:t>
            </a:r>
            <a:br>
              <a:rPr lang="da-DK" sz="2800" dirty="0" smtClean="0">
                <a:latin typeface="Arial"/>
                <a:cs typeface="Arial"/>
              </a:rPr>
            </a:br>
            <a:r>
              <a:rPr lang="da-DK" sz="2800" dirty="0" smtClean="0">
                <a:latin typeface="Arial"/>
                <a:cs typeface="Arial"/>
              </a:rPr>
              <a:t>ved </a:t>
            </a:r>
            <a:r>
              <a:rPr lang="da-DK" sz="2800" dirty="0">
                <a:latin typeface="Arial"/>
                <a:cs typeface="Arial"/>
              </a:rPr>
              <a:t>telefonmøder </a:t>
            </a:r>
          </a:p>
        </p:txBody>
      </p:sp>
      <p:pic>
        <p:nvPicPr>
          <p:cNvPr id="6" name="Billede 5" descr="Screen Shot 2016-07-31 at 19.18.4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074" y="2545565"/>
            <a:ext cx="7676441" cy="278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405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39775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>
                <a:latin typeface="Arial"/>
                <a:cs typeface="Arial"/>
              </a:rPr>
              <a:t>Eksempler på udfordringer </a:t>
            </a:r>
            <a:r>
              <a:rPr lang="da-DK" sz="2800" dirty="0" smtClean="0">
                <a:latin typeface="Arial"/>
                <a:cs typeface="Arial"/>
              </a:rPr>
              <a:t/>
            </a:r>
            <a:br>
              <a:rPr lang="da-DK" sz="2800" dirty="0" smtClean="0">
                <a:latin typeface="Arial"/>
                <a:cs typeface="Arial"/>
              </a:rPr>
            </a:br>
            <a:r>
              <a:rPr lang="da-DK" sz="2800" dirty="0" smtClean="0">
                <a:latin typeface="Arial"/>
                <a:cs typeface="Arial"/>
              </a:rPr>
              <a:t>ved </a:t>
            </a:r>
            <a:r>
              <a:rPr lang="da-DK" sz="2800" dirty="0">
                <a:latin typeface="Arial"/>
                <a:cs typeface="Arial"/>
              </a:rPr>
              <a:t>telefonmøder 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933575"/>
            <a:ext cx="8083550" cy="5257800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Medarbejderne er nødsaget til i højere grad verbalisere tanker, </a:t>
            </a:r>
            <a:r>
              <a:rPr lang="da-DK" sz="1800" dirty="0">
                <a:latin typeface="Arial"/>
                <a:cs typeface="Arial"/>
              </a:rPr>
              <a:t>følelser og </a:t>
            </a:r>
            <a:r>
              <a:rPr lang="da-DK" sz="1800" dirty="0" smtClean="0">
                <a:latin typeface="Arial"/>
                <a:cs typeface="Arial"/>
              </a:rPr>
              <a:t>handlinger, da de ikke kan hinandens ansigtsudtryk eller fysiske handlinger. </a:t>
            </a:r>
          </a:p>
          <a:p>
            <a:pPr algn="just"/>
            <a:r>
              <a:rPr lang="da-DK" sz="1800" dirty="0">
                <a:latin typeface="Arial"/>
                <a:cs typeface="Arial"/>
              </a:rPr>
              <a:t>Medarbejdere udnytter telefonens </a:t>
            </a:r>
            <a:r>
              <a:rPr lang="da-DK" sz="1800" dirty="0" err="1">
                <a:latin typeface="Arial"/>
                <a:cs typeface="Arial"/>
              </a:rPr>
              <a:t>muting</a:t>
            </a:r>
            <a:r>
              <a:rPr lang="da-DK" sz="1800" dirty="0">
                <a:latin typeface="Arial"/>
                <a:cs typeface="Arial"/>
              </a:rPr>
              <a:t>-funktion til at afholde et ’hemmeligt’ </a:t>
            </a:r>
            <a:r>
              <a:rPr lang="da-DK" sz="1800" dirty="0" smtClean="0">
                <a:latin typeface="Arial"/>
                <a:cs typeface="Arial"/>
              </a:rPr>
              <a:t>møde, mens </a:t>
            </a:r>
            <a:r>
              <a:rPr lang="da-DK" sz="1800" dirty="0">
                <a:latin typeface="Arial"/>
                <a:cs typeface="Arial"/>
              </a:rPr>
              <a:t>at de andre </a:t>
            </a:r>
            <a:r>
              <a:rPr lang="da-DK" sz="1800" dirty="0" smtClean="0">
                <a:latin typeface="Arial"/>
                <a:cs typeface="Arial"/>
              </a:rPr>
              <a:t>deltagere </a:t>
            </a:r>
            <a:r>
              <a:rPr lang="da-DK" sz="1800" dirty="0">
                <a:latin typeface="Arial"/>
                <a:cs typeface="Arial"/>
              </a:rPr>
              <a:t>forsætter selve </a:t>
            </a:r>
            <a:r>
              <a:rPr lang="da-DK" sz="1800" dirty="0" smtClean="0">
                <a:latin typeface="Arial"/>
                <a:cs typeface="Arial"/>
              </a:rPr>
              <a:t>mødet parallelt.</a:t>
            </a:r>
            <a:endParaRPr lang="da-DK" sz="1800" dirty="0">
              <a:latin typeface="Arial"/>
              <a:cs typeface="Arial"/>
            </a:endParaRPr>
          </a:p>
          <a:p>
            <a:pPr algn="just"/>
            <a:endParaRPr lang="da-DK" sz="1800" dirty="0" smtClean="0">
              <a:latin typeface="Arial"/>
              <a:cs typeface="Arial"/>
            </a:endParaRPr>
          </a:p>
          <a:p>
            <a:pPr algn="just"/>
            <a:endParaRPr lang="da-DK" sz="1800" dirty="0">
              <a:latin typeface="Arial"/>
              <a:cs typeface="Arial"/>
            </a:endParaRPr>
          </a:p>
        </p:txBody>
      </p:sp>
      <p:pic>
        <p:nvPicPr>
          <p:cNvPr id="6" name="Billede 5" descr="C:\Users\vgq547\Desktop\Assistentopgaver - CIRCD\Kbh_Mumbai-materiale juni_2014\Stils_Sowmya_27_29\Sowmya_27-29_sec30_120p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9712" y="3505370"/>
            <a:ext cx="4336876" cy="26351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19029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975</Words>
  <Application>Microsoft Macintosh PowerPoint</Application>
  <PresentationFormat>Skærmshow (4:3)</PresentationFormat>
  <Paragraphs>116</Paragraphs>
  <Slides>16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16</vt:i4>
      </vt:variant>
    </vt:vector>
  </HeadingPairs>
  <TitlesOfParts>
    <vt:vector size="17" baseType="lpstr">
      <vt:lpstr>Kontortema</vt:lpstr>
      <vt:lpstr>Møder via video,  web eller telefon </vt:lpstr>
      <vt:lpstr>Indhold</vt:lpstr>
      <vt:lpstr>Information and  Communications Technology </vt:lpstr>
      <vt:lpstr>ICT-møders særlige vilkår</vt:lpstr>
      <vt:lpstr>ICT-møders særlige vilkår</vt:lpstr>
      <vt:lpstr>Telefonmøder</vt:lpstr>
      <vt:lpstr>Telefonmøder </vt:lpstr>
      <vt:lpstr>Eksempler på udfordringer  ved telefonmøder </vt:lpstr>
      <vt:lpstr>Eksempler på udfordringer  ved telefonmøder </vt:lpstr>
      <vt:lpstr>Videomøder</vt:lpstr>
      <vt:lpstr>Eksempler på udfordringer  ved videomøder</vt:lpstr>
      <vt:lpstr>Eksempler på udfordringer  ved videomøder</vt:lpstr>
      <vt:lpstr>Eksempler på udfordringer  ved videomøder</vt:lpstr>
      <vt:lpstr>Eksempler på udfordringer  ved videomøder</vt:lpstr>
      <vt:lpstr>Valg af kommunikationsmedie</vt:lpstr>
      <vt:lpstr>Mødedeltagernes ageren</vt:lpstr>
    </vt:vector>
  </TitlesOfParts>
  <Company>KU/Maersk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Møder via video,  web eller telefon </dc:title>
  <dc:creator>Liv Hassert</dc:creator>
  <cp:lastModifiedBy>Thomas Lehman Waaben Toft</cp:lastModifiedBy>
  <cp:revision>43</cp:revision>
  <dcterms:created xsi:type="dcterms:W3CDTF">2016-06-20T09:05:01Z</dcterms:created>
  <dcterms:modified xsi:type="dcterms:W3CDTF">2016-08-14T11:26:26Z</dcterms:modified>
</cp:coreProperties>
</file>