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sfarv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255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566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453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156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519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878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664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225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118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975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076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3B542-4100-6549-BDD8-B06A50E86540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947A-D31E-9444-9BD2-E5229B40C9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483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39925"/>
            <a:ext cx="7772400" cy="1470025"/>
          </a:xfrm>
        </p:spPr>
        <p:txBody>
          <a:bodyPr/>
          <a:lstStyle/>
          <a:p>
            <a:r>
              <a:rPr lang="da-DK" sz="5200" dirty="0" smtClean="0">
                <a:latin typeface="Arial"/>
                <a:cs typeface="Arial"/>
              </a:rPr>
              <a:t>Møder</a:t>
            </a:r>
            <a:endParaRPr lang="da-DK" sz="5200" dirty="0">
              <a:latin typeface="Arial"/>
              <a:cs typeface="Arial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244600" y="38862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da-DK" sz="2800" dirty="0" smtClean="0">
                <a:latin typeface="Arial"/>
                <a:cs typeface="Arial"/>
              </a:rPr>
              <a:t>Kapitel </a:t>
            </a:r>
            <a:r>
              <a:rPr lang="da-DK" sz="2800" dirty="0" smtClean="0">
                <a:latin typeface="Arial"/>
                <a:cs typeface="Arial"/>
              </a:rPr>
              <a:t>6</a:t>
            </a:r>
          </a:p>
          <a:p>
            <a:endParaRPr lang="da-DK" dirty="0">
              <a:latin typeface="Arial"/>
              <a:cs typeface="Arial"/>
            </a:endParaRPr>
          </a:p>
          <a:p>
            <a:r>
              <a:rPr lang="da-DK" sz="2000" dirty="0" smtClean="0">
                <a:latin typeface="Arial"/>
                <a:cs typeface="Arial"/>
              </a:rPr>
              <a:t>Mie Femø Nielsen, Ann Merrit Rikke Nielsen, Birte </a:t>
            </a:r>
            <a:r>
              <a:rPr lang="da-DK" sz="2000" dirty="0" err="1" smtClean="0">
                <a:latin typeface="Arial"/>
                <a:cs typeface="Arial"/>
              </a:rPr>
              <a:t>Asmuß</a:t>
            </a:r>
            <a:r>
              <a:rPr lang="da-DK" sz="2000" dirty="0" smtClean="0">
                <a:latin typeface="Arial"/>
                <a:cs typeface="Arial"/>
              </a:rPr>
              <a:t>, Liv Otto </a:t>
            </a:r>
            <a:r>
              <a:rPr lang="da-DK" sz="2000" dirty="0" err="1" smtClean="0">
                <a:latin typeface="Arial"/>
                <a:cs typeface="Arial"/>
              </a:rPr>
              <a:t>Hassert</a:t>
            </a:r>
            <a:r>
              <a:rPr lang="da-DK" sz="2000" dirty="0" smtClean="0">
                <a:latin typeface="Arial"/>
                <a:cs typeface="Arial"/>
              </a:rPr>
              <a:t> og Sae </a:t>
            </a:r>
            <a:r>
              <a:rPr lang="da-DK" sz="2000" dirty="0" err="1" smtClean="0">
                <a:latin typeface="Arial"/>
                <a:cs typeface="Arial"/>
              </a:rPr>
              <a:t>Oshima</a:t>
            </a:r>
            <a:r>
              <a:rPr lang="da-DK" sz="2000" dirty="0" smtClean="0">
                <a:latin typeface="Arial"/>
                <a:cs typeface="Arial"/>
              </a:rPr>
              <a:t> </a:t>
            </a:r>
            <a:endParaRPr lang="da-DK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1775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25942"/>
            <a:ext cx="8229600" cy="668791"/>
          </a:xfrm>
        </p:spPr>
        <p:txBody>
          <a:bodyPr>
            <a:normAutofit/>
          </a:bodyPr>
          <a:lstStyle/>
          <a:p>
            <a:r>
              <a:rPr lang="da-DK" sz="2800" dirty="0" smtClean="0"/>
              <a:t>Hvornår betyder ja faktisk ja?</a:t>
            </a:r>
            <a:endParaRPr lang="da-DK" sz="2800" dirty="0"/>
          </a:p>
        </p:txBody>
      </p:sp>
      <p:pic>
        <p:nvPicPr>
          <p:cNvPr id="5" name="Pladsholder til indhold 4" descr="Screen Shot 2016-07-31 at 20.32.1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" b="1146"/>
          <a:stretch>
            <a:fillRect/>
          </a:stretch>
        </p:blipFill>
        <p:spPr>
          <a:xfrm>
            <a:off x="457200" y="1552575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2643768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1915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Hvordan kan man genkende et nej?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33575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Det er en </a:t>
            </a:r>
            <a:r>
              <a:rPr lang="da-DK" sz="1800" dirty="0">
                <a:latin typeface="Arial"/>
                <a:cs typeface="Arial"/>
              </a:rPr>
              <a:t>fordom, at asiater, som fx indere, ikke kan sige nej.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Indere </a:t>
            </a:r>
            <a:r>
              <a:rPr lang="da-DK" sz="1800" dirty="0">
                <a:latin typeface="Arial"/>
                <a:cs typeface="Arial"/>
              </a:rPr>
              <a:t>har fx ingen problemer med at høre hinandens modvilje mod eller uenighed i noget. De har lært sig, hvordan et nej ser ud, og det kan alle andre </a:t>
            </a:r>
            <a:r>
              <a:rPr lang="da-DK" sz="1800" dirty="0" smtClean="0">
                <a:latin typeface="Arial"/>
                <a:cs typeface="Arial"/>
              </a:rPr>
              <a:t>også </a:t>
            </a:r>
            <a:r>
              <a:rPr lang="da-DK" sz="1800" dirty="0">
                <a:latin typeface="Arial"/>
                <a:cs typeface="Arial"/>
              </a:rPr>
              <a:t>lære. 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Et </a:t>
            </a:r>
            <a:r>
              <a:rPr lang="da-DK" sz="1800" dirty="0">
                <a:latin typeface="Arial"/>
                <a:cs typeface="Arial"/>
              </a:rPr>
              <a:t>indisk nej ligner et dansk nej rigtig meget. Danskere siger nemlig heller ikke altid bare “Nej!”, </a:t>
            </a:r>
            <a:r>
              <a:rPr lang="da-DK" sz="1800" dirty="0" err="1">
                <a:latin typeface="Arial"/>
                <a:cs typeface="Arial"/>
              </a:rPr>
              <a:t>når</a:t>
            </a:r>
            <a:r>
              <a:rPr lang="da-DK" sz="1800" dirty="0">
                <a:latin typeface="Arial"/>
                <a:cs typeface="Arial"/>
              </a:rPr>
              <a:t> de mener nej.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err="1">
                <a:latin typeface="Arial"/>
                <a:cs typeface="Arial"/>
              </a:rPr>
              <a:t>Nej’er</a:t>
            </a:r>
            <a:r>
              <a:rPr lang="da-DK" sz="1800" dirty="0">
                <a:latin typeface="Arial"/>
                <a:cs typeface="Arial"/>
              </a:rPr>
              <a:t> er derfor slet ikke </a:t>
            </a:r>
            <a:r>
              <a:rPr lang="da-DK" sz="1800" dirty="0" err="1">
                <a:latin typeface="Arial"/>
                <a:cs typeface="Arial"/>
              </a:rPr>
              <a:t>sa</a:t>
            </a:r>
            <a:r>
              <a:rPr lang="da-DK" sz="1800" dirty="0">
                <a:latin typeface="Arial"/>
                <a:cs typeface="Arial"/>
              </a:rPr>
              <a:t>̊ vanskelige at høre. Man skal groft sagt bare lytte efter tavshed og interessere sig for den ved at følge op </a:t>
            </a:r>
            <a:r>
              <a:rPr lang="da-DK" sz="1800" dirty="0" smtClean="0">
                <a:latin typeface="Arial"/>
                <a:cs typeface="Arial"/>
              </a:rPr>
              <a:t>på det</a:t>
            </a:r>
            <a:r>
              <a:rPr lang="da-DK" sz="1800" dirty="0">
                <a:latin typeface="Arial"/>
                <a:cs typeface="Arial"/>
              </a:rPr>
              <a:t>, der ikke blev sagt. </a:t>
            </a:r>
          </a:p>
        </p:txBody>
      </p:sp>
    </p:spTree>
    <p:extLst>
      <p:ext uri="{BB962C8B-B14F-4D97-AF65-F5344CB8AC3E}">
        <p14:creationId xmlns:p14="http://schemas.microsoft.com/office/powerpoint/2010/main" val="3120866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85802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Hvordan kan man vide, om man er </a:t>
            </a:r>
            <a:r>
              <a:rPr lang="da-DK" sz="2800" dirty="0" smtClean="0">
                <a:latin typeface="Arial"/>
                <a:cs typeface="Arial"/>
              </a:rPr>
              <a:t>på </a:t>
            </a:r>
            <a:r>
              <a:rPr lang="da-DK" sz="2800" dirty="0">
                <a:latin typeface="Arial"/>
                <a:cs typeface="Arial"/>
              </a:rPr>
              <a:t>linje? </a:t>
            </a:r>
            <a:r>
              <a:rPr lang="da-DK" sz="2800" dirty="0" smtClean="0">
                <a:latin typeface="Arial"/>
                <a:cs typeface="Arial"/>
              </a:rPr>
              <a:t/>
            </a:r>
            <a:br>
              <a:rPr lang="da-DK" sz="2800" dirty="0" smtClean="0">
                <a:latin typeface="Arial"/>
                <a:cs typeface="Arial"/>
              </a:rPr>
            </a:b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47825"/>
            <a:ext cx="8229600" cy="4786086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Det at være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>
                <a:latin typeface="Arial"/>
                <a:cs typeface="Arial"/>
              </a:rPr>
              <a:t>linje kan beskrives teknisk med termer som </a:t>
            </a:r>
            <a:r>
              <a:rPr lang="da-DK" sz="1800" i="1" dirty="0" err="1">
                <a:latin typeface="Arial"/>
                <a:cs typeface="Arial"/>
              </a:rPr>
              <a:t>alignment</a:t>
            </a:r>
            <a:r>
              <a:rPr lang="da-DK" sz="1800" i="1" dirty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i="1" dirty="0" err="1" smtClean="0">
                <a:latin typeface="Arial"/>
                <a:cs typeface="Arial"/>
              </a:rPr>
              <a:t>affiliation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i="1" dirty="0" err="1" smtClean="0">
                <a:latin typeface="Arial"/>
                <a:cs typeface="Arial"/>
              </a:rPr>
              <a:t>Alignment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er, </a:t>
            </a:r>
            <a:r>
              <a:rPr lang="da-DK" sz="1800" dirty="0" err="1">
                <a:latin typeface="Arial"/>
                <a:cs typeface="Arial"/>
              </a:rPr>
              <a:t>når</a:t>
            </a:r>
            <a:r>
              <a:rPr lang="da-DK" sz="1800" dirty="0">
                <a:latin typeface="Arial"/>
                <a:cs typeface="Arial"/>
              </a:rPr>
              <a:t> man leverer den type respons, der lægges </a:t>
            </a:r>
            <a:r>
              <a:rPr lang="da-DK" sz="1800" dirty="0" smtClean="0">
                <a:latin typeface="Arial"/>
                <a:cs typeface="Arial"/>
              </a:rPr>
              <a:t>op, </a:t>
            </a:r>
            <a:r>
              <a:rPr lang="da-DK" sz="1800" dirty="0">
                <a:latin typeface="Arial"/>
                <a:cs typeface="Arial"/>
              </a:rPr>
              <a:t>dvs. man fx siger ja til et ja/</a:t>
            </a:r>
            <a:r>
              <a:rPr lang="da-DK" sz="1800" dirty="0" err="1">
                <a:latin typeface="Arial"/>
                <a:cs typeface="Arial"/>
              </a:rPr>
              <a:t>nej-spørgsmål</a:t>
            </a:r>
            <a:r>
              <a:rPr lang="da-DK" sz="1800" dirty="0">
                <a:latin typeface="Arial"/>
                <a:cs typeface="Arial"/>
              </a:rPr>
              <a:t>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i="1" dirty="0" err="1" smtClean="0">
                <a:latin typeface="Arial"/>
                <a:cs typeface="Arial"/>
              </a:rPr>
              <a:t>Affiliation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går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på den </a:t>
            </a:r>
            <a:r>
              <a:rPr lang="da-DK" sz="1800" dirty="0">
                <a:latin typeface="Arial"/>
                <a:cs typeface="Arial"/>
              </a:rPr>
              <a:t>affektive og sociale side af at være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>
                <a:latin typeface="Arial"/>
                <a:cs typeface="Arial"/>
              </a:rPr>
              <a:t>linje; </a:t>
            </a:r>
            <a:r>
              <a:rPr lang="da-DK" sz="1800" dirty="0" smtClean="0">
                <a:latin typeface="Arial"/>
                <a:cs typeface="Arial"/>
              </a:rPr>
              <a:t>samtidig </a:t>
            </a:r>
            <a:r>
              <a:rPr lang="da-DK" sz="1800" dirty="0">
                <a:latin typeface="Arial"/>
                <a:cs typeface="Arial"/>
              </a:rPr>
              <a:t>med at man markerer enighed, arbejder man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>
                <a:latin typeface="Arial"/>
                <a:cs typeface="Arial"/>
              </a:rPr>
              <a:t>fx at have en god relation til den </a:t>
            </a:r>
            <a:r>
              <a:rPr lang="da-DK" sz="1800" dirty="0" smtClean="0">
                <a:latin typeface="Arial"/>
                <a:cs typeface="Arial"/>
              </a:rPr>
              <a:t>anden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i="1" dirty="0" err="1" smtClean="0">
                <a:latin typeface="Arial"/>
                <a:cs typeface="Arial"/>
              </a:rPr>
              <a:t>Alignment</a:t>
            </a:r>
            <a:r>
              <a:rPr lang="da-DK" sz="1800" dirty="0" smtClean="0">
                <a:latin typeface="Arial"/>
                <a:cs typeface="Arial"/>
              </a:rPr>
              <a:t> – det at være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 smtClean="0">
                <a:latin typeface="Arial"/>
                <a:cs typeface="Arial"/>
              </a:rPr>
              <a:t>linje og at kunne skabe enighed – er bydende nødvendigt for </a:t>
            </a:r>
            <a:r>
              <a:rPr lang="da-DK" sz="1800" dirty="0">
                <a:latin typeface="Arial"/>
                <a:cs typeface="Arial"/>
              </a:rPr>
              <a:t>praktikeren i den internationale virksomhed, idet </a:t>
            </a:r>
            <a:r>
              <a:rPr lang="da-DK" sz="1800" dirty="0" err="1">
                <a:latin typeface="Arial"/>
                <a:cs typeface="Arial"/>
              </a:rPr>
              <a:t>alignment</a:t>
            </a:r>
            <a:r>
              <a:rPr lang="da-DK" sz="1800" dirty="0">
                <a:latin typeface="Arial"/>
                <a:cs typeface="Arial"/>
              </a:rPr>
              <a:t> er en forudsætning for, at alle efterfølgende er klar til at samarbejde. 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9453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Hvornår er der taget en beslutning?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Hvordan man </a:t>
            </a:r>
            <a:r>
              <a:rPr lang="da-DK" sz="1800" dirty="0" err="1">
                <a:latin typeface="Arial"/>
                <a:cs typeface="Arial"/>
              </a:rPr>
              <a:t>når</a:t>
            </a:r>
            <a:r>
              <a:rPr lang="da-DK" sz="1800" dirty="0">
                <a:latin typeface="Arial"/>
                <a:cs typeface="Arial"/>
              </a:rPr>
              <a:t> frem til en beslutning, er </a:t>
            </a:r>
            <a:r>
              <a:rPr lang="da-DK" sz="1800" dirty="0" err="1">
                <a:latin typeface="Arial"/>
                <a:cs typeface="Arial"/>
              </a:rPr>
              <a:t>både</a:t>
            </a:r>
            <a:r>
              <a:rPr lang="da-DK" sz="1800" dirty="0">
                <a:latin typeface="Arial"/>
                <a:cs typeface="Arial"/>
              </a:rPr>
              <a:t> kulturafhængigt og præget af </a:t>
            </a:r>
            <a:r>
              <a:rPr lang="da-DK" sz="1800" dirty="0" smtClean="0">
                <a:latin typeface="Arial"/>
                <a:cs typeface="Arial"/>
              </a:rPr>
              <a:t>organisationsstrukturen</a:t>
            </a:r>
            <a:r>
              <a:rPr lang="da-DK" sz="1800" dirty="0">
                <a:latin typeface="Arial"/>
                <a:cs typeface="Arial"/>
              </a:rPr>
              <a:t>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D</a:t>
            </a:r>
            <a:r>
              <a:rPr lang="da-DK" sz="1800" dirty="0" smtClean="0">
                <a:latin typeface="Arial"/>
                <a:cs typeface="Arial"/>
              </a:rPr>
              <a:t>er </a:t>
            </a:r>
            <a:r>
              <a:rPr lang="da-DK" sz="1800" dirty="0">
                <a:latin typeface="Arial"/>
                <a:cs typeface="Arial"/>
              </a:rPr>
              <a:t>er forskel </a:t>
            </a:r>
            <a:r>
              <a:rPr lang="da-DK" sz="1800" dirty="0" smtClean="0">
                <a:latin typeface="Arial"/>
                <a:cs typeface="Arial"/>
              </a:rPr>
              <a:t>på, </a:t>
            </a:r>
            <a:r>
              <a:rPr lang="da-DK" sz="1800" dirty="0">
                <a:latin typeface="Arial"/>
                <a:cs typeface="Arial"/>
              </a:rPr>
              <a:t>hvilke </a:t>
            </a:r>
            <a:r>
              <a:rPr lang="da-DK" sz="1800" dirty="0" smtClean="0">
                <a:latin typeface="Arial"/>
                <a:cs typeface="Arial"/>
              </a:rPr>
              <a:t>præferencer </a:t>
            </a:r>
            <a:r>
              <a:rPr lang="da-DK" sz="1800" dirty="0">
                <a:latin typeface="Arial"/>
                <a:cs typeface="Arial"/>
              </a:rPr>
              <a:t>og normer der er for beslutningsprocesser i forskellige lande.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I praksis løser mødedeltagere uklarheder ved at anvende </a:t>
            </a:r>
            <a:r>
              <a:rPr lang="da-DK" sz="1800" i="1" dirty="0" err="1">
                <a:latin typeface="Arial"/>
                <a:cs typeface="Arial"/>
              </a:rPr>
              <a:t>formulationer</a:t>
            </a:r>
            <a:r>
              <a:rPr lang="da-DK" sz="1800" i="1" dirty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(</a:t>
            </a:r>
            <a:r>
              <a:rPr lang="da-DK" sz="1800" dirty="0" err="1">
                <a:latin typeface="Arial"/>
                <a:cs typeface="Arial"/>
              </a:rPr>
              <a:t>Garfinkel</a:t>
            </a:r>
            <a:r>
              <a:rPr lang="da-DK" sz="1800" dirty="0">
                <a:latin typeface="Arial"/>
                <a:cs typeface="Arial"/>
              </a:rPr>
              <a:t> og </a:t>
            </a:r>
            <a:r>
              <a:rPr lang="da-DK" sz="1800" dirty="0" err="1">
                <a:latin typeface="Arial"/>
                <a:cs typeface="Arial"/>
              </a:rPr>
              <a:t>Sacks</a:t>
            </a:r>
            <a:r>
              <a:rPr lang="da-DK" sz="1800" dirty="0">
                <a:latin typeface="Arial"/>
                <a:cs typeface="Arial"/>
              </a:rPr>
              <a:t> 1970; Heritage og Watson 1979; Barnes 2007; </a:t>
            </a:r>
            <a:r>
              <a:rPr lang="da-DK" sz="1800" dirty="0" err="1">
                <a:latin typeface="Arial"/>
                <a:cs typeface="Arial"/>
              </a:rPr>
              <a:t>Clifton</a:t>
            </a:r>
            <a:r>
              <a:rPr lang="da-DK" sz="1800" dirty="0">
                <a:latin typeface="Arial"/>
                <a:cs typeface="Arial"/>
              </a:rPr>
              <a:t> 2009).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err="1" smtClean="0">
                <a:latin typeface="Arial"/>
                <a:cs typeface="Arial"/>
              </a:rPr>
              <a:t>Formulationer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bliver brugt til at annoncere en beslutning og </a:t>
            </a:r>
            <a:r>
              <a:rPr lang="da-DK" sz="1800" dirty="0" smtClean="0">
                <a:latin typeface="Arial"/>
                <a:cs typeface="Arial"/>
              </a:rPr>
              <a:t>synliggøre det </a:t>
            </a:r>
            <a:r>
              <a:rPr lang="da-DK" sz="1800" dirty="0">
                <a:latin typeface="Arial"/>
                <a:cs typeface="Arial"/>
              </a:rPr>
              <a:t>aftalte for alle </a:t>
            </a:r>
            <a:r>
              <a:rPr lang="da-DK" sz="1800" dirty="0" smtClean="0">
                <a:latin typeface="Arial"/>
                <a:cs typeface="Arial"/>
              </a:rPr>
              <a:t>mødedeltagere</a:t>
            </a:r>
            <a:r>
              <a:rPr lang="da-DK" sz="1800" dirty="0">
                <a:latin typeface="Arial"/>
                <a:cs typeface="Arial"/>
              </a:rPr>
              <a:t>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En </a:t>
            </a:r>
            <a:r>
              <a:rPr lang="da-DK" sz="1800" dirty="0" err="1">
                <a:latin typeface="Arial"/>
                <a:cs typeface="Arial"/>
              </a:rPr>
              <a:t>formulation</a:t>
            </a:r>
            <a:r>
              <a:rPr lang="da-DK" sz="1800" dirty="0">
                <a:latin typeface="Arial"/>
                <a:cs typeface="Arial"/>
              </a:rPr>
              <a:t> kan fx se </a:t>
            </a:r>
            <a:r>
              <a:rPr lang="da-DK" sz="1800" dirty="0" err="1">
                <a:latin typeface="Arial"/>
                <a:cs typeface="Arial"/>
              </a:rPr>
              <a:t>således</a:t>
            </a:r>
            <a:r>
              <a:rPr lang="da-DK" sz="1800" dirty="0">
                <a:latin typeface="Arial"/>
                <a:cs typeface="Arial"/>
              </a:rPr>
              <a:t> ud: “</a:t>
            </a:r>
            <a:r>
              <a:rPr lang="da-DK" sz="1800" dirty="0" smtClean="0">
                <a:latin typeface="Arial"/>
                <a:cs typeface="Arial"/>
              </a:rPr>
              <a:t>Så er </a:t>
            </a:r>
            <a:r>
              <a:rPr lang="da-DK" sz="1800" dirty="0">
                <a:latin typeface="Arial"/>
                <a:cs typeface="Arial"/>
              </a:rPr>
              <a:t>vi enige om X og Y, og at vi hver især gør Z før næste møde?”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8423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9058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Mødets funktion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97075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Mange møder har </a:t>
            </a:r>
            <a:r>
              <a:rPr lang="da-DK" sz="1800" dirty="0" err="1" smtClean="0">
                <a:latin typeface="Arial"/>
                <a:cs typeface="Arial"/>
              </a:rPr>
              <a:t>både</a:t>
            </a:r>
            <a:r>
              <a:rPr lang="da-DK" sz="1800" dirty="0" smtClean="0">
                <a:latin typeface="Arial"/>
                <a:cs typeface="Arial"/>
              </a:rPr>
              <a:t> en </a:t>
            </a:r>
            <a:r>
              <a:rPr lang="da-DK" sz="1800" i="1" dirty="0" smtClean="0">
                <a:latin typeface="Arial"/>
                <a:cs typeface="Arial"/>
              </a:rPr>
              <a:t>eksplicit</a:t>
            </a:r>
            <a:r>
              <a:rPr lang="da-DK" sz="1800" dirty="0" smtClean="0">
                <a:latin typeface="Arial"/>
                <a:cs typeface="Arial"/>
              </a:rPr>
              <a:t> og en </a:t>
            </a:r>
            <a:r>
              <a:rPr lang="da-DK" sz="1800" i="1" dirty="0" smtClean="0">
                <a:latin typeface="Arial"/>
                <a:cs typeface="Arial"/>
              </a:rPr>
              <a:t>implicit </a:t>
            </a:r>
            <a:r>
              <a:rPr lang="da-DK" sz="1800" dirty="0" smtClean="0">
                <a:latin typeface="Arial"/>
                <a:cs typeface="Arial"/>
              </a:rPr>
              <a:t>funktion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Den </a:t>
            </a:r>
            <a:r>
              <a:rPr lang="da-DK" sz="1800" i="1" dirty="0" smtClean="0">
                <a:latin typeface="Arial"/>
                <a:cs typeface="Arial"/>
              </a:rPr>
              <a:t>eksplicitte</a:t>
            </a:r>
            <a:r>
              <a:rPr lang="da-DK" sz="1800" dirty="0" smtClean="0">
                <a:latin typeface="Arial"/>
                <a:cs typeface="Arial"/>
              </a:rPr>
              <a:t> funktion </a:t>
            </a:r>
            <a:r>
              <a:rPr lang="da-DK" sz="1800" dirty="0">
                <a:latin typeface="Arial"/>
                <a:cs typeface="Arial"/>
              </a:rPr>
              <a:t>kan eksempelvis være en opgave, der skal løses </a:t>
            </a:r>
            <a:r>
              <a:rPr lang="da-DK" sz="1800" dirty="0" smtClean="0">
                <a:latin typeface="Arial"/>
                <a:cs typeface="Arial"/>
              </a:rPr>
              <a:t>så </a:t>
            </a:r>
            <a:r>
              <a:rPr lang="da-DK" sz="1800" dirty="0">
                <a:latin typeface="Arial"/>
                <a:cs typeface="Arial"/>
              </a:rPr>
              <a:t>resultateffektivt og tidseffektivt som muligt.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Den </a:t>
            </a:r>
            <a:r>
              <a:rPr lang="da-DK" sz="1800" i="1" dirty="0">
                <a:latin typeface="Arial"/>
                <a:cs typeface="Arial"/>
              </a:rPr>
              <a:t>implicitte</a:t>
            </a:r>
            <a:r>
              <a:rPr lang="da-DK" sz="1800" dirty="0">
                <a:latin typeface="Arial"/>
                <a:cs typeface="Arial"/>
              </a:rPr>
              <a:t> funktion kan eksempelvis være at dele viden, skabe retning og </a:t>
            </a:r>
            <a:r>
              <a:rPr lang="da-DK" sz="1800" dirty="0" smtClean="0">
                <a:latin typeface="Arial"/>
                <a:cs typeface="Arial"/>
              </a:rPr>
              <a:t>mening </a:t>
            </a:r>
            <a:r>
              <a:rPr lang="da-DK" sz="1800" dirty="0">
                <a:latin typeface="Arial"/>
                <a:cs typeface="Arial"/>
              </a:rPr>
              <a:t>for en medarbejdergruppe, styrke gruppens indbyrdes relationer eller at tage </a:t>
            </a:r>
            <a:r>
              <a:rPr lang="da-DK" sz="1800" dirty="0" smtClean="0">
                <a:latin typeface="Arial"/>
                <a:cs typeface="Arial"/>
              </a:rPr>
              <a:t>temperaturen </a:t>
            </a:r>
            <a:r>
              <a:rPr lang="da-DK" sz="1800" dirty="0" smtClean="0">
                <a:latin typeface="Arial"/>
                <a:cs typeface="Arial"/>
              </a:rPr>
              <a:t>på, </a:t>
            </a:r>
            <a:r>
              <a:rPr lang="da-DK" sz="1800" dirty="0">
                <a:latin typeface="Arial"/>
                <a:cs typeface="Arial"/>
              </a:rPr>
              <a:t>hvor folk er lige nu. 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265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9057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Mødets redskaber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33575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Dagsorden: 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sikrer at mødedeltagerne holdes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 smtClean="0">
                <a:latin typeface="Arial"/>
                <a:cs typeface="Arial"/>
              </a:rPr>
              <a:t>sporet og </a:t>
            </a:r>
            <a:r>
              <a:rPr lang="da-DK" sz="1800" dirty="0">
                <a:latin typeface="Arial"/>
                <a:cs typeface="Arial"/>
              </a:rPr>
              <a:t>gøres trygge i forhold til, hvad der kommer til at </a:t>
            </a:r>
            <a:r>
              <a:rPr lang="da-DK" sz="1800" dirty="0" smtClean="0">
                <a:latin typeface="Arial"/>
                <a:cs typeface="Arial"/>
              </a:rPr>
              <a:t>ske.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bidrager </a:t>
            </a:r>
            <a:r>
              <a:rPr lang="da-DK" sz="1800" dirty="0">
                <a:latin typeface="Arial"/>
                <a:cs typeface="Arial"/>
              </a:rPr>
              <a:t>til deltagernes </a:t>
            </a:r>
            <a:r>
              <a:rPr lang="da-DK" sz="1800" dirty="0" smtClean="0">
                <a:latin typeface="Arial"/>
                <a:cs typeface="Arial"/>
              </a:rPr>
              <a:t>oplevelse </a:t>
            </a:r>
            <a:r>
              <a:rPr lang="da-DK" sz="1800" dirty="0">
                <a:latin typeface="Arial"/>
                <a:cs typeface="Arial"/>
              </a:rPr>
              <a:t>af mødets meningsfuldhed ved klart at informere om, </a:t>
            </a:r>
            <a:r>
              <a:rPr lang="da-DK" sz="1800" i="1" dirty="0">
                <a:latin typeface="Arial"/>
                <a:cs typeface="Arial"/>
              </a:rPr>
              <a:t>hvorfor </a:t>
            </a:r>
            <a:r>
              <a:rPr lang="da-DK" sz="1800" dirty="0">
                <a:latin typeface="Arial"/>
                <a:cs typeface="Arial"/>
              </a:rPr>
              <a:t>mødet er der, </a:t>
            </a:r>
            <a:r>
              <a:rPr lang="da-DK" sz="1800" i="1" dirty="0">
                <a:latin typeface="Arial"/>
                <a:cs typeface="Arial"/>
              </a:rPr>
              <a:t>hvad </a:t>
            </a:r>
            <a:r>
              <a:rPr lang="da-DK" sz="1800" dirty="0">
                <a:latin typeface="Arial"/>
                <a:cs typeface="Arial"/>
              </a:rPr>
              <a:t>der skal drøftes, og </a:t>
            </a:r>
            <a:r>
              <a:rPr lang="da-DK" sz="1800" i="1" dirty="0">
                <a:latin typeface="Arial"/>
                <a:cs typeface="Arial"/>
              </a:rPr>
              <a:t>hvad </a:t>
            </a:r>
            <a:r>
              <a:rPr lang="da-DK" sz="1800" dirty="0">
                <a:latin typeface="Arial"/>
                <a:cs typeface="Arial"/>
              </a:rPr>
              <a:t>der skal besluttes. </a:t>
            </a:r>
            <a:endParaRPr lang="da-DK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Referat: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Minder efterfølgende alle deltagere om, </a:t>
            </a:r>
            <a:r>
              <a:rPr lang="da-DK" sz="1800" i="1" dirty="0" smtClean="0">
                <a:latin typeface="Arial"/>
                <a:cs typeface="Arial"/>
              </a:rPr>
              <a:t>hvad </a:t>
            </a:r>
            <a:r>
              <a:rPr lang="da-DK" sz="1800" dirty="0" smtClean="0">
                <a:latin typeface="Arial"/>
                <a:cs typeface="Arial"/>
              </a:rPr>
              <a:t>der </a:t>
            </a:r>
            <a:r>
              <a:rPr lang="da-DK" sz="1800" dirty="0">
                <a:latin typeface="Arial"/>
                <a:cs typeface="Arial"/>
              </a:rPr>
              <a:t>blev drøftet, </a:t>
            </a:r>
            <a:r>
              <a:rPr lang="da-DK" sz="1800" i="1" dirty="0">
                <a:latin typeface="Arial"/>
                <a:cs typeface="Arial"/>
              </a:rPr>
              <a:t>hvad </a:t>
            </a:r>
            <a:r>
              <a:rPr lang="da-DK" sz="1800" dirty="0">
                <a:latin typeface="Arial"/>
                <a:cs typeface="Arial"/>
              </a:rPr>
              <a:t>der er blevet besluttet, og </a:t>
            </a:r>
            <a:r>
              <a:rPr lang="da-DK" sz="1800" i="1" dirty="0">
                <a:latin typeface="Arial"/>
                <a:cs typeface="Arial"/>
              </a:rPr>
              <a:t>hvem </a:t>
            </a:r>
            <a:r>
              <a:rPr lang="da-DK" sz="1800" dirty="0">
                <a:latin typeface="Arial"/>
                <a:cs typeface="Arial"/>
              </a:rPr>
              <a:t>der efterfølgende er ansvarlig for hvad. </a:t>
            </a:r>
          </a:p>
          <a:p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112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800" dirty="0" smtClean="0"/>
              <a:t>Indhold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Møder er medier</a:t>
            </a:r>
          </a:p>
          <a:p>
            <a:r>
              <a:rPr lang="da-DK" dirty="0"/>
              <a:t>Det der adskiller medier fra </a:t>
            </a:r>
            <a:r>
              <a:rPr lang="da-DK" dirty="0" smtClean="0"/>
              <a:t>hinanden</a:t>
            </a:r>
          </a:p>
          <a:p>
            <a:r>
              <a:rPr lang="da-DK" dirty="0">
                <a:latin typeface="Arial"/>
                <a:cs typeface="Arial"/>
              </a:rPr>
              <a:t>Typer af møder og deres formål</a:t>
            </a:r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8186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/>
              <a:t>Møder er medier</a:t>
            </a:r>
            <a:endParaRPr lang="da-DK" sz="2800" dirty="0"/>
          </a:p>
        </p:txBody>
      </p:sp>
      <p:pic>
        <p:nvPicPr>
          <p:cNvPr id="4" name="Pladsholder til indhold 3" descr="Screen Shot 2016-07-31 at 19.42.4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0" b="2860"/>
          <a:stretch>
            <a:fillRect/>
          </a:stretch>
        </p:blipFill>
        <p:spPr>
          <a:xfrm>
            <a:off x="1455057" y="1689780"/>
            <a:ext cx="6382657" cy="3510215"/>
          </a:xfrm>
        </p:spPr>
      </p:pic>
      <p:sp>
        <p:nvSpPr>
          <p:cNvPr id="5" name="Rektangel 4"/>
          <p:cNvSpPr/>
          <p:nvPr/>
        </p:nvSpPr>
        <p:spPr>
          <a:xfrm>
            <a:off x="3664858" y="5660299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baseline="30000" dirty="0">
                <a:latin typeface="Arial"/>
                <a:cs typeface="Arial"/>
              </a:rPr>
              <a:t>Mediers fyldighed. Efter Siemens 2010, der er inspireret af </a:t>
            </a:r>
            <a:r>
              <a:rPr lang="da-DK" baseline="30000" dirty="0" err="1">
                <a:latin typeface="Arial"/>
                <a:cs typeface="Arial"/>
              </a:rPr>
              <a:t>Daft</a:t>
            </a:r>
            <a:r>
              <a:rPr lang="da-DK" baseline="30000" dirty="0">
                <a:latin typeface="Arial"/>
                <a:cs typeface="Arial"/>
              </a:rPr>
              <a:t> m.fl. 1987; </a:t>
            </a:r>
            <a:r>
              <a:rPr lang="da-DK" baseline="30000" dirty="0" err="1">
                <a:latin typeface="Arial"/>
                <a:cs typeface="Arial"/>
              </a:rPr>
              <a:t>Connaughton</a:t>
            </a:r>
            <a:r>
              <a:rPr lang="da-DK" baseline="30000" dirty="0">
                <a:latin typeface="Arial"/>
                <a:cs typeface="Arial"/>
              </a:rPr>
              <a:t> og Daly 2004; Poole og Zhang 2005</a:t>
            </a:r>
            <a:endParaRPr lang="da-DK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5151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652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Det der adskiller medier fra hinanden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108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Samtidighed: </a:t>
            </a:r>
            <a:r>
              <a:rPr lang="da-DK" sz="1800" dirty="0" err="1" smtClean="0">
                <a:latin typeface="Arial"/>
                <a:cs typeface="Arial"/>
              </a:rPr>
              <a:t>Foregår</a:t>
            </a:r>
            <a:r>
              <a:rPr lang="da-DK" sz="1800" dirty="0" smtClean="0">
                <a:latin typeface="Arial"/>
                <a:cs typeface="Arial"/>
              </a:rPr>
              <a:t> kommunikationen synkront eller asynkront</a:t>
            </a:r>
            <a:r>
              <a:rPr lang="da-DK" sz="1800" dirty="0">
                <a:latin typeface="Arial"/>
                <a:cs typeface="Arial"/>
              </a:rPr>
              <a:t>? 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Rum og sted: Befinder de kommunikerende sig </a:t>
            </a:r>
            <a:r>
              <a:rPr lang="da-DK" sz="1800" dirty="0" err="1" smtClean="0">
                <a:latin typeface="Arial"/>
                <a:cs typeface="Arial"/>
              </a:rPr>
              <a:t>pa</a:t>
            </a:r>
            <a:r>
              <a:rPr lang="da-DK" sz="1800" dirty="0" smtClean="0">
                <a:latin typeface="Arial"/>
                <a:cs typeface="Arial"/>
              </a:rPr>
              <a:t>̊ samme lokalitet</a:t>
            </a:r>
            <a:r>
              <a:rPr lang="da-DK" sz="1800" dirty="0">
                <a:latin typeface="Arial"/>
                <a:cs typeface="Arial"/>
              </a:rPr>
              <a:t>? </a:t>
            </a:r>
          </a:p>
          <a:p>
            <a:pPr algn="just"/>
            <a:r>
              <a:rPr lang="da-DK" sz="1800" dirty="0">
                <a:latin typeface="Arial"/>
                <a:cs typeface="Arial"/>
              </a:rPr>
              <a:t>Interaktivitet</a:t>
            </a:r>
            <a:r>
              <a:rPr lang="da-DK" sz="1800" dirty="0" smtClean="0">
                <a:latin typeface="Arial"/>
                <a:cs typeface="Arial"/>
              </a:rPr>
              <a:t>: Kan afsender og modtager være i dialog</a:t>
            </a:r>
            <a:r>
              <a:rPr lang="da-DK" sz="1800" dirty="0">
                <a:latin typeface="Arial"/>
                <a:cs typeface="Arial"/>
              </a:rPr>
              <a:t>? </a:t>
            </a:r>
          </a:p>
          <a:p>
            <a:pPr algn="just"/>
            <a:r>
              <a:rPr lang="da-DK" sz="1800" dirty="0" err="1">
                <a:latin typeface="Arial"/>
                <a:cs typeface="Arial"/>
              </a:rPr>
              <a:t>Semiotiskbåndbredde</a:t>
            </a:r>
            <a:r>
              <a:rPr lang="da-DK" sz="1800" dirty="0" smtClean="0">
                <a:latin typeface="Arial"/>
                <a:cs typeface="Arial"/>
              </a:rPr>
              <a:t>, dvs. er der flere indgange til at skabe betydning, via </a:t>
            </a:r>
            <a:r>
              <a:rPr lang="da-DK" sz="1800" dirty="0" err="1" smtClean="0">
                <a:latin typeface="Arial"/>
                <a:cs typeface="Arial"/>
              </a:rPr>
              <a:t>sa</a:t>
            </a:r>
            <a:r>
              <a:rPr lang="da-DK" sz="1800" dirty="0" smtClean="0">
                <a:latin typeface="Arial"/>
                <a:cs typeface="Arial"/>
              </a:rPr>
              <a:t>̊ mange sanser </a:t>
            </a:r>
            <a:r>
              <a:rPr lang="da-DK" sz="1800" dirty="0">
                <a:latin typeface="Arial"/>
                <a:cs typeface="Arial"/>
              </a:rPr>
              <a:t>som muligt, </a:t>
            </a:r>
            <a:r>
              <a:rPr lang="da-DK" sz="1800" dirty="0" err="1">
                <a:latin typeface="Arial"/>
                <a:cs typeface="Arial"/>
              </a:rPr>
              <a:t>sa</a:t>
            </a:r>
            <a:r>
              <a:rPr lang="da-DK" sz="1800" dirty="0">
                <a:latin typeface="Arial"/>
                <a:cs typeface="Arial"/>
              </a:rPr>
              <a:t>̊ man kan se, høre, mærke, lugte og smage? </a:t>
            </a:r>
          </a:p>
          <a:p>
            <a:pPr marL="3657600" lvl="8" indent="0" algn="just">
              <a:buNone/>
            </a:pPr>
            <a:r>
              <a:rPr lang="da-DK" sz="1800" dirty="0" smtClean="0">
                <a:latin typeface="Arial"/>
                <a:cs typeface="Arial"/>
              </a:rPr>
              <a:t>                          (Nielsen </a:t>
            </a:r>
            <a:r>
              <a:rPr lang="da-DK" sz="1800" dirty="0">
                <a:latin typeface="Arial"/>
                <a:cs typeface="Arial"/>
              </a:rPr>
              <a:t>2014a) </a:t>
            </a:r>
            <a:endParaRPr lang="da-DK" sz="1800" dirty="0" smtClean="0">
              <a:latin typeface="Arial"/>
              <a:cs typeface="Arial"/>
            </a:endParaRPr>
          </a:p>
          <a:p>
            <a:pPr lvl="8" algn="just"/>
            <a:endParaRPr lang="da-DK" sz="18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3283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Typer af møder og deres formål</a:t>
            </a:r>
            <a:endParaRPr lang="da-DK" sz="2800" dirty="0">
              <a:latin typeface="Arial"/>
              <a:cs typeface="Arial"/>
            </a:endParaRPr>
          </a:p>
        </p:txBody>
      </p:sp>
      <p:pic>
        <p:nvPicPr>
          <p:cNvPr id="4" name="Pladsholder til indhold 3" descr="Screen Shot 2016-07-31 at 19.47.01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81" b="1531"/>
          <a:stretch/>
        </p:blipFill>
        <p:spPr>
          <a:xfrm>
            <a:off x="457200" y="2005608"/>
            <a:ext cx="8240732" cy="3392714"/>
          </a:xfrm>
        </p:spPr>
      </p:pic>
      <p:sp>
        <p:nvSpPr>
          <p:cNvPr id="5" name="Rektangel 4"/>
          <p:cNvSpPr/>
          <p:nvPr/>
        </p:nvSpPr>
        <p:spPr>
          <a:xfrm>
            <a:off x="1118346" y="1467506"/>
            <a:ext cx="6676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>
                <a:latin typeface="Arial"/>
                <a:cs typeface="Arial"/>
              </a:rPr>
              <a:t>De tre mødetyper relateret til de tre kommunikationsparadigmer</a:t>
            </a:r>
          </a:p>
        </p:txBody>
      </p:sp>
      <p:sp>
        <p:nvSpPr>
          <p:cNvPr id="6" name="Tekstfelt 5"/>
          <p:cNvSpPr txBox="1"/>
          <p:nvPr/>
        </p:nvSpPr>
        <p:spPr>
          <a:xfrm>
            <a:off x="457200" y="5398322"/>
            <a:ext cx="82428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Arial"/>
                <a:cs typeface="Arial"/>
              </a:rPr>
              <a:t>Møder er et af organisationens vigtigste medier for </a:t>
            </a:r>
            <a:r>
              <a:rPr lang="da-DK" dirty="0" err="1" smtClean="0">
                <a:latin typeface="Arial"/>
                <a:cs typeface="Arial"/>
              </a:rPr>
              <a:t>rådslagning</a:t>
            </a:r>
            <a:r>
              <a:rPr lang="da-DK" dirty="0" smtClean="0">
                <a:latin typeface="Arial"/>
                <a:cs typeface="Arial"/>
              </a:rPr>
              <a:t>, </a:t>
            </a:r>
            <a:r>
              <a:rPr lang="da-DK" dirty="0" err="1" smtClean="0">
                <a:latin typeface="Arial"/>
                <a:cs typeface="Arial"/>
              </a:rPr>
              <a:t>idéudvikling</a:t>
            </a:r>
            <a:r>
              <a:rPr lang="da-DK" dirty="0" smtClean="0">
                <a:latin typeface="Arial"/>
                <a:cs typeface="Arial"/>
              </a:rPr>
              <a:t>,</a:t>
            </a:r>
          </a:p>
          <a:p>
            <a:r>
              <a:rPr lang="da-DK" dirty="0" smtClean="0">
                <a:latin typeface="Arial"/>
                <a:cs typeface="Arial"/>
              </a:rPr>
              <a:t> beslut- </a:t>
            </a:r>
            <a:r>
              <a:rPr lang="da-DK" dirty="0" err="1" smtClean="0">
                <a:latin typeface="Arial"/>
                <a:cs typeface="Arial"/>
              </a:rPr>
              <a:t>ningstagning</a:t>
            </a:r>
            <a:r>
              <a:rPr lang="da-DK" dirty="0" smtClean="0">
                <a:latin typeface="Arial"/>
                <a:cs typeface="Arial"/>
              </a:rPr>
              <a:t>, planlægning, koordinering, konfliktløsning og ajourføring. </a:t>
            </a:r>
            <a:endParaRPr lang="da-DK" dirty="0" smtClean="0">
              <a:effectLst/>
              <a:latin typeface="Arial"/>
              <a:cs typeface="Arial"/>
            </a:endParaRPr>
          </a:p>
          <a:p>
            <a:endParaRPr lang="da-DK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6739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Mødets tre dimensioner</a:t>
            </a:r>
            <a:endParaRPr lang="da-DK" sz="2800" dirty="0">
              <a:latin typeface="Arial"/>
              <a:cs typeface="Arial"/>
            </a:endParaRPr>
          </a:p>
        </p:txBody>
      </p:sp>
      <p:pic>
        <p:nvPicPr>
          <p:cNvPr id="4" name="Pladsholder til indhold 3" descr="Screen Shot 2016-07-31 at 19.48.4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658" b="-13658"/>
          <a:stretch>
            <a:fillRect/>
          </a:stretch>
        </p:blipFill>
        <p:spPr>
          <a:xfrm>
            <a:off x="441325" y="115570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640618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2232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Møder er kulturelle manifestationer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65325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Der kan være store forskelle på  mødedeltagernes værdier, handlemønstre, vaner, normer m.m. </a:t>
            </a:r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V</a:t>
            </a:r>
            <a:r>
              <a:rPr lang="da-DK" sz="1800" dirty="0" smtClean="0">
                <a:latin typeface="Arial"/>
                <a:cs typeface="Arial"/>
              </a:rPr>
              <a:t>erbal og non-verbal kommunikation, som fx tavshed, stemmestyrke og øjenkontakt, kan opfattes meget forskelligt alt efter hvor i verden man befinder sig og hvilken organisationskultur man er en del af.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Positive mødedeltageridentiteter kan se meget forskellige ud i forskellige mødekontekster.</a:t>
            </a:r>
          </a:p>
          <a:p>
            <a:pPr algn="just"/>
            <a:r>
              <a:rPr lang="da-DK" sz="1800" dirty="0">
                <a:latin typeface="Arial"/>
                <a:cs typeface="Arial"/>
              </a:rPr>
              <a:t>S</a:t>
            </a:r>
            <a:r>
              <a:rPr lang="da-DK" sz="1800" dirty="0" smtClean="0">
                <a:latin typeface="Arial"/>
                <a:cs typeface="Arial"/>
              </a:rPr>
              <a:t>om </a:t>
            </a:r>
            <a:r>
              <a:rPr lang="da-DK" sz="1800" dirty="0">
                <a:latin typeface="Arial"/>
                <a:cs typeface="Arial"/>
              </a:rPr>
              <a:t>mødeleder, </a:t>
            </a:r>
            <a:r>
              <a:rPr lang="da-DK" sz="1800" dirty="0" err="1">
                <a:latin typeface="Arial"/>
                <a:cs typeface="Arial"/>
              </a:rPr>
              <a:t>facilitator</a:t>
            </a:r>
            <a:r>
              <a:rPr lang="da-DK" sz="1800" dirty="0">
                <a:latin typeface="Arial"/>
                <a:cs typeface="Arial"/>
              </a:rPr>
              <a:t> og mødedeltager </a:t>
            </a:r>
            <a:r>
              <a:rPr lang="da-DK" sz="1800" dirty="0" smtClean="0">
                <a:latin typeface="Arial"/>
                <a:cs typeface="Arial"/>
              </a:rPr>
              <a:t>skal man </a:t>
            </a:r>
            <a:r>
              <a:rPr lang="da-DK" sz="1800" dirty="0">
                <a:latin typeface="Arial"/>
                <a:cs typeface="Arial"/>
              </a:rPr>
              <a:t>d</a:t>
            </a:r>
            <a:r>
              <a:rPr lang="da-DK" sz="1800" dirty="0" smtClean="0">
                <a:latin typeface="Arial"/>
                <a:cs typeface="Arial"/>
              </a:rPr>
              <a:t>erfor først </a:t>
            </a:r>
            <a:r>
              <a:rPr lang="da-DK" sz="1800" dirty="0">
                <a:latin typeface="Arial"/>
                <a:cs typeface="Arial"/>
              </a:rPr>
              <a:t>og fremmest gøre sig bevidst om egen adfærd og normer. 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9049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a-DK" sz="3100" dirty="0" smtClean="0"/>
              <a:t>Gensidig forståelse</a:t>
            </a:r>
            <a:br>
              <a:rPr lang="da-DK" sz="3100" dirty="0" smtClean="0"/>
            </a:br>
            <a:r>
              <a:rPr lang="da-DK" sz="2000" dirty="0" smtClean="0"/>
              <a:t>Hvornår betyder et ja faktisk ja?</a:t>
            </a:r>
            <a:br>
              <a:rPr lang="da-DK" sz="2000" dirty="0" smtClean="0"/>
            </a:br>
            <a:endParaRPr lang="da-DK" sz="2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" name="Billede 3" descr="Screen Shot 2016-07-31 at 20.30.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75" y="1417638"/>
            <a:ext cx="8505371" cy="509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093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668791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Hvornår betyder ja faktisk ja?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" name="Billede 3" descr="Screen Shot 2016-07-31 at 20.31.2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1005271"/>
            <a:ext cx="8487229" cy="566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417831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791</Words>
  <Application>Microsoft Macintosh PowerPoint</Application>
  <PresentationFormat>Skærmshow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6" baseType="lpstr">
      <vt:lpstr>Kontortema</vt:lpstr>
      <vt:lpstr>Møder</vt:lpstr>
      <vt:lpstr>Indhold</vt:lpstr>
      <vt:lpstr>Møder er medier</vt:lpstr>
      <vt:lpstr>Det der adskiller medier fra hinanden</vt:lpstr>
      <vt:lpstr>Typer af møder og deres formål</vt:lpstr>
      <vt:lpstr>Mødets tre dimensioner</vt:lpstr>
      <vt:lpstr>Møder er kulturelle manifestationer</vt:lpstr>
      <vt:lpstr>Gensidig forståelse Hvornår betyder et ja faktisk ja? </vt:lpstr>
      <vt:lpstr>Hvornår betyder ja faktisk ja?</vt:lpstr>
      <vt:lpstr>Hvornår betyder ja faktisk ja?</vt:lpstr>
      <vt:lpstr>Hvordan kan man genkende et nej?</vt:lpstr>
      <vt:lpstr>Hvordan kan man vide, om man er på linje?  </vt:lpstr>
      <vt:lpstr>Hvornår er der taget en beslutning?</vt:lpstr>
      <vt:lpstr>Mødets funktion</vt:lpstr>
      <vt:lpstr>Mødets redskaber</vt:lpstr>
    </vt:vector>
  </TitlesOfParts>
  <Company>University of Copenhagen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Møder</dc:title>
  <dc:creator>Rikke Nielsen</dc:creator>
  <cp:lastModifiedBy>Thomas Lehman Waaben Toft</cp:lastModifiedBy>
  <cp:revision>12</cp:revision>
  <dcterms:created xsi:type="dcterms:W3CDTF">2016-07-31T17:41:23Z</dcterms:created>
  <dcterms:modified xsi:type="dcterms:W3CDTF">2016-08-14T11:11:41Z</dcterms:modified>
</cp:coreProperties>
</file>