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64" r:id="rId5"/>
    <p:sldId id="273" r:id="rId6"/>
    <p:sldId id="265" r:id="rId7"/>
    <p:sldId id="266" r:id="rId8"/>
    <p:sldId id="267" r:id="rId9"/>
    <p:sldId id="268" r:id="rId10"/>
    <p:sldId id="269" r:id="rId11"/>
    <p:sldId id="259" r:id="rId12"/>
    <p:sldId id="272" r:id="rId13"/>
    <p:sldId id="260" r:id="rId14"/>
    <p:sldId id="261" r:id="rId15"/>
    <p:sldId id="262" r:id="rId16"/>
    <p:sldId id="263" r:id="rId17"/>
    <p:sldId id="271" r:id="rId18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793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293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19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09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028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8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319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4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633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88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340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A675-48DE-E047-9FCF-A1FB92B24C16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BADC4-23A4-9A40-979F-A41D86208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483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a-DK" sz="5200" dirty="0" smtClean="0">
                <a:latin typeface="Arial"/>
                <a:cs typeface="Arial"/>
              </a:rPr>
              <a:t>Formel og uformel interaktion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Kapitel 5</a:t>
            </a:r>
          </a:p>
          <a:p>
            <a:endParaRPr lang="da-DK" sz="2800" dirty="0" smtClean="0">
              <a:latin typeface="Arial"/>
              <a:cs typeface="Arial"/>
            </a:endParaRPr>
          </a:p>
          <a:p>
            <a:r>
              <a:rPr lang="da-DK" sz="2000" dirty="0" smtClean="0">
                <a:latin typeface="Arial"/>
                <a:cs typeface="Arial"/>
              </a:rPr>
              <a:t>Mie </a:t>
            </a:r>
            <a:r>
              <a:rPr lang="da-DK" sz="2000" dirty="0" smtClean="0">
                <a:latin typeface="Arial"/>
                <a:cs typeface="Arial"/>
              </a:rPr>
              <a:t>Femø Nielsen</a:t>
            </a:r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156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Præformattering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44729" y="160020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Scene/interiør </a:t>
            </a:r>
          </a:p>
          <a:p>
            <a:r>
              <a:rPr lang="da-DK" sz="1800" dirty="0" smtClean="0">
                <a:latin typeface="Arial"/>
                <a:cs typeface="Arial"/>
              </a:rPr>
              <a:t>Taleridentifikation 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 err="1">
                <a:latin typeface="Arial"/>
                <a:cs typeface="Arial"/>
              </a:rPr>
              <a:t>Åbning</a:t>
            </a:r>
            <a:r>
              <a:rPr lang="da-DK" sz="1800" dirty="0">
                <a:latin typeface="Arial"/>
                <a:cs typeface="Arial"/>
              </a:rPr>
              <a:t> </a:t>
            </a:r>
          </a:p>
          <a:p>
            <a:r>
              <a:rPr lang="da-DK" sz="1800" dirty="0">
                <a:latin typeface="Arial"/>
                <a:cs typeface="Arial"/>
              </a:rPr>
              <a:t>Turtagning </a:t>
            </a:r>
          </a:p>
          <a:p>
            <a:r>
              <a:rPr lang="da-DK" sz="1800" dirty="0">
                <a:latin typeface="Arial"/>
                <a:cs typeface="Arial"/>
              </a:rPr>
              <a:t>Aktiviteters timing og placering </a:t>
            </a:r>
          </a:p>
          <a:p>
            <a:r>
              <a:rPr lang="da-DK" sz="1800" dirty="0">
                <a:latin typeface="Arial"/>
                <a:cs typeface="Arial"/>
              </a:rPr>
              <a:t>Overgangsmarkører </a:t>
            </a:r>
          </a:p>
          <a:p>
            <a:r>
              <a:rPr lang="da-DK" sz="1800" dirty="0">
                <a:latin typeface="Arial"/>
                <a:cs typeface="Arial"/>
              </a:rPr>
              <a:t>Taletursdesign/replikformular </a:t>
            </a:r>
          </a:p>
          <a:p>
            <a:r>
              <a:rPr lang="da-DK" sz="1800" dirty="0">
                <a:latin typeface="Arial"/>
                <a:cs typeface="Arial"/>
              </a:rPr>
              <a:t>Kropshandling </a:t>
            </a:r>
          </a:p>
          <a:p>
            <a:r>
              <a:rPr lang="da-DK" sz="1800" dirty="0" err="1">
                <a:latin typeface="Arial"/>
                <a:cs typeface="Arial"/>
              </a:rPr>
              <a:t>Objekthåndtering</a:t>
            </a:r>
            <a:r>
              <a:rPr lang="da-DK" sz="1800" dirty="0">
                <a:latin typeface="Arial"/>
                <a:cs typeface="Arial"/>
              </a:rPr>
              <a:t> </a:t>
            </a:r>
          </a:p>
          <a:p>
            <a:r>
              <a:rPr lang="da-DK" sz="1800" dirty="0" smtClean="0">
                <a:latin typeface="Arial"/>
                <a:cs typeface="Arial"/>
              </a:rPr>
              <a:t>Lukning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7736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6.30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60400"/>
            <a:ext cx="89789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Uformel </a:t>
            </a:r>
            <a:r>
              <a:rPr lang="da-DK" sz="2800" dirty="0" smtClean="0">
                <a:latin typeface="Arial"/>
                <a:cs typeface="Arial"/>
              </a:rPr>
              <a:t>interaktion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94802" y="160020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Kommunikationssituationer </a:t>
            </a:r>
            <a:r>
              <a:rPr lang="da-DK" sz="1800" dirty="0">
                <a:latin typeface="Arial"/>
                <a:cs typeface="Arial"/>
              </a:rPr>
              <a:t>kan være mere eller mindre </a:t>
            </a:r>
            <a:r>
              <a:rPr lang="da-DK" sz="1800" dirty="0" smtClean="0">
                <a:latin typeface="Arial"/>
                <a:cs typeface="Arial"/>
              </a:rPr>
              <a:t>formelle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Uformel </a:t>
            </a:r>
            <a:r>
              <a:rPr lang="da-DK" sz="1800" dirty="0">
                <a:latin typeface="Arial"/>
                <a:cs typeface="Arial"/>
              </a:rPr>
              <a:t>interaktion etablerer og udbygger en </a:t>
            </a:r>
            <a:r>
              <a:rPr lang="da-DK" sz="1800" dirty="0" smtClean="0">
                <a:latin typeface="Arial"/>
                <a:cs typeface="Arial"/>
              </a:rPr>
              <a:t>relation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Det </a:t>
            </a:r>
            <a:r>
              <a:rPr lang="da-DK" sz="1800" dirty="0">
                <a:latin typeface="Arial"/>
                <a:cs typeface="Arial"/>
              </a:rPr>
              <a:t>uformelle rum føder ind i det formelle </a:t>
            </a:r>
            <a:r>
              <a:rPr lang="da-DK" sz="1800" dirty="0" smtClean="0">
                <a:latin typeface="Arial"/>
                <a:cs typeface="Arial"/>
              </a:rPr>
              <a:t>rum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err="1" smtClean="0">
                <a:latin typeface="Arial"/>
                <a:cs typeface="Arial"/>
              </a:rPr>
              <a:t>Småsnak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kan trænes med brug af </a:t>
            </a:r>
            <a:r>
              <a:rPr lang="da-DK" sz="1800" dirty="0" smtClean="0">
                <a:latin typeface="Arial"/>
                <a:cs typeface="Arial"/>
              </a:rPr>
              <a:t>rekvisitter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Det uformelle som en del af processen mod det </a:t>
            </a:r>
            <a:r>
              <a:rPr lang="da-DK" sz="1800" dirty="0" smtClean="0">
                <a:latin typeface="Arial"/>
                <a:cs typeface="Arial"/>
              </a:rPr>
              <a:t>formelle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Humor </a:t>
            </a:r>
            <a:r>
              <a:rPr lang="da-DK" sz="1800" dirty="0">
                <a:latin typeface="Arial"/>
                <a:cs typeface="Arial"/>
              </a:rPr>
              <a:t>og ironi er svære at pakke i </a:t>
            </a:r>
            <a:r>
              <a:rPr lang="da-DK" sz="1800" dirty="0" smtClean="0">
                <a:latin typeface="Arial"/>
                <a:cs typeface="Arial"/>
              </a:rPr>
              <a:t>kufferten</a:t>
            </a:r>
          </a:p>
        </p:txBody>
      </p:sp>
    </p:spTree>
    <p:extLst>
      <p:ext uri="{BB962C8B-B14F-4D97-AF65-F5344CB8AC3E}">
        <p14:creationId xmlns:p14="http://schemas.microsoft.com/office/powerpoint/2010/main" val="405080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6.31.0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415884"/>
            <a:ext cx="8826500" cy="19304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Hilsener og tilfældige møder er </a:t>
            </a:r>
            <a:r>
              <a:rPr lang="da-DK" sz="2800" dirty="0" err="1" smtClean="0">
                <a:latin typeface="Arial"/>
                <a:cs typeface="Arial"/>
              </a:rPr>
              <a:t>åbninger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281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6.31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764466"/>
            <a:ext cx="8750300" cy="42418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Sandsynligheden for at falde i </a:t>
            </a:r>
            <a:r>
              <a:rPr lang="da-DK" sz="2800" dirty="0" smtClean="0">
                <a:latin typeface="Arial"/>
                <a:cs typeface="Arial"/>
              </a:rPr>
              <a:t>snak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30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6.31.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609676"/>
            <a:ext cx="8864600" cy="47498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Processuel glidning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uformel</a:t>
            </a:r>
            <a:r>
              <a:rPr lang="da-DK" sz="2800" dirty="0">
                <a:latin typeface="Arial"/>
                <a:cs typeface="Arial"/>
              </a:rPr>
              <a:t>-formel og formel-</a:t>
            </a:r>
            <a:r>
              <a:rPr lang="da-DK" sz="2800" dirty="0" smtClean="0">
                <a:latin typeface="Arial"/>
                <a:cs typeface="Arial"/>
              </a:rPr>
              <a:t>uformel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621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Skærmbillede 2016-08-09 kl. 16.31.5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/>
          <a:stretch/>
        </p:blipFill>
        <p:spPr>
          <a:xfrm>
            <a:off x="218304" y="773845"/>
            <a:ext cx="8764110" cy="521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5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Socialisering i netværk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304556" y="160020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Normer forhandles i uformel </a:t>
            </a:r>
            <a:r>
              <a:rPr lang="da-DK" sz="1800" dirty="0" smtClean="0">
                <a:latin typeface="Arial"/>
                <a:cs typeface="Arial"/>
              </a:rPr>
              <a:t>interaktion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Sludren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</a:t>
            </a:r>
            <a:r>
              <a:rPr lang="da-DK" sz="1800" dirty="0" smtClean="0">
                <a:latin typeface="Arial"/>
                <a:cs typeface="Arial"/>
              </a:rPr>
              <a:t>ladren</a:t>
            </a:r>
          </a:p>
          <a:p>
            <a:r>
              <a:rPr lang="da-DK" sz="1800" dirty="0" smtClean="0">
                <a:latin typeface="Arial"/>
                <a:cs typeface="Arial"/>
              </a:rPr>
              <a:t>Rygtedannelser</a:t>
            </a:r>
          </a:p>
          <a:p>
            <a:r>
              <a:rPr lang="da-DK" sz="1800" dirty="0" smtClean="0">
                <a:latin typeface="Arial"/>
                <a:cs typeface="Arial"/>
              </a:rPr>
              <a:t>Skandaler</a:t>
            </a:r>
            <a:endParaRPr lang="da-DK" sz="1800" dirty="0">
              <a:latin typeface="Arial"/>
              <a:cs typeface="Arial"/>
            </a:endParaRPr>
          </a:p>
          <a:p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309748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Formel og uformel interaktion</a:t>
            </a:r>
          </a:p>
          <a:p>
            <a:r>
              <a:rPr lang="da-DK" sz="1800" dirty="0" smtClean="0">
                <a:latin typeface="Arial"/>
                <a:cs typeface="Arial"/>
              </a:rPr>
              <a:t>Hvad er formel og uformel interaktion</a:t>
            </a:r>
          </a:p>
          <a:p>
            <a:r>
              <a:rPr lang="da-DK" sz="1800" dirty="0" smtClean="0">
                <a:latin typeface="Arial"/>
                <a:cs typeface="Arial"/>
              </a:rPr>
              <a:t>Formål med formel interaktion</a:t>
            </a:r>
          </a:p>
          <a:p>
            <a:r>
              <a:rPr lang="da-DK" sz="1800" dirty="0" smtClean="0">
                <a:latin typeface="Arial"/>
                <a:cs typeface="Arial"/>
              </a:rPr>
              <a:t>Formål med formalitet</a:t>
            </a:r>
          </a:p>
          <a:p>
            <a:r>
              <a:rPr lang="da-DK" sz="1800" dirty="0" smtClean="0">
                <a:latin typeface="Arial"/>
                <a:cs typeface="Arial"/>
              </a:rPr>
              <a:t>Formalitet</a:t>
            </a:r>
          </a:p>
          <a:p>
            <a:r>
              <a:rPr lang="da-DK" sz="1800" dirty="0">
                <a:latin typeface="Arial"/>
                <a:cs typeface="Arial"/>
              </a:rPr>
              <a:t>Formalisering kan også handle om særlige </a:t>
            </a:r>
            <a:r>
              <a:rPr lang="da-DK" sz="1800" dirty="0" err="1">
                <a:latin typeface="Arial"/>
                <a:cs typeface="Arial"/>
              </a:rPr>
              <a:t>måder</a:t>
            </a:r>
            <a:r>
              <a:rPr lang="da-DK" sz="1800" dirty="0">
                <a:latin typeface="Arial"/>
                <a:cs typeface="Arial"/>
              </a:rPr>
              <a:t> at tale sammen </a:t>
            </a:r>
            <a:r>
              <a:rPr lang="da-DK" sz="1800" dirty="0" smtClean="0">
                <a:latin typeface="Arial"/>
                <a:cs typeface="Arial"/>
              </a:rPr>
              <a:t>på</a:t>
            </a:r>
          </a:p>
          <a:p>
            <a:r>
              <a:rPr lang="da-DK" sz="1800" dirty="0" smtClean="0">
                <a:latin typeface="Arial"/>
                <a:cs typeface="Arial"/>
              </a:rPr>
              <a:t>Præallokering</a:t>
            </a:r>
          </a:p>
          <a:p>
            <a:r>
              <a:rPr lang="da-DK" sz="1800" dirty="0" smtClean="0">
                <a:latin typeface="Arial"/>
                <a:cs typeface="Arial"/>
              </a:rPr>
              <a:t>Præformatering</a:t>
            </a:r>
          </a:p>
          <a:p>
            <a:r>
              <a:rPr lang="da-DK" sz="1800" dirty="0" smtClean="0">
                <a:latin typeface="Arial"/>
                <a:cs typeface="Arial"/>
              </a:rPr>
              <a:t>Uformel interaktion</a:t>
            </a:r>
          </a:p>
          <a:p>
            <a:r>
              <a:rPr lang="da-DK" sz="1800" dirty="0">
                <a:latin typeface="Arial"/>
                <a:cs typeface="Arial"/>
              </a:rPr>
              <a:t>Hilsener og tilfældige møder er </a:t>
            </a:r>
            <a:r>
              <a:rPr lang="da-DK" sz="1800" dirty="0" err="1" smtClean="0">
                <a:latin typeface="Arial"/>
                <a:cs typeface="Arial"/>
              </a:rPr>
              <a:t>åbninger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Sandsynligheden for at falde i </a:t>
            </a:r>
            <a:r>
              <a:rPr lang="da-DK" sz="1900" dirty="0" smtClean="0">
                <a:latin typeface="Arial"/>
                <a:cs typeface="Arial"/>
              </a:rPr>
              <a:t>snak</a:t>
            </a:r>
          </a:p>
          <a:p>
            <a:r>
              <a:rPr lang="da-DK" sz="1900" dirty="0">
                <a:latin typeface="Arial"/>
                <a:cs typeface="Arial"/>
              </a:rPr>
              <a:t>Processuel glidning </a:t>
            </a:r>
            <a:br>
              <a:rPr lang="da-DK" sz="1900" dirty="0">
                <a:latin typeface="Arial"/>
                <a:cs typeface="Arial"/>
              </a:rPr>
            </a:br>
            <a:r>
              <a:rPr lang="da-DK" sz="1900" dirty="0">
                <a:latin typeface="Arial"/>
                <a:cs typeface="Arial"/>
              </a:rPr>
              <a:t>uformel-formel og formel-</a:t>
            </a:r>
            <a:r>
              <a:rPr lang="da-DK" sz="1900" dirty="0" smtClean="0">
                <a:latin typeface="Arial"/>
                <a:cs typeface="Arial"/>
              </a:rPr>
              <a:t>uformel</a:t>
            </a:r>
          </a:p>
          <a:p>
            <a:r>
              <a:rPr lang="da-DK" sz="1900" dirty="0">
                <a:latin typeface="Arial"/>
                <a:cs typeface="Arial"/>
              </a:rPr>
              <a:t>Socialisering i netværk </a:t>
            </a:r>
            <a:endParaRPr lang="da-DK" sz="1900" dirty="0" smtClean="0">
              <a:latin typeface="Arial"/>
              <a:cs typeface="Arial"/>
            </a:endParaRPr>
          </a:p>
          <a:p>
            <a:endParaRPr lang="da-DK" dirty="0" smtClean="0">
              <a:latin typeface="Arial"/>
              <a:cs typeface="Arial"/>
            </a:endParaRPr>
          </a:p>
          <a:p>
            <a:endParaRPr lang="da-DK" dirty="0" smtClean="0">
              <a:latin typeface="Arial"/>
              <a:cs typeface="Arial"/>
            </a:endParaRP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003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7075" y="528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latin typeface="Arial"/>
                <a:cs typeface="Arial"/>
              </a:rPr>
              <a:t>Formel </a:t>
            </a:r>
            <a:r>
              <a:rPr lang="da-DK" sz="2800" dirty="0">
                <a:latin typeface="Arial"/>
                <a:cs typeface="Arial"/>
              </a:rPr>
              <a:t>og uformel interaktion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9896" y="1901825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da-DK" sz="1800" dirty="0" smtClean="0">
                <a:latin typeface="Arial"/>
                <a:cs typeface="Arial"/>
              </a:rPr>
              <a:t>Kommunikationssituationer </a:t>
            </a:r>
            <a:r>
              <a:rPr lang="da-DK" sz="1800" dirty="0">
                <a:latin typeface="Arial"/>
                <a:cs typeface="Arial"/>
              </a:rPr>
              <a:t>kan være mere eller mindre </a:t>
            </a:r>
            <a:r>
              <a:rPr lang="da-DK" sz="1800" dirty="0" smtClean="0">
                <a:latin typeface="Arial"/>
                <a:cs typeface="Arial"/>
              </a:rPr>
              <a:t>formelle</a:t>
            </a:r>
          </a:p>
          <a:p>
            <a:pPr marL="0" indent="0" algn="ctr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ctr"/>
            <a:r>
              <a:rPr lang="da-DK" sz="1800" dirty="0">
                <a:latin typeface="Arial"/>
                <a:cs typeface="Arial"/>
              </a:rPr>
              <a:t>Formel og uformel interaktion er hinandens forudsætning</a:t>
            </a:r>
          </a:p>
          <a:p>
            <a:pPr marL="0" indent="0" algn="ctr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ctr"/>
            <a:r>
              <a:rPr lang="da-DK" sz="1800" dirty="0" smtClean="0">
                <a:latin typeface="Arial"/>
                <a:cs typeface="Arial"/>
              </a:rPr>
              <a:t>Formalitet </a:t>
            </a:r>
            <a:r>
              <a:rPr lang="da-DK" sz="1800" dirty="0">
                <a:latin typeface="Arial"/>
                <a:cs typeface="Arial"/>
              </a:rPr>
              <a:t>er dynamisk, lokal og </a:t>
            </a:r>
            <a:r>
              <a:rPr lang="da-DK" sz="1800" dirty="0" err="1">
                <a:latin typeface="Arial"/>
                <a:cs typeface="Arial"/>
              </a:rPr>
              <a:t>interaktionel</a:t>
            </a:r>
            <a:r>
              <a:rPr lang="da-DK" sz="1800" dirty="0">
                <a:latin typeface="Arial"/>
                <a:cs typeface="Arial"/>
              </a:rPr>
              <a:t>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ctr"/>
            <a:r>
              <a:rPr lang="da-DK" sz="1800" dirty="0" smtClean="0">
                <a:latin typeface="Arial"/>
                <a:cs typeface="Arial"/>
              </a:rPr>
              <a:t>Humor </a:t>
            </a:r>
            <a:r>
              <a:rPr lang="da-DK" sz="1800" dirty="0">
                <a:latin typeface="Arial"/>
                <a:cs typeface="Arial"/>
              </a:rPr>
              <a:t>og ironi er svære at pakke i </a:t>
            </a:r>
            <a:r>
              <a:rPr lang="da-DK" sz="1800" dirty="0" smtClean="0">
                <a:latin typeface="Arial"/>
                <a:cs typeface="Arial"/>
              </a:rPr>
              <a:t>kufferten</a:t>
            </a:r>
          </a:p>
        </p:txBody>
      </p:sp>
    </p:spTree>
    <p:extLst>
      <p:ext uri="{BB962C8B-B14F-4D97-AF65-F5344CB8AC3E}">
        <p14:creationId xmlns:p14="http://schemas.microsoft.com/office/powerpoint/2010/main" val="275130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85175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Hvad er formel og </a:t>
            </a:r>
            <a:r>
              <a:rPr lang="da-DK" sz="2800" dirty="0" smtClean="0">
                <a:latin typeface="Arial"/>
                <a:cs typeface="Arial"/>
              </a:rPr>
              <a:t>uformel interaktion</a:t>
            </a:r>
            <a:r>
              <a:rPr lang="da-DK" sz="2800" dirty="0" smtClean="0">
                <a:latin typeface="Arial"/>
                <a:cs typeface="Arial"/>
              </a:rPr>
              <a:t>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1305"/>
            <a:ext cx="8229600" cy="5310320"/>
          </a:xfrm>
        </p:spPr>
        <p:txBody>
          <a:bodyPr>
            <a:no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Formalitet </a:t>
            </a:r>
            <a:r>
              <a:rPr lang="da-DK" sz="1800" dirty="0" smtClean="0">
                <a:latin typeface="Arial"/>
                <a:cs typeface="Arial"/>
              </a:rPr>
              <a:t>er </a:t>
            </a:r>
            <a:r>
              <a:rPr lang="da-DK" sz="1800" dirty="0">
                <a:latin typeface="Arial"/>
                <a:cs typeface="Arial"/>
              </a:rPr>
              <a:t>et redskab, et middel til at </a:t>
            </a:r>
            <a:r>
              <a:rPr lang="da-DK" sz="1800" dirty="0" smtClean="0">
                <a:latin typeface="Arial"/>
                <a:cs typeface="Arial"/>
              </a:rPr>
              <a:t>nå andre </a:t>
            </a:r>
            <a:r>
              <a:rPr lang="da-DK" sz="1800" dirty="0" err="1" smtClean="0">
                <a:latin typeface="Arial"/>
                <a:cs typeface="Arial"/>
              </a:rPr>
              <a:t>mål</a:t>
            </a:r>
            <a:r>
              <a:rPr lang="da-DK" sz="1800" dirty="0" smtClean="0">
                <a:latin typeface="Arial"/>
                <a:cs typeface="Arial"/>
              </a:rPr>
              <a:t>. 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Uformel </a:t>
            </a:r>
            <a:r>
              <a:rPr lang="da-DK" sz="1800" dirty="0">
                <a:latin typeface="Arial"/>
                <a:cs typeface="Arial"/>
              </a:rPr>
              <a:t>er </a:t>
            </a:r>
            <a:r>
              <a:rPr lang="da-DK" sz="1800" dirty="0" smtClean="0">
                <a:latin typeface="Arial"/>
                <a:cs typeface="Arial"/>
              </a:rPr>
              <a:t>afledt </a:t>
            </a:r>
            <a:r>
              <a:rPr lang="da-DK" sz="1800" dirty="0">
                <a:latin typeface="Arial"/>
                <a:cs typeface="Arial"/>
              </a:rPr>
              <a:t>som det formelles </a:t>
            </a:r>
            <a:r>
              <a:rPr lang="da-DK" sz="1800" dirty="0" smtClean="0">
                <a:latin typeface="Arial"/>
                <a:cs typeface="Arial"/>
              </a:rPr>
              <a:t>modsætning, men der er ikke </a:t>
            </a:r>
            <a:r>
              <a:rPr lang="da-DK" sz="1800" dirty="0">
                <a:latin typeface="Arial"/>
                <a:cs typeface="Arial"/>
              </a:rPr>
              <a:t>tale om et binært forhold, enten-eller, formel eller ikke </a:t>
            </a:r>
            <a:r>
              <a:rPr lang="da-DK" sz="1800" dirty="0" smtClean="0">
                <a:latin typeface="Arial"/>
                <a:cs typeface="Arial"/>
              </a:rPr>
              <a:t>formel. </a:t>
            </a:r>
            <a:r>
              <a:rPr lang="da-DK" sz="1800" dirty="0">
                <a:latin typeface="Arial"/>
                <a:cs typeface="Arial"/>
              </a:rPr>
              <a:t>Der kan være glidende </a:t>
            </a:r>
            <a:r>
              <a:rPr lang="da-DK" sz="1800" dirty="0" smtClean="0">
                <a:latin typeface="Arial"/>
                <a:cs typeface="Arial"/>
              </a:rPr>
              <a:t>overgange.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Formalitet er nogle bestemte træk i en konkret kommunikationssituation med det </a:t>
            </a:r>
            <a:r>
              <a:rPr lang="da-DK" sz="1800" dirty="0" err="1" smtClean="0">
                <a:latin typeface="Arial"/>
                <a:cs typeface="Arial"/>
              </a:rPr>
              <a:t>formål</a:t>
            </a:r>
            <a:r>
              <a:rPr lang="da-DK" sz="1800" dirty="0" smtClean="0">
                <a:latin typeface="Arial"/>
                <a:cs typeface="Arial"/>
              </a:rPr>
              <a:t> at løse nogle særlige udfordringer med kompleksitet i situationen.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dirty="0">
                <a:latin typeface="Arial"/>
                <a:cs typeface="Arial"/>
              </a:rPr>
              <a:t>komplekse kerne handler fx om </a:t>
            </a:r>
            <a:r>
              <a:rPr lang="da-DK" sz="1800" dirty="0" err="1">
                <a:latin typeface="Arial"/>
                <a:cs typeface="Arial"/>
              </a:rPr>
              <a:t>målstyring</a:t>
            </a:r>
            <a:r>
              <a:rPr lang="da-DK" sz="1800" dirty="0">
                <a:latin typeface="Arial"/>
                <a:cs typeface="Arial"/>
              </a:rPr>
              <a:t>, </a:t>
            </a:r>
            <a:r>
              <a:rPr lang="da-DK" sz="1800" dirty="0" err="1">
                <a:latin typeface="Arial"/>
                <a:cs typeface="Arial"/>
              </a:rPr>
              <a:t>opnåelse</a:t>
            </a:r>
            <a:r>
              <a:rPr lang="da-DK" sz="1800" dirty="0">
                <a:latin typeface="Arial"/>
                <a:cs typeface="Arial"/>
              </a:rPr>
              <a:t> af </a:t>
            </a:r>
            <a:r>
              <a:rPr lang="da-DK" sz="1800" dirty="0" err="1">
                <a:latin typeface="Arial"/>
                <a:cs typeface="Arial"/>
              </a:rPr>
              <a:t>delmål</a:t>
            </a:r>
            <a:r>
              <a:rPr lang="da-DK" sz="1800" dirty="0">
                <a:latin typeface="Arial"/>
                <a:cs typeface="Arial"/>
              </a:rPr>
              <a:t>, betingelser og projekter for interaktionen, deltagerantal og forskellige deltagertyper.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Situationen rummer </a:t>
            </a:r>
            <a:r>
              <a:rPr lang="da-DK" sz="1800" dirty="0">
                <a:latin typeface="Arial"/>
                <a:cs typeface="Arial"/>
              </a:rPr>
              <a:t>roller, rekvisitter, replikker, </a:t>
            </a:r>
            <a:r>
              <a:rPr lang="da-DK" sz="1800" dirty="0" smtClean="0">
                <a:latin typeface="Arial"/>
                <a:cs typeface="Arial"/>
              </a:rPr>
              <a:t>scenografi, </a:t>
            </a:r>
            <a:r>
              <a:rPr lang="da-DK" sz="1800" dirty="0">
                <a:latin typeface="Arial"/>
                <a:cs typeface="Arial"/>
              </a:rPr>
              <a:t>handlinger, aktiviteter, faser og </a:t>
            </a:r>
            <a:r>
              <a:rPr lang="da-DK" sz="1800" dirty="0" smtClean="0">
                <a:latin typeface="Arial"/>
                <a:cs typeface="Arial"/>
              </a:rPr>
              <a:t>forløb.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Uformel interaktion har ofte færre af disse træk, og ses derfor af mange som ’mere afslappet’ og nem at gå </a:t>
            </a:r>
            <a:r>
              <a:rPr lang="da-DK" sz="1800" dirty="0" smtClean="0">
                <a:latin typeface="Arial"/>
                <a:cs typeface="Arial"/>
              </a:rPr>
              <a:t>til.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Uformel interaktion gøres ofte synonymt med smalltalk/</a:t>
            </a:r>
            <a:r>
              <a:rPr lang="da-DK" sz="1800" dirty="0" smtClean="0">
                <a:latin typeface="Arial"/>
                <a:cs typeface="Arial"/>
              </a:rPr>
              <a:t>sludren.</a:t>
            </a: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605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Formål med formel </a:t>
            </a:r>
            <a:r>
              <a:rPr lang="da-DK" sz="2800" dirty="0">
                <a:latin typeface="Arial"/>
                <a:cs typeface="Arial"/>
              </a:rPr>
              <a:t>interaktion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Har en </a:t>
            </a:r>
            <a:r>
              <a:rPr lang="da-DK" sz="1800" dirty="0">
                <a:latin typeface="Arial"/>
                <a:cs typeface="Arial"/>
              </a:rPr>
              <a:t>lang række sociale </a:t>
            </a:r>
            <a:r>
              <a:rPr lang="da-DK" sz="1800" dirty="0" err="1">
                <a:latin typeface="Arial"/>
                <a:cs typeface="Arial"/>
              </a:rPr>
              <a:t>formål</a:t>
            </a:r>
            <a:r>
              <a:rPr lang="da-DK" sz="1800" dirty="0">
                <a:latin typeface="Arial"/>
                <a:cs typeface="Arial"/>
              </a:rPr>
              <a:t>: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skabe</a:t>
            </a:r>
            <a:r>
              <a:rPr lang="da-DK" sz="1800" dirty="0">
                <a:latin typeface="Arial"/>
                <a:cs typeface="Arial"/>
              </a:rPr>
              <a:t>, udbygge og vedligeholde </a:t>
            </a:r>
            <a:r>
              <a:rPr lang="da-DK" sz="1800" dirty="0" smtClean="0">
                <a:latin typeface="Arial"/>
                <a:cs typeface="Arial"/>
              </a:rPr>
              <a:t>relationer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forhandle normer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skabe </a:t>
            </a:r>
            <a:r>
              <a:rPr lang="da-DK" sz="1800" dirty="0">
                <a:latin typeface="Arial"/>
                <a:cs typeface="Arial"/>
              </a:rPr>
              <a:t>sociale </a:t>
            </a:r>
            <a:r>
              <a:rPr lang="da-DK" sz="1800" dirty="0" smtClean="0">
                <a:latin typeface="Arial"/>
                <a:cs typeface="Arial"/>
              </a:rPr>
              <a:t>systemer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dele </a:t>
            </a:r>
            <a:r>
              <a:rPr lang="da-DK" sz="1800" dirty="0" smtClean="0">
                <a:latin typeface="Arial"/>
                <a:cs typeface="Arial"/>
              </a:rPr>
              <a:t>viden</a:t>
            </a:r>
            <a:endParaRPr lang="da-DK" sz="1800" dirty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Formalitet </a:t>
            </a:r>
            <a:r>
              <a:rPr lang="da-DK" sz="1800" dirty="0" err="1">
                <a:latin typeface="Arial"/>
                <a:cs typeface="Arial"/>
              </a:rPr>
              <a:t>består</a:t>
            </a:r>
            <a:r>
              <a:rPr lang="da-DK" sz="1800" dirty="0">
                <a:latin typeface="Arial"/>
                <a:cs typeface="Arial"/>
              </a:rPr>
              <a:t> af en række </a:t>
            </a:r>
            <a:r>
              <a:rPr lang="da-DK" sz="1800" u="sng" dirty="0">
                <a:latin typeface="Arial"/>
                <a:cs typeface="Arial"/>
              </a:rPr>
              <a:t>redskaber</a:t>
            </a:r>
            <a:r>
              <a:rPr lang="da-DK" sz="1800" dirty="0">
                <a:latin typeface="Arial"/>
                <a:cs typeface="Arial"/>
              </a:rPr>
              <a:t> (fx </a:t>
            </a:r>
            <a:r>
              <a:rPr lang="da-DK" sz="1800" dirty="0" smtClean="0">
                <a:latin typeface="Arial"/>
                <a:cs typeface="Arial"/>
              </a:rPr>
              <a:t>scenografi, </a:t>
            </a:r>
            <a:r>
              <a:rPr lang="da-DK" sz="1800" dirty="0">
                <a:latin typeface="Arial"/>
                <a:cs typeface="Arial"/>
              </a:rPr>
              <a:t>dragter, rekvisitter, roller, krops- positioner, adressater, produktionsformater, formler og markører</a:t>
            </a:r>
            <a:r>
              <a:rPr lang="da-DK" sz="1800" dirty="0" smtClean="0">
                <a:latin typeface="Arial"/>
                <a:cs typeface="Arial"/>
              </a:rPr>
              <a:t>), </a:t>
            </a:r>
            <a:r>
              <a:rPr lang="da-DK" sz="1800" u="sng" dirty="0" smtClean="0">
                <a:latin typeface="Arial"/>
                <a:cs typeface="Arial"/>
              </a:rPr>
              <a:t>der tjener disse </a:t>
            </a:r>
            <a:r>
              <a:rPr lang="da-DK" sz="1800" u="sng" dirty="0" smtClean="0">
                <a:latin typeface="Arial"/>
                <a:cs typeface="Arial"/>
              </a:rPr>
              <a:t>formål.</a:t>
            </a:r>
            <a:endParaRPr lang="da-DK" sz="1800" u="sng" dirty="0">
              <a:latin typeface="Arial"/>
              <a:cs typeface="Arial"/>
            </a:endParaRPr>
          </a:p>
          <a:p>
            <a:endParaRPr lang="da-DK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41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Formål</a:t>
            </a:r>
            <a:r>
              <a:rPr lang="da-DK" sz="2800" dirty="0" smtClean="0">
                <a:latin typeface="Arial"/>
                <a:cs typeface="Arial"/>
              </a:rPr>
              <a:t> </a:t>
            </a:r>
            <a:r>
              <a:rPr lang="da-DK" sz="2800" dirty="0">
                <a:latin typeface="Arial"/>
                <a:cs typeface="Arial"/>
              </a:rPr>
              <a:t>med </a:t>
            </a:r>
            <a:r>
              <a:rPr lang="da-DK" sz="2800" dirty="0" smtClean="0">
                <a:latin typeface="Arial"/>
                <a:cs typeface="Arial"/>
              </a:rPr>
              <a:t>formalitet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49400" y="161290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Løser </a:t>
            </a:r>
            <a:r>
              <a:rPr lang="da-DK" sz="1800" dirty="0">
                <a:latin typeface="Arial"/>
                <a:cs typeface="Arial"/>
              </a:rPr>
              <a:t>en række praktiske </a:t>
            </a:r>
            <a:r>
              <a:rPr lang="da-DK" sz="1800" dirty="0" smtClean="0">
                <a:latin typeface="Arial"/>
                <a:cs typeface="Arial"/>
              </a:rPr>
              <a:t>og systemiske problemer: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Forebygge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err="1">
                <a:latin typeface="Arial"/>
                <a:cs typeface="Arial"/>
              </a:rPr>
              <a:t>håndtere</a:t>
            </a:r>
            <a:r>
              <a:rPr lang="da-DK" sz="1800" dirty="0">
                <a:latin typeface="Arial"/>
                <a:cs typeface="Arial"/>
              </a:rPr>
              <a:t> kompleksitet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Fremme </a:t>
            </a:r>
            <a:r>
              <a:rPr lang="da-DK" sz="1800" dirty="0" err="1">
                <a:latin typeface="Arial"/>
                <a:cs typeface="Arial"/>
              </a:rPr>
              <a:t>målopfyldelse</a:t>
            </a:r>
            <a:r>
              <a:rPr lang="da-DK" sz="1800" dirty="0">
                <a:latin typeface="Arial"/>
                <a:cs typeface="Arial"/>
              </a:rPr>
              <a:t>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Sikre inklusion og demokratisk deltagelse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Spare tid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Sikre </a:t>
            </a:r>
            <a:r>
              <a:rPr lang="da-DK" sz="1800" dirty="0" smtClean="0">
                <a:latin typeface="Arial"/>
                <a:cs typeface="Arial"/>
              </a:rPr>
              <a:t>transparens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9209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Formalitet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1800" dirty="0" err="1">
                <a:latin typeface="Arial"/>
                <a:cs typeface="Arial"/>
              </a:rPr>
              <a:t>R</a:t>
            </a:r>
            <a:r>
              <a:rPr lang="da-DK" sz="1800" dirty="0" err="1" smtClean="0">
                <a:latin typeface="Arial"/>
                <a:cs typeface="Arial"/>
              </a:rPr>
              <a:t>ollespecikke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scener og </a:t>
            </a:r>
            <a:r>
              <a:rPr lang="da-DK" sz="1800" dirty="0" smtClean="0">
                <a:latin typeface="Arial"/>
                <a:cs typeface="Arial"/>
              </a:rPr>
              <a:t>rekvisitter: </a:t>
            </a:r>
          </a:p>
          <a:p>
            <a:pPr lvl="1"/>
            <a:r>
              <a:rPr lang="da-DK" sz="1800" dirty="0" err="1" smtClean="0">
                <a:latin typeface="Arial"/>
                <a:cs typeface="Arial"/>
              </a:rPr>
              <a:t>Lokationer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for talens afvikling (talerstol, podie, underviserpult, skolebord)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Dragter </a:t>
            </a:r>
            <a:r>
              <a:rPr lang="da-DK" sz="1800" dirty="0">
                <a:latin typeface="Arial"/>
                <a:cs typeface="Arial"/>
              </a:rPr>
              <a:t>(</a:t>
            </a:r>
            <a:r>
              <a:rPr lang="da-DK" sz="1800" dirty="0" err="1">
                <a:latin typeface="Arial"/>
                <a:cs typeface="Arial"/>
              </a:rPr>
              <a:t>dommerkåbe</a:t>
            </a:r>
            <a:r>
              <a:rPr lang="da-DK" sz="1800" dirty="0">
                <a:latin typeface="Arial"/>
                <a:cs typeface="Arial"/>
              </a:rPr>
              <a:t>, præsteklædning, tænkehat)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Rekvisitter (mikrofon, talerstol, mødebord, </a:t>
            </a:r>
            <a:r>
              <a:rPr lang="da-DK" sz="1800" dirty="0" err="1">
                <a:latin typeface="Arial"/>
                <a:cs typeface="Arial"/>
              </a:rPr>
              <a:t>Kaizen</a:t>
            </a:r>
            <a:r>
              <a:rPr lang="da-DK" sz="1800" dirty="0">
                <a:latin typeface="Arial"/>
                <a:cs typeface="Arial"/>
              </a:rPr>
              <a:t>-tavle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pPr marL="457200" lvl="1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I</a:t>
            </a:r>
            <a:r>
              <a:rPr lang="da-DK" sz="1800" dirty="0" smtClean="0">
                <a:latin typeface="Arial"/>
                <a:cs typeface="Arial"/>
              </a:rPr>
              <a:t>nstruktioner </a:t>
            </a:r>
            <a:r>
              <a:rPr lang="da-DK" sz="1800" dirty="0">
                <a:latin typeface="Arial"/>
                <a:cs typeface="Arial"/>
              </a:rPr>
              <a:t>og referencer til </a:t>
            </a:r>
            <a:r>
              <a:rPr lang="da-DK" sz="1800" dirty="0" smtClean="0">
                <a:latin typeface="Arial"/>
                <a:cs typeface="Arial"/>
              </a:rPr>
              <a:t>formatering: 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>
                <a:latin typeface="Arial"/>
                <a:cs typeface="Arial"/>
              </a:rPr>
              <a:t>Kropsposition eller -handling ledsager konkret tale (“nu vil jeg bede jer rejse jer op og løfte jeres glas, mens I siger et trefoldigt leve”)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Adressat (“du skal sige det til ham, ikke til mig”)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Produktionsformat (“nu skal I skrive </a:t>
            </a:r>
            <a:r>
              <a:rPr lang="da-DK" sz="1800" dirty="0" err="1">
                <a:latin typeface="Arial"/>
                <a:cs typeface="Arial"/>
              </a:rPr>
              <a:t>én</a:t>
            </a:r>
            <a:r>
              <a:rPr lang="da-DK" sz="1800" dirty="0">
                <a:latin typeface="Arial"/>
                <a:cs typeface="Arial"/>
              </a:rPr>
              <a:t> idé per post-it, og I skal bruge de grønne sedler”) </a:t>
            </a:r>
          </a:p>
          <a:p>
            <a:pPr lvl="1"/>
            <a:r>
              <a:rPr lang="da-DK" sz="1800" dirty="0">
                <a:latin typeface="Arial"/>
                <a:cs typeface="Arial"/>
              </a:rPr>
              <a:t>Rolle og proces (“nu er vi vist kommet til papirarbejdet, </a:t>
            </a:r>
            <a:r>
              <a:rPr lang="da-DK" sz="1800" dirty="0" err="1">
                <a:latin typeface="Arial"/>
                <a:cs typeface="Arial"/>
              </a:rPr>
              <a:t>sa</a:t>
            </a:r>
            <a:r>
              <a:rPr lang="da-DK" sz="1800" dirty="0">
                <a:latin typeface="Arial"/>
                <a:cs typeface="Arial"/>
              </a:rPr>
              <a:t>̊ jeg smutter”</a:t>
            </a:r>
            <a:r>
              <a:rPr lang="da-DK" sz="1800" dirty="0" smtClean="0">
                <a:latin typeface="Arial"/>
                <a:cs typeface="Arial"/>
              </a:rPr>
              <a:t>)</a:t>
            </a:r>
            <a:endParaRPr lang="da-DK" sz="1800" dirty="0">
              <a:latin typeface="Arial"/>
              <a:cs typeface="Arial"/>
            </a:endParaRP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6053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6060"/>
            <a:ext cx="8229600" cy="975428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Formalisering kan </a:t>
            </a:r>
            <a:r>
              <a:rPr lang="da-DK" sz="2800" dirty="0" smtClean="0">
                <a:latin typeface="Arial"/>
                <a:cs typeface="Arial"/>
              </a:rPr>
              <a:t>også </a:t>
            </a:r>
            <a:r>
              <a:rPr lang="da-DK" sz="2800" dirty="0">
                <a:latin typeface="Arial"/>
                <a:cs typeface="Arial"/>
              </a:rPr>
              <a:t>handle om særlige </a:t>
            </a:r>
            <a:r>
              <a:rPr lang="da-DK" sz="2800" dirty="0" err="1">
                <a:latin typeface="Arial"/>
                <a:cs typeface="Arial"/>
              </a:rPr>
              <a:t>måder</a:t>
            </a:r>
            <a:r>
              <a:rPr lang="da-DK" sz="2800" dirty="0">
                <a:latin typeface="Arial"/>
                <a:cs typeface="Arial"/>
              </a:rPr>
              <a:t> at tale sammen </a:t>
            </a:r>
            <a:r>
              <a:rPr lang="da-DK" sz="2800" dirty="0" smtClean="0">
                <a:latin typeface="Arial"/>
                <a:cs typeface="Arial"/>
              </a:rPr>
              <a:t>på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059566"/>
            <a:ext cx="8532994" cy="5607934"/>
          </a:xfrm>
        </p:spPr>
        <p:txBody>
          <a:bodyPr>
            <a:noAutofit/>
          </a:bodyPr>
          <a:lstStyle/>
          <a:p>
            <a:pPr marL="179388" indent="-179388" algn="just"/>
            <a:r>
              <a:rPr lang="da-DK" sz="1800" dirty="0" smtClean="0">
                <a:latin typeface="Arial"/>
                <a:cs typeface="Arial"/>
              </a:rPr>
              <a:t>Formler (som i terapi: ”Det</a:t>
            </a:r>
            <a:r>
              <a:rPr lang="da-DK" sz="1800" dirty="0">
                <a:latin typeface="Arial"/>
                <a:cs typeface="Arial"/>
              </a:rPr>
              <a:t>, jeg hører dig sige, er, at </a:t>
            </a:r>
            <a:r>
              <a:rPr lang="is-IS" sz="1800" dirty="0" smtClean="0">
                <a:latin typeface="Arial"/>
                <a:cs typeface="Arial"/>
              </a:rPr>
              <a:t>…</a:t>
            </a:r>
            <a:r>
              <a:rPr lang="da-DK" sz="1800" dirty="0" smtClean="0">
                <a:latin typeface="Arial"/>
                <a:cs typeface="Arial"/>
              </a:rPr>
              <a:t>”)</a:t>
            </a:r>
          </a:p>
          <a:p>
            <a:pPr marL="179388" indent="-179388" algn="just"/>
            <a:r>
              <a:rPr lang="da-DK" sz="1800" dirty="0" smtClean="0">
                <a:latin typeface="Arial"/>
                <a:cs typeface="Arial"/>
              </a:rPr>
              <a:t>Faser (som i coaching)</a:t>
            </a:r>
          </a:p>
          <a:p>
            <a:pPr marL="179388" indent="-179388" algn="just"/>
            <a:r>
              <a:rPr lang="da-DK" sz="1800" dirty="0" smtClean="0">
                <a:latin typeface="Arial"/>
                <a:cs typeface="Arial"/>
              </a:rPr>
              <a:t>Regler </a:t>
            </a:r>
            <a:r>
              <a:rPr lang="da-DK" sz="1800" dirty="0">
                <a:latin typeface="Arial"/>
                <a:cs typeface="Arial"/>
              </a:rPr>
              <a:t>for </a:t>
            </a:r>
            <a:r>
              <a:rPr lang="da-DK" sz="1800" dirty="0" err="1">
                <a:latin typeface="Arial"/>
                <a:cs typeface="Arial"/>
              </a:rPr>
              <a:t>talerpåkaldelse</a:t>
            </a:r>
            <a:r>
              <a:rPr lang="da-DK" sz="1800" dirty="0">
                <a:latin typeface="Arial"/>
                <a:cs typeface="Arial"/>
              </a:rPr>
              <a:t> (fx ved at tiltale adressaten ved fulde navns nævnelse)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Tydelig </a:t>
            </a:r>
            <a:r>
              <a:rPr lang="da-DK" sz="1800" dirty="0" smtClean="0">
                <a:latin typeface="Arial"/>
                <a:cs typeface="Arial"/>
              </a:rPr>
              <a:t>taleridentifikation </a:t>
            </a:r>
            <a:r>
              <a:rPr lang="da-DK" sz="1800" dirty="0">
                <a:latin typeface="Arial"/>
                <a:cs typeface="Arial"/>
              </a:rPr>
              <a:t>(fx ved gentagelse eller nævnelse af eget fulde navn)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Tydeliggørelse af etablering af kommunikationskanal (fx ved at sikre, at den anden </a:t>
            </a:r>
            <a:r>
              <a:rPr lang="da-DK" sz="1800" dirty="0" smtClean="0">
                <a:latin typeface="Arial"/>
                <a:cs typeface="Arial"/>
              </a:rPr>
              <a:t>kvitterer </a:t>
            </a:r>
            <a:r>
              <a:rPr lang="da-DK" sz="1800" dirty="0">
                <a:latin typeface="Arial"/>
                <a:cs typeface="Arial"/>
              </a:rPr>
              <a:t>for at være med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at være i gang med at kommunikere inden for kanalen)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Markører for turafslutning og/eller -</a:t>
            </a:r>
            <a:r>
              <a:rPr lang="da-DK" sz="1800" dirty="0" err="1">
                <a:latin typeface="Arial"/>
                <a:cs typeface="Arial"/>
              </a:rPr>
              <a:t>åbning</a:t>
            </a:r>
            <a:r>
              <a:rPr lang="da-DK" sz="1800" dirty="0">
                <a:latin typeface="Arial"/>
                <a:cs typeface="Arial"/>
              </a:rPr>
              <a:t> (fx “over to </a:t>
            </a:r>
            <a:r>
              <a:rPr lang="da-DK" sz="1800" dirty="0" err="1">
                <a:latin typeface="Arial"/>
                <a:cs typeface="Arial"/>
              </a:rPr>
              <a:t>you</a:t>
            </a:r>
            <a:r>
              <a:rPr lang="da-DK" sz="1800" dirty="0">
                <a:latin typeface="Arial"/>
                <a:cs typeface="Arial"/>
              </a:rPr>
              <a:t>”)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Markører for </a:t>
            </a:r>
            <a:r>
              <a:rPr lang="da-DK" sz="1800" dirty="0" err="1">
                <a:latin typeface="Arial"/>
                <a:cs typeface="Arial"/>
              </a:rPr>
              <a:t>samtaleåbning</a:t>
            </a:r>
            <a:r>
              <a:rPr lang="da-DK" sz="1800" dirty="0">
                <a:latin typeface="Arial"/>
                <a:cs typeface="Arial"/>
              </a:rPr>
              <a:t> eller -lukning (fx “Hermed erklæres mødet </a:t>
            </a:r>
            <a:r>
              <a:rPr lang="da-DK" sz="1800" dirty="0" err="1">
                <a:latin typeface="Arial"/>
                <a:cs typeface="Arial"/>
              </a:rPr>
              <a:t>åbnet</a:t>
            </a:r>
            <a:r>
              <a:rPr lang="da-DK" sz="1800" dirty="0">
                <a:latin typeface="Arial"/>
                <a:cs typeface="Arial"/>
              </a:rPr>
              <a:t>” </a:t>
            </a:r>
            <a:r>
              <a:rPr lang="da-DK" sz="1800" dirty="0" smtClean="0">
                <a:latin typeface="Arial"/>
                <a:cs typeface="Arial"/>
              </a:rPr>
              <a:t>eller “</a:t>
            </a:r>
            <a:r>
              <a:rPr lang="da-DK" sz="1800" dirty="0">
                <a:latin typeface="Arial"/>
                <a:cs typeface="Arial"/>
              </a:rPr>
              <a:t>Out”)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Faste modtagelsesformularer (fx “Roger” eller “ten </a:t>
            </a:r>
            <a:r>
              <a:rPr lang="da-DK" sz="1800" dirty="0" err="1">
                <a:latin typeface="Arial"/>
                <a:cs typeface="Arial"/>
              </a:rPr>
              <a:t>four</a:t>
            </a:r>
            <a:r>
              <a:rPr lang="da-DK" sz="1800" dirty="0">
                <a:latin typeface="Arial"/>
                <a:cs typeface="Arial"/>
              </a:rPr>
              <a:t>”) </a:t>
            </a:r>
          </a:p>
          <a:p>
            <a:pPr marL="179388" indent="-179388" algn="just"/>
            <a:r>
              <a:rPr lang="da-DK" sz="1800" dirty="0" smtClean="0">
                <a:latin typeface="Arial"/>
                <a:cs typeface="Arial"/>
              </a:rPr>
              <a:t>Korte hovedsætninger </a:t>
            </a:r>
            <a:endParaRPr lang="da-DK" sz="1800" dirty="0">
              <a:latin typeface="Arial"/>
              <a:cs typeface="Arial"/>
            </a:endParaRP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Gentagelser af nøgleinformationer og opfordringer til dette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Faste formularer for bekræftelser (fx “A </a:t>
            </a:r>
            <a:r>
              <a:rPr lang="da-DK" sz="1800" dirty="0" err="1">
                <a:latin typeface="Arial"/>
                <a:cs typeface="Arial"/>
              </a:rPr>
              <a:t>rmative</a:t>
            </a:r>
            <a:r>
              <a:rPr lang="da-DK" sz="1800" dirty="0">
                <a:latin typeface="Arial"/>
                <a:cs typeface="Arial"/>
              </a:rPr>
              <a:t>”) og benægtelser (fx “Negative”)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Faste formler for bogstaver (fx “Oscar” for “O” og “Charlie” for “C”) </a:t>
            </a:r>
          </a:p>
          <a:p>
            <a:pPr marL="179388" indent="-179388" algn="just"/>
            <a:r>
              <a:rPr lang="da-DK" sz="1800" dirty="0">
                <a:latin typeface="Arial"/>
                <a:cs typeface="Arial"/>
              </a:rPr>
              <a:t>Faste formler for tal (fx “Ni-</a:t>
            </a:r>
            <a:r>
              <a:rPr lang="da-DK" sz="1800" dirty="0" err="1">
                <a:latin typeface="Arial"/>
                <a:cs typeface="Arial"/>
              </a:rPr>
              <a:t>ner</a:t>
            </a:r>
            <a:r>
              <a:rPr lang="da-DK" sz="1800" dirty="0">
                <a:latin typeface="Arial"/>
                <a:cs typeface="Arial"/>
              </a:rPr>
              <a:t>” for “9” og “Fife” for “5”) </a:t>
            </a:r>
          </a:p>
          <a:p>
            <a:pPr marL="179388" indent="-179388" algn="just"/>
            <a:r>
              <a:rPr lang="da-DK" sz="1800" dirty="0" smtClean="0">
                <a:latin typeface="Arial"/>
                <a:cs typeface="Arial"/>
              </a:rPr>
              <a:t>Fastekrisemarkører (</a:t>
            </a:r>
            <a:r>
              <a:rPr lang="da-DK" sz="1800" dirty="0" err="1">
                <a:latin typeface="Arial"/>
                <a:cs typeface="Arial"/>
              </a:rPr>
              <a:t>fx“mayday</a:t>
            </a:r>
            <a:r>
              <a:rPr lang="da-DK" sz="1800" dirty="0">
                <a:latin typeface="Arial"/>
                <a:cs typeface="Arial"/>
              </a:rPr>
              <a:t>”</a:t>
            </a:r>
            <a:r>
              <a:rPr lang="da-DK" sz="1800" dirty="0" smtClean="0">
                <a:latin typeface="Arial"/>
                <a:cs typeface="Arial"/>
              </a:rPr>
              <a:t>)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724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Præallokering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32636" y="1466425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Sted/</a:t>
            </a:r>
            <a:r>
              <a:rPr lang="da-DK" sz="1800" dirty="0" err="1">
                <a:latin typeface="Arial"/>
                <a:cs typeface="Arial"/>
              </a:rPr>
              <a:t>lokation</a:t>
            </a:r>
            <a:r>
              <a:rPr lang="da-DK" sz="1800" dirty="0">
                <a:latin typeface="Arial"/>
                <a:cs typeface="Arial"/>
              </a:rPr>
              <a:t> </a:t>
            </a:r>
          </a:p>
          <a:p>
            <a:r>
              <a:rPr lang="da-DK" sz="1800" dirty="0">
                <a:latin typeface="Arial"/>
                <a:cs typeface="Arial"/>
              </a:rPr>
              <a:t>Adgang til deltagelse </a:t>
            </a:r>
          </a:p>
          <a:p>
            <a:r>
              <a:rPr lang="da-DK" sz="1800" dirty="0">
                <a:latin typeface="Arial"/>
                <a:cs typeface="Arial"/>
              </a:rPr>
              <a:t>Roller </a:t>
            </a:r>
          </a:p>
          <a:p>
            <a:r>
              <a:rPr lang="da-DK" sz="1800" dirty="0">
                <a:latin typeface="Arial"/>
                <a:cs typeface="Arial"/>
              </a:rPr>
              <a:t>Rekvisitter </a:t>
            </a:r>
          </a:p>
          <a:p>
            <a:r>
              <a:rPr lang="da-DK" sz="1800" dirty="0">
                <a:latin typeface="Arial"/>
                <a:cs typeface="Arial"/>
              </a:rPr>
              <a:t>Emner </a:t>
            </a:r>
          </a:p>
          <a:p>
            <a:r>
              <a:rPr lang="da-DK" sz="1800" dirty="0">
                <a:latin typeface="Arial"/>
                <a:cs typeface="Arial"/>
              </a:rPr>
              <a:t>Handlinger </a:t>
            </a:r>
          </a:p>
          <a:p>
            <a:r>
              <a:rPr lang="da-DK" sz="1800" dirty="0">
                <a:latin typeface="Arial"/>
                <a:cs typeface="Arial"/>
              </a:rPr>
              <a:t>Aktiviteter </a:t>
            </a:r>
          </a:p>
          <a:p>
            <a:r>
              <a:rPr lang="da-DK" sz="1800" dirty="0">
                <a:latin typeface="Arial"/>
                <a:cs typeface="Arial"/>
              </a:rPr>
              <a:t>Faser </a:t>
            </a:r>
          </a:p>
          <a:p>
            <a:r>
              <a:rPr lang="da-DK" sz="1800" dirty="0">
                <a:latin typeface="Arial"/>
                <a:cs typeface="Arial"/>
              </a:rPr>
              <a:t>Taleturstyper </a:t>
            </a:r>
          </a:p>
          <a:p>
            <a:r>
              <a:rPr lang="da-DK" sz="1800" dirty="0" smtClean="0">
                <a:latin typeface="Arial"/>
                <a:cs typeface="Arial"/>
              </a:rPr>
              <a:t>Tid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20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791</Words>
  <Application>Microsoft Macintosh PowerPoint</Application>
  <PresentationFormat>Skærmshow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Kontortema</vt:lpstr>
      <vt:lpstr>Formel og uformel interaktion</vt:lpstr>
      <vt:lpstr>Indhold</vt:lpstr>
      <vt:lpstr>Formel og uformel interaktion</vt:lpstr>
      <vt:lpstr>Hvad er formel og uformel interaktion?</vt:lpstr>
      <vt:lpstr>Formål med formel interaktion </vt:lpstr>
      <vt:lpstr>Formål med formalitet</vt:lpstr>
      <vt:lpstr>Formalitet</vt:lpstr>
      <vt:lpstr>Formalisering kan også handle om særlige måder at tale sammen på</vt:lpstr>
      <vt:lpstr>Præallokering</vt:lpstr>
      <vt:lpstr>Præformattering</vt:lpstr>
      <vt:lpstr>PowerPoint-præsentation</vt:lpstr>
      <vt:lpstr>Uformel interaktion</vt:lpstr>
      <vt:lpstr>Hilsener og tilfældige møder er åbninger</vt:lpstr>
      <vt:lpstr>Sandsynligheden for at falde i snak</vt:lpstr>
      <vt:lpstr>Processuel glidning  uformel-formel og formel-uformel</vt:lpstr>
      <vt:lpstr>PowerPoint-præsentation</vt:lpstr>
      <vt:lpstr>Socialisering i netværk </vt:lpstr>
    </vt:vector>
  </TitlesOfParts>
  <Company>University of Copenhagen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Formel og uformel interaktion</dc:title>
  <dc:creator>Mie Femø Nielsen</dc:creator>
  <cp:lastModifiedBy>Thomas Lehman Waaben Toft</cp:lastModifiedBy>
  <cp:revision>31</cp:revision>
  <dcterms:created xsi:type="dcterms:W3CDTF">2016-08-09T11:54:44Z</dcterms:created>
  <dcterms:modified xsi:type="dcterms:W3CDTF">2016-08-14T09:51:39Z</dcterms:modified>
</cp:coreProperties>
</file>