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3" r:id="rId3"/>
    <p:sldId id="258" r:id="rId4"/>
    <p:sldId id="259" r:id="rId5"/>
    <p:sldId id="260" r:id="rId6"/>
    <p:sldId id="262" r:id="rId7"/>
    <p:sldId id="263" r:id="rId8"/>
    <p:sldId id="266" r:id="rId9"/>
    <p:sldId id="264" r:id="rId10"/>
    <p:sldId id="265" r:id="rId11"/>
    <p:sldId id="267" r:id="rId12"/>
    <p:sldId id="268" r:id="rId13"/>
    <p:sldId id="269" r:id="rId14"/>
    <p:sldId id="270" r:id="rId15"/>
    <p:sldId id="271" r:id="rId16"/>
    <p:sldId id="272" r:id="rId17"/>
    <p:sldId id="274" r:id="rId1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p:restoredTop sz="94679"/>
  </p:normalViewPr>
  <p:slideViewPr>
    <p:cSldViewPr snapToGrid="0" snapToObjects="1">
      <p:cViewPr varScale="1">
        <p:scale>
          <a:sx n="91" d="100"/>
          <a:sy n="91" d="100"/>
        </p:scale>
        <p:origin x="-84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a-DK" smtClean="0"/>
              <a:t>Klik for at redigere i masteren</a:t>
            </a:r>
            <a:endParaRPr lang="da-DK"/>
          </a:p>
        </p:txBody>
      </p:sp>
      <p:sp>
        <p:nvSpPr>
          <p:cNvPr id="3" name="U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3DFA989-821D-E34F-8BA2-998BE712ACEC}"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32406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3DFA989-821D-E34F-8BA2-998BE712ACEC}"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814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65125"/>
            <a:ext cx="1971675" cy="5811838"/>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628650" y="365125"/>
            <a:ext cx="5800725" cy="5811838"/>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3DFA989-821D-E34F-8BA2-998BE712ACEC}"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75793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3DFA989-821D-E34F-8BA2-998BE712ACEC}"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83358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6000"/>
            </a:lvl1pPr>
          </a:lstStyle>
          <a:p>
            <a:r>
              <a:rPr lang="da-DK" smtClean="0"/>
              <a:t>Klik for at redigere i masteren</a:t>
            </a:r>
            <a:endParaRPr lang="da-DK"/>
          </a:p>
        </p:txBody>
      </p:sp>
      <p:sp>
        <p:nvSpPr>
          <p:cNvPr id="3" name="Pladsholder til teks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B3DFA989-821D-E34F-8BA2-998BE712ACEC}"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210245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628650" y="1825625"/>
            <a:ext cx="3886200" cy="435133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9150" y="1825625"/>
            <a:ext cx="3886200" cy="435133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3DFA989-821D-E34F-8BA2-998BE712ACEC}"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133972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a-DK" smtClean="0"/>
              <a:t>Klik for at redigere i masteren</a:t>
            </a:r>
            <a:endParaRPr lang="da-DK"/>
          </a:p>
        </p:txBody>
      </p:sp>
      <p:sp>
        <p:nvSpPr>
          <p:cNvPr id="3" name="Pladsholder til teks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629842" y="2505075"/>
            <a:ext cx="3868340" cy="368458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29150" y="2505075"/>
            <a:ext cx="3887391" cy="368458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3DFA989-821D-E34F-8BA2-998BE712ACEC}" type="datetimeFigureOut">
              <a:rPr lang="da-DK" smtClean="0"/>
              <a:t>14/08/16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46059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B3DFA989-821D-E34F-8BA2-998BE712ACEC}" type="datetimeFigureOut">
              <a:rPr lang="da-DK" smtClean="0"/>
              <a:t>14/08/16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163797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3DFA989-821D-E34F-8BA2-998BE712ACEC}" type="datetimeFigureOut">
              <a:rPr lang="da-DK" smtClean="0"/>
              <a:t>14/08/16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84149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a-DK" smtClean="0"/>
              <a:t>Klik for at redigere i masteren</a:t>
            </a:r>
            <a:endParaRPr lang="da-DK"/>
          </a:p>
        </p:txBody>
      </p:sp>
      <p:sp>
        <p:nvSpPr>
          <p:cNvPr id="3" name="Pladsholder til indhold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B3DFA989-821D-E34F-8BA2-998BE712ACEC}"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177174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a-DK" smtClean="0"/>
              <a:t>Klik for at redigere i masteren</a:t>
            </a:r>
            <a:endParaRPr lang="da-DK"/>
          </a:p>
        </p:txBody>
      </p:sp>
      <p:sp>
        <p:nvSpPr>
          <p:cNvPr id="3" name="Pladsholder til billed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B3DFA989-821D-E34F-8BA2-998BE712ACEC}"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F841842-5520-5C4F-BA7F-9FAB2982A8DB}" type="slidenum">
              <a:rPr lang="da-DK" smtClean="0"/>
              <a:t>‹nr.›</a:t>
            </a:fld>
            <a:endParaRPr lang="da-DK"/>
          </a:p>
        </p:txBody>
      </p:sp>
    </p:spTree>
    <p:extLst>
      <p:ext uri="{BB962C8B-B14F-4D97-AF65-F5344CB8AC3E}">
        <p14:creationId xmlns:p14="http://schemas.microsoft.com/office/powerpoint/2010/main" val="6433427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FA989-821D-E34F-8BA2-998BE712ACEC}" type="datetimeFigureOut">
              <a:rPr lang="da-DK" smtClean="0"/>
              <a:t>14/08/16</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41842-5520-5C4F-BA7F-9FAB2982A8DB}" type="slidenum">
              <a:rPr lang="da-DK" smtClean="0"/>
              <a:t>‹nr.›</a:t>
            </a:fld>
            <a:endParaRPr lang="da-DK"/>
          </a:p>
        </p:txBody>
      </p:sp>
    </p:spTree>
    <p:extLst>
      <p:ext uri="{BB962C8B-B14F-4D97-AF65-F5344CB8AC3E}">
        <p14:creationId xmlns:p14="http://schemas.microsoft.com/office/powerpoint/2010/main" val="39726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915" y="1122363"/>
            <a:ext cx="7450667" cy="2387600"/>
          </a:xfrm>
        </p:spPr>
        <p:txBody>
          <a:bodyPr>
            <a:normAutofit/>
          </a:bodyPr>
          <a:lstStyle/>
          <a:p>
            <a:r>
              <a:rPr lang="en-US" sz="5200" dirty="0" err="1" smtClean="0">
                <a:latin typeface="Arial"/>
                <a:cs typeface="Arial"/>
              </a:rPr>
              <a:t>Kommunikation</a:t>
            </a:r>
            <a:r>
              <a:rPr lang="en-US" sz="5200" dirty="0" smtClean="0">
                <a:latin typeface="Arial"/>
                <a:cs typeface="Arial"/>
              </a:rPr>
              <a:t> </a:t>
            </a:r>
            <a:r>
              <a:rPr lang="en-US" sz="5200" dirty="0" err="1" smtClean="0">
                <a:latin typeface="Arial"/>
                <a:cs typeface="Arial"/>
              </a:rPr>
              <a:t>og</a:t>
            </a:r>
            <a:r>
              <a:rPr lang="en-US" sz="5200" dirty="0" smtClean="0">
                <a:latin typeface="Arial"/>
                <a:cs typeface="Arial"/>
              </a:rPr>
              <a:t/>
            </a:r>
            <a:br>
              <a:rPr lang="en-US" sz="5200" dirty="0" smtClean="0">
                <a:latin typeface="Arial"/>
                <a:cs typeface="Arial"/>
              </a:rPr>
            </a:br>
            <a:r>
              <a:rPr lang="en-US" sz="5200" dirty="0" err="1" smtClean="0">
                <a:latin typeface="Arial"/>
                <a:cs typeface="Arial"/>
              </a:rPr>
              <a:t>Medarbejderes</a:t>
            </a:r>
            <a:r>
              <a:rPr lang="en-US" sz="5200" dirty="0" smtClean="0">
                <a:latin typeface="Arial"/>
                <a:cs typeface="Arial"/>
              </a:rPr>
              <a:t> </a:t>
            </a:r>
            <a:r>
              <a:rPr lang="en-US" sz="5200" dirty="0" err="1" smtClean="0">
                <a:latin typeface="Arial"/>
                <a:cs typeface="Arial"/>
              </a:rPr>
              <a:t>daglige</a:t>
            </a:r>
            <a:r>
              <a:rPr lang="en-US" sz="5200" dirty="0" smtClean="0">
                <a:latin typeface="Arial"/>
                <a:cs typeface="Arial"/>
              </a:rPr>
              <a:t> </a:t>
            </a:r>
            <a:r>
              <a:rPr lang="en-US" sz="5200" dirty="0" err="1" smtClean="0">
                <a:latin typeface="Arial"/>
                <a:cs typeface="Arial"/>
              </a:rPr>
              <a:t>interaktion</a:t>
            </a:r>
            <a:r>
              <a:rPr lang="en-US" sz="5200" dirty="0" smtClean="0">
                <a:latin typeface="Arial"/>
                <a:cs typeface="Arial"/>
              </a:rPr>
              <a:t> </a:t>
            </a:r>
            <a:endParaRPr lang="en-US" sz="5200" dirty="0">
              <a:latin typeface="Arial"/>
              <a:cs typeface="Arial"/>
            </a:endParaRPr>
          </a:p>
        </p:txBody>
      </p:sp>
      <p:sp>
        <p:nvSpPr>
          <p:cNvPr id="3" name="Subtitle 2"/>
          <p:cNvSpPr>
            <a:spLocks noGrp="1"/>
          </p:cNvSpPr>
          <p:nvPr>
            <p:ph type="subTitle" idx="1"/>
          </p:nvPr>
        </p:nvSpPr>
        <p:spPr/>
        <p:txBody>
          <a:bodyPr/>
          <a:lstStyle/>
          <a:p>
            <a:r>
              <a:rPr lang="en-US" sz="2800" dirty="0" err="1" smtClean="0">
                <a:solidFill>
                  <a:srgbClr val="767171"/>
                </a:solidFill>
                <a:latin typeface="Arial"/>
                <a:cs typeface="Arial"/>
              </a:rPr>
              <a:t>Kapitel</a:t>
            </a:r>
            <a:r>
              <a:rPr lang="en-US" sz="2800" dirty="0">
                <a:solidFill>
                  <a:srgbClr val="767171"/>
                </a:solidFill>
                <a:latin typeface="Arial"/>
                <a:cs typeface="Arial"/>
              </a:rPr>
              <a:t> </a:t>
            </a:r>
            <a:r>
              <a:rPr lang="en-US" sz="2800" dirty="0" smtClean="0">
                <a:solidFill>
                  <a:srgbClr val="767171"/>
                </a:solidFill>
                <a:latin typeface="Arial"/>
                <a:cs typeface="Arial"/>
              </a:rPr>
              <a:t>4</a:t>
            </a:r>
          </a:p>
          <a:p>
            <a:endParaRPr lang="en-US" sz="2000" dirty="0" smtClean="0">
              <a:solidFill>
                <a:srgbClr val="767171"/>
              </a:solidFill>
              <a:latin typeface="Arial"/>
              <a:cs typeface="Arial"/>
            </a:endParaRPr>
          </a:p>
          <a:p>
            <a:r>
              <a:rPr lang="en-US" sz="2000" dirty="0" smtClean="0">
                <a:solidFill>
                  <a:srgbClr val="767171"/>
                </a:solidFill>
                <a:latin typeface="Arial"/>
                <a:cs typeface="Arial"/>
              </a:rPr>
              <a:t>Brian L. Due, Mie Femø </a:t>
            </a:r>
            <a:r>
              <a:rPr lang="en-US" sz="2000" dirty="0" err="1" smtClean="0">
                <a:solidFill>
                  <a:srgbClr val="767171"/>
                </a:solidFill>
                <a:latin typeface="Arial"/>
                <a:cs typeface="Arial"/>
              </a:rPr>
              <a:t>Nielse</a:t>
            </a:r>
            <a:r>
              <a:rPr lang="en-US" sz="2000" dirty="0" smtClean="0">
                <a:solidFill>
                  <a:srgbClr val="767171"/>
                </a:solidFill>
                <a:latin typeface="Arial"/>
                <a:cs typeface="Arial"/>
              </a:rPr>
              <a:t> </a:t>
            </a:r>
            <a:r>
              <a:rPr lang="en-US" sz="2000" dirty="0" err="1" smtClean="0">
                <a:solidFill>
                  <a:srgbClr val="767171"/>
                </a:solidFill>
                <a:latin typeface="Arial"/>
                <a:cs typeface="Arial"/>
              </a:rPr>
              <a:t>og</a:t>
            </a:r>
            <a:r>
              <a:rPr lang="en-US" sz="2000" dirty="0" smtClean="0">
                <a:solidFill>
                  <a:srgbClr val="767171"/>
                </a:solidFill>
                <a:latin typeface="Arial"/>
                <a:cs typeface="Arial"/>
              </a:rPr>
              <a:t> Jeanette Landgrebe </a:t>
            </a:r>
            <a:endParaRPr lang="en-US" sz="2000" dirty="0">
              <a:solidFill>
                <a:srgbClr val="767171"/>
              </a:solidFill>
              <a:latin typeface="Arial"/>
              <a:cs typeface="Arial"/>
            </a:endParaRPr>
          </a:p>
        </p:txBody>
      </p:sp>
    </p:spTree>
    <p:extLst>
      <p:ext uri="{BB962C8B-B14F-4D97-AF65-F5344CB8AC3E}">
        <p14:creationId xmlns:p14="http://schemas.microsoft.com/office/powerpoint/2010/main" val="437355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a:latin typeface="Arial"/>
                <a:cs typeface="Arial"/>
              </a:rPr>
              <a:t>Samtaleanalyse</a:t>
            </a:r>
            <a:r>
              <a:rPr lang="da-DK" sz="2800" dirty="0" smtClean="0">
                <a:effectLst/>
                <a:latin typeface="Arial"/>
                <a:cs typeface="Arial"/>
              </a:rPr>
              <a:t> </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a:latin typeface="Arial"/>
                <a:cs typeface="Arial"/>
              </a:rPr>
              <a:t>Inden for det overordnede </a:t>
            </a:r>
            <a:r>
              <a:rPr lang="da-DK" sz="1800" i="1" dirty="0" err="1">
                <a:latin typeface="Arial"/>
                <a:cs typeface="Arial"/>
              </a:rPr>
              <a:t>communication</a:t>
            </a:r>
            <a:r>
              <a:rPr lang="da-DK" sz="1800" i="1" dirty="0">
                <a:latin typeface="Arial"/>
                <a:cs typeface="Arial"/>
              </a:rPr>
              <a:t> as </a:t>
            </a:r>
            <a:r>
              <a:rPr lang="da-DK" sz="1800" i="1" dirty="0" err="1">
                <a:latin typeface="Arial"/>
                <a:cs typeface="Arial"/>
              </a:rPr>
              <a:t>constitutive</a:t>
            </a:r>
            <a:r>
              <a:rPr lang="da-DK" sz="1800" dirty="0">
                <a:latin typeface="Arial"/>
                <a:cs typeface="Arial"/>
              </a:rPr>
              <a:t>-perspektiv (CCO) har vi specifikt fokus på den </a:t>
            </a:r>
            <a:r>
              <a:rPr lang="da-DK" sz="1800" dirty="0" err="1">
                <a:latin typeface="Arial"/>
                <a:cs typeface="Arial"/>
              </a:rPr>
              <a:t>mikrosociologiske</a:t>
            </a:r>
            <a:r>
              <a:rPr lang="da-DK" sz="1800" dirty="0">
                <a:latin typeface="Arial"/>
                <a:cs typeface="Arial"/>
              </a:rPr>
              <a:t> og sprogvidenskabelige forskningsdisciplin kaldet samtale- eller konversationsanalyse, </a:t>
            </a:r>
            <a:r>
              <a:rPr lang="da-DK" sz="1800" i="1" dirty="0" err="1">
                <a:latin typeface="Arial"/>
                <a:cs typeface="Arial"/>
              </a:rPr>
              <a:t>conversation</a:t>
            </a:r>
            <a:r>
              <a:rPr lang="da-DK" sz="1800" i="1" dirty="0">
                <a:latin typeface="Arial"/>
                <a:cs typeface="Arial"/>
              </a:rPr>
              <a:t> </a:t>
            </a:r>
            <a:r>
              <a:rPr lang="da-DK" sz="1800" i="1" dirty="0" err="1">
                <a:latin typeface="Arial"/>
                <a:cs typeface="Arial"/>
              </a:rPr>
              <a:t>analysis</a:t>
            </a:r>
            <a:r>
              <a:rPr lang="da-DK" sz="1800" dirty="0">
                <a:latin typeface="Arial"/>
                <a:cs typeface="Arial"/>
              </a:rPr>
              <a:t> </a:t>
            </a:r>
            <a:endParaRPr lang="da-DK" sz="1800" dirty="0" smtClean="0">
              <a:latin typeface="Arial"/>
              <a:cs typeface="Arial"/>
            </a:endParaRPr>
          </a:p>
          <a:p>
            <a:pPr algn="just"/>
            <a:r>
              <a:rPr lang="da-DK" sz="1800" dirty="0">
                <a:latin typeface="Arial"/>
                <a:cs typeface="Arial"/>
              </a:rPr>
              <a:t>CA har sine rødder i Erving Goffmans symbolske </a:t>
            </a:r>
            <a:r>
              <a:rPr lang="da-DK" sz="1800" dirty="0" err="1">
                <a:latin typeface="Arial"/>
                <a:cs typeface="Arial"/>
              </a:rPr>
              <a:t>interaktionisme</a:t>
            </a:r>
            <a:r>
              <a:rPr lang="da-DK" sz="1800" dirty="0">
                <a:latin typeface="Arial"/>
                <a:cs typeface="Arial"/>
              </a:rPr>
              <a:t> (</a:t>
            </a:r>
            <a:r>
              <a:rPr lang="da-DK" sz="1800" dirty="0" err="1">
                <a:latin typeface="Arial"/>
                <a:cs typeface="Arial"/>
              </a:rPr>
              <a:t>Goffmann</a:t>
            </a:r>
            <a:r>
              <a:rPr lang="da-DK" sz="1800" dirty="0">
                <a:latin typeface="Arial"/>
                <a:cs typeface="Arial"/>
              </a:rPr>
              <a:t> 1959, 1967, 1974) og i Harold </a:t>
            </a:r>
            <a:r>
              <a:rPr lang="da-DK" sz="1800" dirty="0" err="1">
                <a:latin typeface="Arial"/>
                <a:cs typeface="Arial"/>
              </a:rPr>
              <a:t>Garfinkels</a:t>
            </a:r>
            <a:r>
              <a:rPr lang="da-DK" sz="1800" dirty="0">
                <a:latin typeface="Arial"/>
                <a:cs typeface="Arial"/>
              </a:rPr>
              <a:t> </a:t>
            </a:r>
            <a:r>
              <a:rPr lang="da-DK" sz="1800" dirty="0" err="1">
                <a:latin typeface="Arial"/>
                <a:cs typeface="Arial"/>
              </a:rPr>
              <a:t>etnometodologi</a:t>
            </a:r>
            <a:r>
              <a:rPr lang="da-DK" sz="1800" dirty="0">
                <a:latin typeface="Arial"/>
                <a:cs typeface="Arial"/>
              </a:rPr>
              <a:t> (</a:t>
            </a:r>
            <a:r>
              <a:rPr lang="da-DK" sz="1800" dirty="0" err="1">
                <a:latin typeface="Arial"/>
                <a:cs typeface="Arial"/>
              </a:rPr>
              <a:t>Garfinkel</a:t>
            </a:r>
            <a:r>
              <a:rPr lang="da-DK" sz="1800" dirty="0">
                <a:latin typeface="Arial"/>
                <a:cs typeface="Arial"/>
              </a:rPr>
              <a:t> 1967). Metoden blev grundlagt af Harvey </a:t>
            </a:r>
            <a:r>
              <a:rPr lang="da-DK" sz="1800" dirty="0" err="1">
                <a:latin typeface="Arial"/>
                <a:cs typeface="Arial"/>
              </a:rPr>
              <a:t>Sacks</a:t>
            </a:r>
            <a:r>
              <a:rPr lang="da-DK" sz="1800" dirty="0">
                <a:latin typeface="Arial"/>
                <a:cs typeface="Arial"/>
              </a:rPr>
              <a:t> i 60’erne og op igennem 70’erne</a:t>
            </a:r>
            <a:r>
              <a:rPr lang="da-DK" sz="1800" dirty="0" smtClean="0">
                <a:effectLst/>
                <a:latin typeface="Arial"/>
                <a:cs typeface="Arial"/>
              </a:rPr>
              <a:t> </a:t>
            </a:r>
          </a:p>
          <a:p>
            <a:pPr algn="just"/>
            <a:r>
              <a:rPr lang="da-DK" sz="1800" dirty="0">
                <a:latin typeface="Arial"/>
                <a:cs typeface="Arial"/>
              </a:rPr>
              <a:t>CA er en metode, der undersøger samtalepartneres </a:t>
            </a:r>
            <a:r>
              <a:rPr lang="da-DK" sz="1800" i="1" dirty="0">
                <a:latin typeface="Arial"/>
                <a:cs typeface="Arial"/>
              </a:rPr>
              <a:t>egne</a:t>
            </a:r>
            <a:r>
              <a:rPr lang="da-DK" sz="1800" dirty="0">
                <a:latin typeface="Arial"/>
                <a:cs typeface="Arial"/>
              </a:rPr>
              <a:t> praksisser og perspektiver, eller det, man med andre ord kan forklare som samtalepartneres egen kommunikerede forståelse af, hvad der foregår i interaktionen med andre (Heritage 1984; Schegloff 1984). </a:t>
            </a:r>
          </a:p>
        </p:txBody>
      </p:sp>
    </p:spTree>
    <p:extLst>
      <p:ext uri="{BB962C8B-B14F-4D97-AF65-F5344CB8AC3E}">
        <p14:creationId xmlns:p14="http://schemas.microsoft.com/office/powerpoint/2010/main" val="119969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sz="2800" dirty="0" smtClean="0">
                <a:latin typeface="Arial"/>
                <a:cs typeface="Arial"/>
              </a:rPr>
              <a:t>Samtaleanalyse</a:t>
            </a:r>
            <a:r>
              <a:rPr lang="da-DK" sz="2800" dirty="0" smtClean="0">
                <a:effectLst/>
                <a:latin typeface="Arial"/>
                <a:cs typeface="Arial"/>
              </a:rPr>
              <a:t> </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a:latin typeface="Arial"/>
                <a:cs typeface="Arial"/>
              </a:rPr>
              <a:t>CA </a:t>
            </a:r>
            <a:r>
              <a:rPr lang="da-DK" sz="1800" dirty="0" smtClean="0">
                <a:latin typeface="Arial"/>
                <a:cs typeface="Arial"/>
              </a:rPr>
              <a:t>er </a:t>
            </a:r>
            <a:r>
              <a:rPr lang="da-DK" sz="1800" dirty="0">
                <a:latin typeface="Arial"/>
                <a:cs typeface="Arial"/>
              </a:rPr>
              <a:t>en pragmatisk akkumuleret teori, der udsiger noget om, hvordan handlinger, fx sproglige, </a:t>
            </a:r>
            <a:r>
              <a:rPr lang="da-DK" sz="1800" i="1" dirty="0">
                <a:latin typeface="Arial"/>
                <a:cs typeface="Arial"/>
              </a:rPr>
              <a:t>gør</a:t>
            </a:r>
            <a:r>
              <a:rPr lang="da-DK" sz="1800" dirty="0">
                <a:latin typeface="Arial"/>
                <a:cs typeface="Arial"/>
              </a:rPr>
              <a:t> noget i verden. </a:t>
            </a:r>
            <a:endParaRPr lang="da-DK" sz="1800" dirty="0" smtClean="0">
              <a:latin typeface="Arial"/>
              <a:cs typeface="Arial"/>
            </a:endParaRPr>
          </a:p>
          <a:p>
            <a:pPr algn="just"/>
            <a:r>
              <a:rPr lang="da-DK" sz="1800" dirty="0">
                <a:latin typeface="Arial"/>
                <a:cs typeface="Arial"/>
              </a:rPr>
              <a:t>Det er en central pointe, at selv de mest tilsyneladende fastlåste strukturer i samfund og organisationer også er </a:t>
            </a:r>
            <a:r>
              <a:rPr lang="da-DK" sz="1800" dirty="0" err="1">
                <a:latin typeface="Arial"/>
                <a:cs typeface="Arial"/>
              </a:rPr>
              <a:t>interaktionelt</a:t>
            </a:r>
            <a:r>
              <a:rPr lang="da-DK" sz="1800" dirty="0">
                <a:latin typeface="Arial"/>
                <a:cs typeface="Arial"/>
              </a:rPr>
              <a:t> skabt og løbende genskabes gennem lokal (re)produktion. </a:t>
            </a:r>
            <a:endParaRPr lang="da-DK" sz="1800" dirty="0" smtClean="0">
              <a:latin typeface="Arial"/>
              <a:cs typeface="Arial"/>
            </a:endParaRPr>
          </a:p>
          <a:p>
            <a:pPr algn="just"/>
            <a:r>
              <a:rPr lang="da-DK" sz="1800" dirty="0">
                <a:latin typeface="Arial"/>
                <a:cs typeface="Arial"/>
              </a:rPr>
              <a:t>Grundlæggerne af samtaleanalysen insisterede på at dokumentere interaktionen mellem </a:t>
            </a:r>
            <a:r>
              <a:rPr lang="da-DK" sz="1800" dirty="0" smtClean="0">
                <a:latin typeface="Arial"/>
                <a:cs typeface="Arial"/>
              </a:rPr>
              <a:t>samtaleparter. </a:t>
            </a:r>
            <a:r>
              <a:rPr lang="da-DK" sz="1800" dirty="0">
                <a:latin typeface="Arial"/>
                <a:cs typeface="Arial"/>
              </a:rPr>
              <a:t>Derfor er optagelser af lyd og billeder afgørende i analysen, hvor det sagte og gjorte nedskrives i detaljerede transskriptioner, så man til enhver tid kan genkalde sig ret præcist, hvad der skete, hvordan det skete, og hvornår det skete. </a:t>
            </a:r>
          </a:p>
          <a:p>
            <a:pPr algn="just"/>
            <a:endParaRPr lang="da-DK" sz="1800" dirty="0">
              <a:latin typeface="Arial"/>
              <a:cs typeface="Arial"/>
            </a:endParaRPr>
          </a:p>
        </p:txBody>
      </p:sp>
    </p:spTree>
    <p:extLst>
      <p:ext uri="{BB962C8B-B14F-4D97-AF65-F5344CB8AC3E}">
        <p14:creationId xmlns:p14="http://schemas.microsoft.com/office/powerpoint/2010/main" val="94085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520" y="1027906"/>
            <a:ext cx="5600700" cy="5638800"/>
          </a:xfrm>
          <a:prstGeom prst="rect">
            <a:avLst/>
          </a:prstGeom>
        </p:spPr>
      </p:pic>
      <p:sp>
        <p:nvSpPr>
          <p:cNvPr id="2" name="Titel 1"/>
          <p:cNvSpPr>
            <a:spLocks noGrp="1"/>
          </p:cNvSpPr>
          <p:nvPr>
            <p:ph type="title"/>
          </p:nvPr>
        </p:nvSpPr>
        <p:spPr>
          <a:xfrm>
            <a:off x="2822365" y="1"/>
            <a:ext cx="7886700" cy="1325563"/>
          </a:xfrm>
        </p:spPr>
        <p:txBody>
          <a:bodyPr>
            <a:normAutofit/>
          </a:bodyPr>
          <a:lstStyle/>
          <a:p>
            <a:r>
              <a:rPr lang="da-DK" sz="2800" dirty="0" smtClean="0">
                <a:latin typeface="Arial"/>
                <a:cs typeface="Arial"/>
              </a:rPr>
              <a:t>Eksempel på en transskription </a:t>
            </a:r>
            <a:endParaRPr lang="da-DK" sz="2800" dirty="0">
              <a:latin typeface="Arial"/>
              <a:cs typeface="Arial"/>
            </a:endParaRP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34" y="-5934"/>
            <a:ext cx="2470355" cy="6858000"/>
          </a:xfrm>
          <a:prstGeom prst="rect">
            <a:avLst/>
          </a:prstGeom>
        </p:spPr>
      </p:pic>
    </p:spTree>
    <p:extLst>
      <p:ext uri="{BB962C8B-B14F-4D97-AF65-F5344CB8AC3E}">
        <p14:creationId xmlns:p14="http://schemas.microsoft.com/office/powerpoint/2010/main" val="55992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At læse en transskription </a:t>
            </a:r>
            <a:endParaRPr lang="da-DK" sz="2800" dirty="0">
              <a:latin typeface="Arial"/>
              <a:cs typeface="Arial"/>
            </a:endParaRPr>
          </a:p>
        </p:txBody>
      </p:sp>
      <p:sp>
        <p:nvSpPr>
          <p:cNvPr id="3" name="Pladsholder til indhold 2"/>
          <p:cNvSpPr>
            <a:spLocks noGrp="1"/>
          </p:cNvSpPr>
          <p:nvPr>
            <p:ph idx="1"/>
          </p:nvPr>
        </p:nvSpPr>
        <p:spPr>
          <a:xfrm>
            <a:off x="628650" y="1406915"/>
            <a:ext cx="7886700" cy="4351338"/>
          </a:xfrm>
        </p:spPr>
        <p:txBody>
          <a:bodyPr>
            <a:noAutofit/>
          </a:bodyPr>
          <a:lstStyle/>
          <a:p>
            <a:pPr lvl="0" algn="just"/>
            <a:r>
              <a:rPr lang="da-DK" sz="1800" dirty="0">
                <a:latin typeface="Arial"/>
                <a:cs typeface="Arial"/>
              </a:rPr>
              <a:t>Samtale foregår udspændt i tid, og typisk taler en ad gangen. Dette forhold viser transskriptionen ved at have nummererede linjer, og taleres bidrag følger efter hinanden i kronologisk rækkefølge med navns nævnelse, som vi her har anonymiseret. At læse en transskription er lidt ligesom at læse et teatermanuskript med forskellige replikker. </a:t>
            </a:r>
          </a:p>
          <a:p>
            <a:pPr lvl="0" algn="just"/>
            <a:r>
              <a:rPr lang="da-DK" sz="1800" dirty="0">
                <a:latin typeface="Arial"/>
                <a:cs typeface="Arial"/>
              </a:rPr>
              <a:t>Samtale er ikke grammatisk korrekt, og der kan ligge vigtig betydning gemt i den pointe. Derfor er transskriptioner heller ikke grammatisk korrekte, men ord skrives nogenlunde, som de udtales.</a:t>
            </a:r>
          </a:p>
          <a:p>
            <a:pPr lvl="0" algn="just"/>
            <a:r>
              <a:rPr lang="da-DK" sz="1800" dirty="0">
                <a:latin typeface="Arial"/>
                <a:cs typeface="Arial"/>
              </a:rPr>
              <a:t>Samtale er sjældent monoton, men består fx af </a:t>
            </a:r>
            <a:r>
              <a:rPr lang="da-DK" sz="1800" b="1" dirty="0">
                <a:latin typeface="Arial"/>
                <a:cs typeface="Arial"/>
              </a:rPr>
              <a:t>°</a:t>
            </a:r>
            <a:r>
              <a:rPr lang="da-DK" sz="1800" dirty="0">
                <a:latin typeface="Arial"/>
                <a:cs typeface="Arial"/>
              </a:rPr>
              <a:t>lav</a:t>
            </a:r>
            <a:r>
              <a:rPr lang="da-DK" sz="1800" b="1" dirty="0">
                <a:latin typeface="Arial"/>
                <a:cs typeface="Arial"/>
              </a:rPr>
              <a:t>°</a:t>
            </a:r>
            <a:r>
              <a:rPr lang="da-DK" sz="1800" dirty="0">
                <a:latin typeface="Arial"/>
                <a:cs typeface="Arial"/>
              </a:rPr>
              <a:t> udtale, HØJ udtale, &gt;hurtig&lt; udtale, &lt;langsom&gt; udtale, u::::</a:t>
            </a:r>
            <a:r>
              <a:rPr lang="da-DK" sz="1800" dirty="0" err="1">
                <a:latin typeface="Arial"/>
                <a:cs typeface="Arial"/>
              </a:rPr>
              <a:t>dstrakt</a:t>
            </a:r>
            <a:r>
              <a:rPr lang="da-DK" sz="1800" dirty="0">
                <a:latin typeface="Arial"/>
                <a:cs typeface="Arial"/>
              </a:rPr>
              <a:t> udtale eller med intonation, der går op↑ eller ned↓. Og mennesker taler ofte i munden på hinanden (overlap [ ]) og holder pauser. Pauser er markeret med tal i parentes. Fx betyder (0.4), at der er en pause på 0.4 sekunder. Pauser på over 1 sekund (1.0) er lang tid i social interaktion (Jefferson 1983). </a:t>
            </a:r>
          </a:p>
          <a:p>
            <a:pPr lvl="0" algn="just"/>
            <a:r>
              <a:rPr lang="da-DK" sz="1800" dirty="0">
                <a:latin typeface="Arial"/>
                <a:cs typeface="Arial"/>
              </a:rPr>
              <a:t>Samtale består også af krop og ting, der har betydning på bestemte tidspunkter i samtalen. Derfor vil transskriptioner ofte også indeholde billeder, der viser, præcist hvor i samtalen en kropslig handling foregår – eller alternativt blot parentetiske beskrivelser af, hvad der sker visuelt, fx ((han drejer hovedet)).    </a:t>
            </a:r>
          </a:p>
          <a:p>
            <a:pPr algn="just"/>
            <a:endParaRPr lang="da-DK" sz="1800" dirty="0">
              <a:latin typeface="Arial"/>
              <a:cs typeface="Arial"/>
            </a:endParaRPr>
          </a:p>
        </p:txBody>
      </p:sp>
    </p:spTree>
    <p:extLst>
      <p:ext uri="{BB962C8B-B14F-4D97-AF65-F5344CB8AC3E}">
        <p14:creationId xmlns:p14="http://schemas.microsoft.com/office/powerpoint/2010/main" val="32104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6848" y="-181438"/>
            <a:ext cx="7886700" cy="1325563"/>
          </a:xfrm>
        </p:spPr>
        <p:txBody>
          <a:bodyPr>
            <a:normAutofit/>
          </a:bodyPr>
          <a:lstStyle/>
          <a:p>
            <a:pPr algn="ctr"/>
            <a:r>
              <a:rPr lang="da-DK" sz="2800" dirty="0">
                <a:latin typeface="Arial"/>
                <a:cs typeface="Arial"/>
              </a:rPr>
              <a:t>Turtagningssystemet</a:t>
            </a:r>
            <a:r>
              <a:rPr lang="da-DK" sz="2800" dirty="0" smtClean="0">
                <a:effectLst/>
                <a:latin typeface="Arial"/>
                <a:cs typeface="Arial"/>
              </a:rPr>
              <a:t> </a:t>
            </a:r>
            <a:endParaRPr lang="da-DK" sz="2800" dirty="0">
              <a:latin typeface="Arial"/>
              <a:cs typeface="Arial"/>
            </a:endParaRPr>
          </a:p>
        </p:txBody>
      </p:sp>
      <p:sp>
        <p:nvSpPr>
          <p:cNvPr id="3" name="Pladsholder til indhold 2"/>
          <p:cNvSpPr>
            <a:spLocks noGrp="1"/>
          </p:cNvSpPr>
          <p:nvPr>
            <p:ph idx="1"/>
          </p:nvPr>
        </p:nvSpPr>
        <p:spPr>
          <a:xfrm>
            <a:off x="354174" y="806717"/>
            <a:ext cx="5158044" cy="5032375"/>
          </a:xfrm>
        </p:spPr>
        <p:txBody>
          <a:bodyPr>
            <a:noAutofit/>
          </a:bodyPr>
          <a:lstStyle/>
          <a:p>
            <a:pPr algn="just"/>
            <a:r>
              <a:rPr lang="da-DK" sz="1700" dirty="0">
                <a:latin typeface="Arial"/>
                <a:cs typeface="Arial"/>
              </a:rPr>
              <a:t>I hovedværket </a:t>
            </a:r>
            <a:r>
              <a:rPr lang="da-DK" sz="1700" i="1" dirty="0">
                <a:latin typeface="Arial"/>
                <a:cs typeface="Arial"/>
              </a:rPr>
              <a:t>A simplest </a:t>
            </a:r>
            <a:r>
              <a:rPr lang="da-DK" sz="1700" i="1" dirty="0" err="1">
                <a:latin typeface="Arial"/>
                <a:cs typeface="Arial"/>
              </a:rPr>
              <a:t>systematics</a:t>
            </a:r>
            <a:r>
              <a:rPr lang="da-DK" sz="1700" i="1" dirty="0">
                <a:latin typeface="Arial"/>
                <a:cs typeface="Arial"/>
              </a:rPr>
              <a:t> for the </a:t>
            </a:r>
            <a:r>
              <a:rPr lang="da-DK" sz="1700" i="1" dirty="0" err="1">
                <a:latin typeface="Arial"/>
                <a:cs typeface="Arial"/>
              </a:rPr>
              <a:t>organization</a:t>
            </a:r>
            <a:r>
              <a:rPr lang="da-DK" sz="1700" i="1" dirty="0">
                <a:latin typeface="Arial"/>
                <a:cs typeface="Arial"/>
              </a:rPr>
              <a:t> of </a:t>
            </a:r>
            <a:r>
              <a:rPr lang="da-DK" sz="1700" i="1" dirty="0" err="1">
                <a:latin typeface="Arial"/>
                <a:cs typeface="Arial"/>
              </a:rPr>
              <a:t>turn-taking</a:t>
            </a:r>
            <a:r>
              <a:rPr lang="da-DK" sz="1700" i="1" dirty="0">
                <a:latin typeface="Arial"/>
                <a:cs typeface="Arial"/>
              </a:rPr>
              <a:t> for </a:t>
            </a:r>
            <a:r>
              <a:rPr lang="da-DK" sz="1700" i="1" dirty="0" err="1">
                <a:latin typeface="Arial"/>
                <a:cs typeface="Arial"/>
              </a:rPr>
              <a:t>conversation</a:t>
            </a:r>
            <a:r>
              <a:rPr lang="da-DK" sz="1700" dirty="0">
                <a:latin typeface="Arial"/>
                <a:cs typeface="Arial"/>
              </a:rPr>
              <a:t> fra 1974 etablerer </a:t>
            </a:r>
            <a:r>
              <a:rPr lang="da-DK" sz="1700" dirty="0" err="1">
                <a:latin typeface="Arial"/>
                <a:cs typeface="Arial"/>
              </a:rPr>
              <a:t>Sacks</a:t>
            </a:r>
            <a:r>
              <a:rPr lang="da-DK" sz="1700" dirty="0">
                <a:latin typeface="Arial"/>
                <a:cs typeface="Arial"/>
              </a:rPr>
              <a:t>, Schegloff og Jefferson det såkaldte </a:t>
            </a:r>
            <a:r>
              <a:rPr lang="da-DK" sz="1700" dirty="0" smtClean="0">
                <a:latin typeface="Arial"/>
                <a:cs typeface="Arial"/>
              </a:rPr>
              <a:t>turtagningssystem.</a:t>
            </a:r>
            <a:r>
              <a:rPr lang="da-DK" sz="1700" dirty="0" smtClean="0">
                <a:effectLst/>
                <a:latin typeface="Arial"/>
                <a:cs typeface="Arial"/>
              </a:rPr>
              <a:t> </a:t>
            </a:r>
          </a:p>
          <a:p>
            <a:pPr algn="just"/>
            <a:r>
              <a:rPr lang="da-DK" sz="1700" i="1" dirty="0">
                <a:latin typeface="Arial"/>
                <a:cs typeface="Arial"/>
              </a:rPr>
              <a:t>Taleture</a:t>
            </a:r>
            <a:r>
              <a:rPr lang="da-DK" sz="1700" dirty="0">
                <a:latin typeface="Arial"/>
                <a:cs typeface="Arial"/>
              </a:rPr>
              <a:t>: En taletur er det samme som en ytring, dvs. at nogen siger noget. </a:t>
            </a:r>
            <a:endParaRPr lang="da-DK" sz="1700" dirty="0" smtClean="0">
              <a:latin typeface="Arial"/>
              <a:cs typeface="Arial"/>
            </a:endParaRPr>
          </a:p>
          <a:p>
            <a:pPr algn="just"/>
            <a:r>
              <a:rPr lang="da-DK" sz="1700" i="1" dirty="0">
                <a:latin typeface="Arial"/>
                <a:cs typeface="Arial"/>
              </a:rPr>
              <a:t>Turtagning</a:t>
            </a:r>
            <a:r>
              <a:rPr lang="da-DK" sz="1700" dirty="0">
                <a:latin typeface="Arial"/>
                <a:cs typeface="Arial"/>
              </a:rPr>
              <a:t>: At tage en tur betyder, at man tager ordet, og turtagning beskriver det fænomen, at folk skiftes til at sige noget, og at de undervejs har en metode til at finde ud af, hvis tur det er til at sige noget. </a:t>
            </a:r>
            <a:endParaRPr lang="da-DK" sz="1700" dirty="0" smtClean="0">
              <a:latin typeface="Arial"/>
              <a:cs typeface="Arial"/>
            </a:endParaRPr>
          </a:p>
          <a:p>
            <a:pPr algn="just"/>
            <a:r>
              <a:rPr lang="da-DK" sz="1700" i="1" dirty="0">
                <a:latin typeface="Arial"/>
                <a:cs typeface="Arial"/>
              </a:rPr>
              <a:t>Sekvenser</a:t>
            </a:r>
            <a:r>
              <a:rPr lang="da-DK" sz="1700" dirty="0">
                <a:latin typeface="Arial"/>
                <a:cs typeface="Arial"/>
              </a:rPr>
              <a:t>: Taleture optræder i sekvenser (Schegloff og </a:t>
            </a:r>
            <a:r>
              <a:rPr lang="da-DK" sz="1700" dirty="0" err="1">
                <a:latin typeface="Arial"/>
                <a:cs typeface="Arial"/>
              </a:rPr>
              <a:t>Sacks</a:t>
            </a:r>
            <a:r>
              <a:rPr lang="da-DK" sz="1700" dirty="0">
                <a:latin typeface="Arial"/>
                <a:cs typeface="Arial"/>
              </a:rPr>
              <a:t> 1973). Der findes flere typer af sekvenser, som er organiseret omkring kernen: et </a:t>
            </a:r>
            <a:r>
              <a:rPr lang="da-DK" sz="1700" dirty="0" err="1">
                <a:latin typeface="Arial"/>
                <a:cs typeface="Arial"/>
              </a:rPr>
              <a:t>turpar</a:t>
            </a:r>
            <a:r>
              <a:rPr lang="da-DK" sz="1700" dirty="0">
                <a:latin typeface="Arial"/>
                <a:cs typeface="Arial"/>
              </a:rPr>
              <a:t>. Et </a:t>
            </a:r>
            <a:r>
              <a:rPr lang="da-DK" sz="1700" dirty="0" err="1">
                <a:latin typeface="Arial"/>
                <a:cs typeface="Arial"/>
              </a:rPr>
              <a:t>turpar</a:t>
            </a:r>
            <a:r>
              <a:rPr lang="da-DK" sz="1700" dirty="0">
                <a:latin typeface="Arial"/>
                <a:cs typeface="Arial"/>
              </a:rPr>
              <a:t> er delt i to, en første del og en anden del. De kaldes typisk </a:t>
            </a:r>
            <a:r>
              <a:rPr lang="da-DK" sz="1700" i="1" dirty="0" err="1">
                <a:latin typeface="Arial"/>
                <a:cs typeface="Arial"/>
              </a:rPr>
              <a:t>first</a:t>
            </a:r>
            <a:r>
              <a:rPr lang="da-DK" sz="1700" i="1" dirty="0">
                <a:latin typeface="Arial"/>
                <a:cs typeface="Arial"/>
              </a:rPr>
              <a:t> pair part</a:t>
            </a:r>
            <a:r>
              <a:rPr lang="da-DK" sz="1700" dirty="0">
                <a:latin typeface="Arial"/>
                <a:cs typeface="Arial"/>
              </a:rPr>
              <a:t> (FFP) og </a:t>
            </a:r>
            <a:r>
              <a:rPr lang="da-DK" sz="1700" i="1" dirty="0" err="1">
                <a:latin typeface="Arial"/>
                <a:cs typeface="Arial"/>
              </a:rPr>
              <a:t>second</a:t>
            </a:r>
            <a:r>
              <a:rPr lang="da-DK" sz="1700" i="1" dirty="0">
                <a:latin typeface="Arial"/>
                <a:cs typeface="Arial"/>
              </a:rPr>
              <a:t> pair part</a:t>
            </a:r>
            <a:r>
              <a:rPr lang="da-DK" sz="1700" dirty="0">
                <a:latin typeface="Arial"/>
                <a:cs typeface="Arial"/>
              </a:rPr>
              <a:t> (SPP). </a:t>
            </a:r>
            <a:endParaRPr lang="da-DK" sz="1700" dirty="0" smtClean="0">
              <a:latin typeface="Arial"/>
              <a:cs typeface="Arial"/>
            </a:endParaRPr>
          </a:p>
          <a:p>
            <a:pPr algn="just"/>
            <a:r>
              <a:rPr lang="da-DK" sz="1700" i="1" dirty="0" err="1">
                <a:latin typeface="Arial"/>
                <a:cs typeface="Arial"/>
              </a:rPr>
              <a:t>Repair</a:t>
            </a:r>
            <a:r>
              <a:rPr lang="da-DK" sz="1700" dirty="0">
                <a:latin typeface="Arial"/>
                <a:cs typeface="Arial"/>
              </a:rPr>
              <a:t>: I de tilfælde, hvor interaktion er ved at køre af sporet på en eller anden måde, vil samtaledeltagerne typisk forsøge at redde deres eget og andres ansigt eller </a:t>
            </a:r>
            <a:r>
              <a:rPr lang="da-DK" sz="1700" i="1" dirty="0" smtClean="0">
                <a:latin typeface="Arial"/>
                <a:cs typeface="Arial"/>
              </a:rPr>
              <a:t>face ved at reparere på noget. </a:t>
            </a:r>
            <a:r>
              <a:rPr lang="da-DK" sz="1700" dirty="0" smtClean="0">
                <a:latin typeface="Arial"/>
                <a:cs typeface="Arial"/>
              </a:rPr>
              <a:t> </a:t>
            </a:r>
            <a:endParaRPr lang="da-DK" sz="1700" dirty="0">
              <a:latin typeface="Arial"/>
              <a:cs typeface="Arial"/>
            </a:endParaRP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038" y="709018"/>
            <a:ext cx="3257550" cy="3937000"/>
          </a:xfrm>
          <a:prstGeom prst="rect">
            <a:avLst/>
          </a:prstGeom>
        </p:spPr>
      </p:pic>
    </p:spTree>
    <p:extLst>
      <p:ext uri="{BB962C8B-B14F-4D97-AF65-F5344CB8AC3E}">
        <p14:creationId xmlns:p14="http://schemas.microsoft.com/office/powerpoint/2010/main" val="139339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a:latin typeface="Arial"/>
                <a:cs typeface="Arial"/>
              </a:rPr>
              <a:t>Interaktion som multimodale handlinger </a:t>
            </a:r>
          </a:p>
        </p:txBody>
      </p:sp>
      <p:sp>
        <p:nvSpPr>
          <p:cNvPr id="3" name="Pladsholder til indhold 2"/>
          <p:cNvSpPr>
            <a:spLocks noGrp="1"/>
          </p:cNvSpPr>
          <p:nvPr>
            <p:ph idx="1"/>
          </p:nvPr>
        </p:nvSpPr>
        <p:spPr>
          <a:xfrm>
            <a:off x="628650" y="1690689"/>
            <a:ext cx="7886700" cy="4628184"/>
          </a:xfrm>
        </p:spPr>
        <p:txBody>
          <a:bodyPr>
            <a:normAutofit/>
          </a:bodyPr>
          <a:lstStyle/>
          <a:p>
            <a:pPr algn="just"/>
            <a:r>
              <a:rPr lang="da-DK" sz="1800" i="1" dirty="0">
                <a:latin typeface="Arial"/>
                <a:cs typeface="Arial"/>
              </a:rPr>
              <a:t>Multimodalitet</a:t>
            </a:r>
            <a:r>
              <a:rPr lang="da-DK" sz="1800" dirty="0">
                <a:latin typeface="Arial"/>
                <a:cs typeface="Arial"/>
              </a:rPr>
              <a:t> betyder flere modaliteter. Modalitet som begreb har flere betydninger inden for forskellige teoretiske </a:t>
            </a:r>
            <a:r>
              <a:rPr lang="da-DK" sz="1800" dirty="0" smtClean="0">
                <a:latin typeface="Arial"/>
                <a:cs typeface="Arial"/>
              </a:rPr>
              <a:t>traditioner</a:t>
            </a:r>
            <a:r>
              <a:rPr lang="da-DK" sz="1800" dirty="0">
                <a:latin typeface="Arial"/>
                <a:cs typeface="Arial"/>
              </a:rPr>
              <a:t>, men vi knytter an til den betydning, der stammer fra semiotikken, hvor modalitet betyder </a:t>
            </a:r>
            <a:r>
              <a:rPr lang="da-DK" sz="1800" dirty="0" smtClean="0">
                <a:latin typeface="Arial"/>
                <a:cs typeface="Arial"/>
              </a:rPr>
              <a:t>tegnsystem.</a:t>
            </a:r>
          </a:p>
          <a:p>
            <a:pPr algn="just"/>
            <a:r>
              <a:rPr lang="da-DK" sz="1800" dirty="0">
                <a:latin typeface="Arial"/>
                <a:cs typeface="Arial"/>
              </a:rPr>
              <a:t>Sproget er et tegnsystem med forskellige muligheder og begrænsninger og undermodaliteter såsom prosodi, ordvalg osv., ligesom kroppen og brug af ting også er selvstændige tegnsystemer med forskellige muligheder og begrænsninger.  </a:t>
            </a:r>
          </a:p>
          <a:p>
            <a:pPr algn="just"/>
            <a:r>
              <a:rPr lang="da-DK" sz="1800" dirty="0" smtClean="0">
                <a:latin typeface="Arial"/>
                <a:cs typeface="Arial"/>
              </a:rPr>
              <a:t>De </a:t>
            </a:r>
            <a:r>
              <a:rPr lang="da-DK" sz="1800" dirty="0">
                <a:latin typeface="Arial"/>
                <a:cs typeface="Arial"/>
              </a:rPr>
              <a:t>mange forskellige modaliteter, der er i spil på samme tid, kaldes også for en semiotisk økologi (for en diskussion af begrebet se Due 2012: 74f). I korthed forstås økologi her som en helhed der fungerer som følge af en lang række enkeltdele (</a:t>
            </a:r>
            <a:r>
              <a:rPr lang="da-DK" sz="1800" dirty="0" err="1">
                <a:latin typeface="Arial"/>
                <a:cs typeface="Arial"/>
              </a:rPr>
              <a:t>Bateson</a:t>
            </a:r>
            <a:r>
              <a:rPr lang="da-DK" sz="1800" dirty="0">
                <a:latin typeface="Arial"/>
                <a:cs typeface="Arial"/>
              </a:rPr>
              <a:t> 1972). Og semiotik er her læren om tegn, hvilket kan være hvad som helst (fx tale, krop, ting), der tilskrives mening af mennesker (</a:t>
            </a:r>
            <a:r>
              <a:rPr lang="da-DK" sz="1800" dirty="0" err="1">
                <a:latin typeface="Arial"/>
                <a:cs typeface="Arial"/>
              </a:rPr>
              <a:t>Peirce</a:t>
            </a:r>
            <a:r>
              <a:rPr lang="da-DK" sz="1800" dirty="0">
                <a:latin typeface="Arial"/>
                <a:cs typeface="Arial"/>
              </a:rPr>
              <a:t> 1991). En semiotisk økologi er altså en sammenhæng af meningsfulde tegn.  </a:t>
            </a:r>
            <a:r>
              <a:rPr lang="da-DK" sz="1800" dirty="0" smtClean="0">
                <a:latin typeface="Arial"/>
                <a:cs typeface="Arial"/>
              </a:rPr>
              <a:t> </a:t>
            </a:r>
            <a:endParaRPr lang="da-DK" sz="1800" dirty="0">
              <a:latin typeface="Arial"/>
              <a:cs typeface="Arial"/>
            </a:endParaRPr>
          </a:p>
        </p:txBody>
      </p:sp>
    </p:spTree>
    <p:extLst>
      <p:ext uri="{BB962C8B-B14F-4D97-AF65-F5344CB8AC3E}">
        <p14:creationId xmlns:p14="http://schemas.microsoft.com/office/powerpoint/2010/main" val="105099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Succesfuld kommunikation… </a:t>
            </a:r>
            <a:endParaRPr lang="da-DK" sz="2800" dirty="0">
              <a:latin typeface="Arial"/>
              <a:cs typeface="Arial"/>
            </a:endParaRPr>
          </a:p>
        </p:txBody>
      </p:sp>
      <p:sp>
        <p:nvSpPr>
          <p:cNvPr id="3" name="Pladsholder til indhold 2"/>
          <p:cNvSpPr>
            <a:spLocks noGrp="1"/>
          </p:cNvSpPr>
          <p:nvPr>
            <p:ph idx="1"/>
          </p:nvPr>
        </p:nvSpPr>
        <p:spPr>
          <a:xfrm>
            <a:off x="628650" y="1420880"/>
            <a:ext cx="7886700" cy="4826966"/>
          </a:xfrm>
        </p:spPr>
        <p:txBody>
          <a:bodyPr>
            <a:noAutofit/>
          </a:bodyPr>
          <a:lstStyle/>
          <a:p>
            <a:pPr lvl="0" algn="just"/>
            <a:r>
              <a:rPr lang="da-DK" sz="1700" dirty="0" smtClean="0">
                <a:latin typeface="Arial"/>
                <a:cs typeface="Arial"/>
              </a:rPr>
              <a:t>tager </a:t>
            </a:r>
            <a:r>
              <a:rPr lang="da-DK" sz="1700" dirty="0">
                <a:latin typeface="Arial"/>
                <a:cs typeface="Arial"/>
              </a:rPr>
              <a:t>højde for, at form og indhold ofte samskabes og tilpasses af parterne undervejs i produktionsprocessen, fordi de kognitive og sociale ressourcer spiller sammen (</a:t>
            </a:r>
            <a:r>
              <a:rPr lang="da-DK" sz="1700" dirty="0" err="1">
                <a:latin typeface="Arial"/>
                <a:cs typeface="Arial"/>
              </a:rPr>
              <a:t>Goodwin</a:t>
            </a:r>
            <a:r>
              <a:rPr lang="da-DK" sz="1700" dirty="0">
                <a:latin typeface="Arial"/>
                <a:cs typeface="Arial"/>
              </a:rPr>
              <a:t> 1981, 1994; Streeck 1996): Togturen formes, mens toget kører. </a:t>
            </a:r>
          </a:p>
          <a:p>
            <a:pPr lvl="0" algn="just"/>
            <a:r>
              <a:rPr lang="da-DK" sz="1700" dirty="0">
                <a:latin typeface="Arial"/>
                <a:cs typeface="Arial"/>
              </a:rPr>
              <a:t>indebærer typisk en eksplicit rammesætning, eller </a:t>
            </a:r>
            <a:r>
              <a:rPr lang="da-DK" sz="1700" dirty="0" err="1">
                <a:latin typeface="Arial"/>
                <a:cs typeface="Arial"/>
              </a:rPr>
              <a:t>framing</a:t>
            </a:r>
            <a:r>
              <a:rPr lang="da-DK" sz="1700" dirty="0">
                <a:latin typeface="Arial"/>
                <a:cs typeface="Arial"/>
              </a:rPr>
              <a:t>, af, hvad man gør, og </a:t>
            </a:r>
            <a:r>
              <a:rPr lang="da-DK" sz="1700" dirty="0" smtClean="0">
                <a:latin typeface="Arial"/>
                <a:cs typeface="Arial"/>
              </a:rPr>
              <a:t>hvorfor </a:t>
            </a:r>
            <a:r>
              <a:rPr lang="da-DK" sz="1700" dirty="0">
                <a:latin typeface="Arial"/>
                <a:cs typeface="Arial"/>
              </a:rPr>
              <a:t>man gør, som man gør, så det kommunikerede så vidt muligt forstås efter hensigten (</a:t>
            </a:r>
            <a:r>
              <a:rPr lang="da-DK" sz="1700" dirty="0" err="1">
                <a:latin typeface="Arial"/>
                <a:cs typeface="Arial"/>
              </a:rPr>
              <a:t>Tannen</a:t>
            </a:r>
            <a:r>
              <a:rPr lang="da-DK" sz="1700" dirty="0">
                <a:latin typeface="Arial"/>
                <a:cs typeface="Arial"/>
              </a:rPr>
              <a:t> 1993): Togpersonalet (ledelsen) tydeliggør, hvilken destination toget skal til.</a:t>
            </a:r>
          </a:p>
          <a:p>
            <a:pPr lvl="0" algn="just"/>
            <a:r>
              <a:rPr lang="da-DK" sz="1700" dirty="0">
                <a:latin typeface="Arial"/>
                <a:cs typeface="Arial"/>
              </a:rPr>
              <a:t>er dialogorienteret og inddragende (</a:t>
            </a:r>
            <a:r>
              <a:rPr lang="da-DK" sz="1700" dirty="0" err="1">
                <a:latin typeface="Arial"/>
                <a:cs typeface="Arial"/>
              </a:rPr>
              <a:t>Marková</a:t>
            </a:r>
            <a:r>
              <a:rPr lang="da-DK" sz="1700" dirty="0">
                <a:latin typeface="Arial"/>
                <a:cs typeface="Arial"/>
              </a:rPr>
              <a:t> m.fl. 2007): Togpersonalet spørger undervejs passagerne, hvor de vil hen.</a:t>
            </a:r>
          </a:p>
          <a:p>
            <a:pPr lvl="0" algn="just"/>
            <a:r>
              <a:rPr lang="da-DK" sz="1700" dirty="0">
                <a:latin typeface="Arial"/>
                <a:cs typeface="Arial"/>
              </a:rPr>
              <a:t>forholder sig aktivt og refleksivt til, at betydning konstrueres og rekonstrueres løbende såvel som retrospektivt af alle involverede parter (Schegloff, Jefferson og </a:t>
            </a:r>
            <a:r>
              <a:rPr lang="da-DK" sz="1700" dirty="0" err="1">
                <a:latin typeface="Arial"/>
                <a:cs typeface="Arial"/>
              </a:rPr>
              <a:t>Sacks</a:t>
            </a:r>
            <a:r>
              <a:rPr lang="da-DK" sz="1700" dirty="0">
                <a:latin typeface="Arial"/>
                <a:cs typeface="Arial"/>
              </a:rPr>
              <a:t> 1977; </a:t>
            </a:r>
            <a:r>
              <a:rPr lang="da-DK" sz="1700" dirty="0" err="1">
                <a:latin typeface="Arial"/>
                <a:cs typeface="Arial"/>
              </a:rPr>
              <a:t>Goodwin</a:t>
            </a:r>
            <a:r>
              <a:rPr lang="da-DK" sz="1700" dirty="0">
                <a:latin typeface="Arial"/>
                <a:cs typeface="Arial"/>
              </a:rPr>
              <a:t> 1979; Schegloff 1991): Passagererne tænker sammen undervejs og gør sig tanker om, hvor de lige har været, hvor toget er på vej hen, og om det er nødvendigt at skifte retning undervejs.</a:t>
            </a:r>
          </a:p>
          <a:p>
            <a:pPr lvl="0" algn="just"/>
            <a:r>
              <a:rPr lang="da-DK" sz="1700" dirty="0">
                <a:latin typeface="Arial"/>
                <a:cs typeface="Arial"/>
              </a:rPr>
              <a:t>er så vidt muligt klart og økonomisk og uden forstyrrende bibetydninger og bekvemme smuthuller (</a:t>
            </a:r>
            <a:r>
              <a:rPr lang="da-DK" sz="1700" dirty="0" err="1">
                <a:latin typeface="Arial"/>
                <a:cs typeface="Arial"/>
              </a:rPr>
              <a:t>Grice</a:t>
            </a:r>
            <a:r>
              <a:rPr lang="da-DK" sz="1700" dirty="0">
                <a:latin typeface="Arial"/>
                <a:cs typeface="Arial"/>
              </a:rPr>
              <a:t> 1975): Passagererne kører så vidt muligt den korteste vej mellem A og B</a:t>
            </a:r>
            <a:r>
              <a:rPr lang="da-DK" sz="1700" dirty="0" smtClean="0">
                <a:latin typeface="Arial"/>
                <a:cs typeface="Arial"/>
              </a:rPr>
              <a:t>.</a:t>
            </a:r>
            <a:endParaRPr lang="da-DK" sz="1700" dirty="0">
              <a:latin typeface="Arial"/>
              <a:cs typeface="Arial"/>
            </a:endParaRPr>
          </a:p>
        </p:txBody>
      </p:sp>
    </p:spTree>
    <p:extLst>
      <p:ext uri="{BB962C8B-B14F-4D97-AF65-F5344CB8AC3E}">
        <p14:creationId xmlns:p14="http://schemas.microsoft.com/office/powerpoint/2010/main" val="792532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28650" y="1741883"/>
            <a:ext cx="7886700" cy="4351338"/>
          </a:xfrm>
        </p:spPr>
        <p:txBody>
          <a:bodyPr>
            <a:normAutofit/>
          </a:bodyPr>
          <a:lstStyle/>
          <a:p>
            <a:pPr lvl="0" algn="just"/>
            <a:r>
              <a:rPr lang="da-DK" sz="1800" dirty="0">
                <a:latin typeface="Arial"/>
                <a:cs typeface="Arial"/>
              </a:rPr>
              <a:t>tager, hvor det er muligt, højde for særlige aldersmæssige, uddannelsesmæssige, sproglige eller kulturelle baggrundsforhold hos deltagere i kommunikationssituationen (Teleman og </a:t>
            </a:r>
            <a:r>
              <a:rPr lang="da-DK" sz="1800" dirty="0" err="1">
                <a:latin typeface="Arial"/>
                <a:cs typeface="Arial"/>
              </a:rPr>
              <a:t>Wieselgren</a:t>
            </a:r>
            <a:r>
              <a:rPr lang="da-DK" sz="1800" dirty="0">
                <a:latin typeface="Arial"/>
                <a:cs typeface="Arial"/>
              </a:rPr>
              <a:t> 1982): Passagererne tager i betragtning, at landskaber er forskellige og stiller forskellige krav til kørslen og dermed, hvad der kan foretages undervejs.</a:t>
            </a:r>
          </a:p>
          <a:p>
            <a:pPr lvl="0" algn="just"/>
            <a:r>
              <a:rPr lang="da-DK" sz="1800" dirty="0">
                <a:latin typeface="Arial"/>
                <a:cs typeface="Arial"/>
              </a:rPr>
              <a:t>tager højde for hensigtsmæssighed i valg af kanaler og medier, fx video, brev, ansigt-til-ansigt, telefon osv. (</a:t>
            </a:r>
            <a:r>
              <a:rPr lang="da-DK" sz="1800" dirty="0" err="1">
                <a:latin typeface="Arial"/>
                <a:cs typeface="Arial"/>
              </a:rPr>
              <a:t>Trevino</a:t>
            </a:r>
            <a:r>
              <a:rPr lang="da-DK" sz="1800" dirty="0">
                <a:latin typeface="Arial"/>
                <a:cs typeface="Arial"/>
              </a:rPr>
              <a:t>, </a:t>
            </a:r>
            <a:r>
              <a:rPr lang="da-DK" sz="1800" dirty="0" err="1">
                <a:latin typeface="Arial"/>
                <a:cs typeface="Arial"/>
              </a:rPr>
              <a:t>Lengel</a:t>
            </a:r>
            <a:r>
              <a:rPr lang="da-DK" sz="1800" dirty="0">
                <a:latin typeface="Arial"/>
                <a:cs typeface="Arial"/>
              </a:rPr>
              <a:t> og </a:t>
            </a:r>
            <a:r>
              <a:rPr lang="da-DK" sz="1800" dirty="0" err="1">
                <a:latin typeface="Arial"/>
                <a:cs typeface="Arial"/>
              </a:rPr>
              <a:t>Daft</a:t>
            </a:r>
            <a:r>
              <a:rPr lang="da-DK" sz="1800" dirty="0">
                <a:latin typeface="Arial"/>
                <a:cs typeface="Arial"/>
              </a:rPr>
              <a:t> 1987): Passagererne tilpasser sig det faktum, at forskellige slags skinner, lokomotiver og vogntyper giver forskellige muligheder for togets fremdrift. </a:t>
            </a:r>
          </a:p>
          <a:p>
            <a:endParaRPr lang="da-DK" dirty="0"/>
          </a:p>
        </p:txBody>
      </p:sp>
      <p:sp>
        <p:nvSpPr>
          <p:cNvPr id="4" name="Titel 1"/>
          <p:cNvSpPr>
            <a:spLocks noGrp="1"/>
          </p:cNvSpPr>
          <p:nvPr>
            <p:ph type="title"/>
          </p:nvPr>
        </p:nvSpPr>
        <p:spPr>
          <a:xfrm>
            <a:off x="628650" y="365126"/>
            <a:ext cx="7886700" cy="1325563"/>
          </a:xfrm>
        </p:spPr>
        <p:txBody>
          <a:bodyPr>
            <a:normAutofit/>
          </a:bodyPr>
          <a:lstStyle/>
          <a:p>
            <a:pPr algn="ctr"/>
            <a:r>
              <a:rPr lang="da-DK" sz="2800" dirty="0" smtClean="0">
                <a:latin typeface="Arial"/>
                <a:cs typeface="Arial"/>
              </a:rPr>
              <a:t>Succesfuld kommunikation… </a:t>
            </a:r>
            <a:endParaRPr lang="da-DK" sz="2800" dirty="0">
              <a:latin typeface="Arial"/>
              <a:cs typeface="Arial"/>
            </a:endParaRPr>
          </a:p>
        </p:txBody>
      </p:sp>
    </p:spTree>
    <p:extLst>
      <p:ext uri="{BB962C8B-B14F-4D97-AF65-F5344CB8AC3E}">
        <p14:creationId xmlns:p14="http://schemas.microsoft.com/office/powerpoint/2010/main" val="135491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Indhold</a:t>
            </a:r>
            <a:endParaRPr lang="da-DK" sz="2800" dirty="0">
              <a:latin typeface="Arial"/>
              <a:cs typeface="Arial"/>
            </a:endParaRPr>
          </a:p>
        </p:txBody>
      </p:sp>
      <p:sp>
        <p:nvSpPr>
          <p:cNvPr id="3" name="Pladsholder til indhold 2"/>
          <p:cNvSpPr>
            <a:spLocks noGrp="1"/>
          </p:cNvSpPr>
          <p:nvPr>
            <p:ph idx="1"/>
          </p:nvPr>
        </p:nvSpPr>
        <p:spPr>
          <a:xfrm>
            <a:off x="921705" y="1678654"/>
            <a:ext cx="7886700" cy="4664266"/>
          </a:xfrm>
        </p:spPr>
        <p:txBody>
          <a:bodyPr numCol="2">
            <a:noAutofit/>
          </a:bodyPr>
          <a:lstStyle/>
          <a:p>
            <a:r>
              <a:rPr lang="da-DK" sz="1800" dirty="0" smtClean="0">
                <a:latin typeface="Arial"/>
                <a:cs typeface="Arial"/>
              </a:rPr>
              <a:t>Kommunikation på 2 måder</a:t>
            </a:r>
          </a:p>
          <a:p>
            <a:endParaRPr lang="da-DK" sz="1800" dirty="0" smtClean="0">
              <a:latin typeface="Arial"/>
              <a:cs typeface="Arial"/>
            </a:endParaRPr>
          </a:p>
          <a:p>
            <a:r>
              <a:rPr lang="da-DK" sz="1800" dirty="0" smtClean="0">
                <a:latin typeface="Arial"/>
                <a:cs typeface="Arial"/>
              </a:rPr>
              <a:t>Kommunikationssyn</a:t>
            </a:r>
          </a:p>
          <a:p>
            <a:pPr marL="0" indent="0">
              <a:buNone/>
            </a:pPr>
            <a:endParaRPr lang="da-DK" sz="1800" dirty="0" smtClean="0">
              <a:latin typeface="Arial"/>
              <a:cs typeface="Arial"/>
            </a:endParaRPr>
          </a:p>
          <a:p>
            <a:r>
              <a:rPr lang="da-DK" sz="1800" dirty="0" smtClean="0">
                <a:latin typeface="Arial"/>
                <a:cs typeface="Arial"/>
              </a:rPr>
              <a:t>Tre paradigmer for kommunikation</a:t>
            </a:r>
          </a:p>
          <a:p>
            <a:pPr marL="0" indent="0">
              <a:buNone/>
            </a:pPr>
            <a:endParaRPr lang="da-DK" sz="1800" dirty="0" smtClean="0">
              <a:latin typeface="Arial"/>
              <a:cs typeface="Arial"/>
            </a:endParaRPr>
          </a:p>
          <a:p>
            <a:r>
              <a:rPr lang="da-DK" sz="1800" dirty="0" smtClean="0">
                <a:latin typeface="Arial"/>
                <a:cs typeface="Arial"/>
              </a:rPr>
              <a:t>De tre paradigmer illustreret</a:t>
            </a:r>
          </a:p>
          <a:p>
            <a:pPr marL="0" indent="0">
              <a:buNone/>
            </a:pPr>
            <a:endParaRPr lang="da-DK" sz="1800" dirty="0" smtClean="0">
              <a:latin typeface="Arial"/>
              <a:cs typeface="Arial"/>
            </a:endParaRPr>
          </a:p>
          <a:p>
            <a:r>
              <a:rPr lang="da-DK" sz="1800" dirty="0" smtClean="0">
                <a:latin typeface="Arial"/>
                <a:cs typeface="Arial"/>
              </a:rPr>
              <a:t>Paradigme 3</a:t>
            </a:r>
          </a:p>
          <a:p>
            <a:pPr marL="0" indent="0">
              <a:buNone/>
            </a:pPr>
            <a:endParaRPr lang="da-DK" sz="1800" dirty="0" smtClean="0">
              <a:latin typeface="Arial"/>
              <a:cs typeface="Arial"/>
            </a:endParaRPr>
          </a:p>
          <a:p>
            <a:r>
              <a:rPr lang="da-DK" sz="1800" dirty="0" smtClean="0">
                <a:latin typeface="Arial"/>
                <a:cs typeface="Arial"/>
              </a:rPr>
              <a:t>Valget af paradigme i </a:t>
            </a:r>
            <a:r>
              <a:rPr lang="da-DK" sz="1800" dirty="0" smtClean="0">
                <a:latin typeface="Arial"/>
                <a:cs typeface="Arial"/>
              </a:rPr>
              <a:t>praksis</a:t>
            </a:r>
            <a:endParaRPr lang="da-DK" sz="1800" dirty="0" smtClean="0">
              <a:latin typeface="Arial"/>
              <a:cs typeface="Arial"/>
            </a:endParaRPr>
          </a:p>
          <a:p>
            <a:r>
              <a:rPr lang="da-DK" sz="1800" dirty="0" smtClean="0">
                <a:latin typeface="Arial"/>
                <a:cs typeface="Arial"/>
              </a:rPr>
              <a:t>Paradigme 3: inspiration fra netværksteori </a:t>
            </a:r>
          </a:p>
          <a:p>
            <a:r>
              <a:rPr lang="da-DK" sz="1800" dirty="0" smtClean="0">
                <a:latin typeface="Arial"/>
                <a:cs typeface="Arial"/>
              </a:rPr>
              <a:t>Samtaleanalyse</a:t>
            </a:r>
          </a:p>
          <a:p>
            <a:pPr marL="0" indent="0">
              <a:buNone/>
            </a:pPr>
            <a:endParaRPr lang="da-DK" sz="1800" dirty="0" smtClean="0">
              <a:latin typeface="Arial"/>
              <a:cs typeface="Arial"/>
            </a:endParaRPr>
          </a:p>
          <a:p>
            <a:r>
              <a:rPr lang="da-DK" sz="1800" dirty="0" smtClean="0">
                <a:latin typeface="Arial"/>
                <a:cs typeface="Arial"/>
              </a:rPr>
              <a:t>Eksempel på en transskription </a:t>
            </a:r>
          </a:p>
          <a:p>
            <a:pPr marL="0" indent="0">
              <a:buNone/>
            </a:pPr>
            <a:endParaRPr lang="da-DK" sz="1800" dirty="0" smtClean="0">
              <a:latin typeface="Arial"/>
              <a:cs typeface="Arial"/>
            </a:endParaRPr>
          </a:p>
          <a:p>
            <a:r>
              <a:rPr lang="da-DK" sz="1800" dirty="0" smtClean="0">
                <a:latin typeface="Arial"/>
                <a:cs typeface="Arial"/>
              </a:rPr>
              <a:t>At læse en transskription </a:t>
            </a:r>
          </a:p>
          <a:p>
            <a:pPr marL="0" indent="0">
              <a:buNone/>
            </a:pPr>
            <a:endParaRPr lang="da-DK" sz="1800" dirty="0" smtClean="0">
              <a:latin typeface="Arial"/>
              <a:cs typeface="Arial"/>
            </a:endParaRPr>
          </a:p>
          <a:p>
            <a:r>
              <a:rPr lang="da-DK" sz="1800" dirty="0" smtClean="0">
                <a:latin typeface="Arial"/>
                <a:cs typeface="Arial"/>
              </a:rPr>
              <a:t>Turtagningssystemet</a:t>
            </a:r>
          </a:p>
          <a:p>
            <a:pPr marL="0" indent="0">
              <a:buNone/>
            </a:pPr>
            <a:endParaRPr lang="da-DK" sz="1800" dirty="0" smtClean="0">
              <a:latin typeface="Arial"/>
              <a:cs typeface="Arial"/>
            </a:endParaRPr>
          </a:p>
          <a:p>
            <a:r>
              <a:rPr lang="da-DK" sz="1800" dirty="0">
                <a:latin typeface="Arial"/>
                <a:cs typeface="Arial"/>
              </a:rPr>
              <a:t>Interaktion som multimodale </a:t>
            </a:r>
            <a:r>
              <a:rPr lang="da-DK" sz="1800" dirty="0" smtClean="0">
                <a:latin typeface="Arial"/>
                <a:cs typeface="Arial"/>
              </a:rPr>
              <a:t>handlinger</a:t>
            </a:r>
          </a:p>
          <a:p>
            <a:pPr marL="0" indent="0">
              <a:buNone/>
            </a:pPr>
            <a:endParaRPr lang="da-DK" sz="1800" dirty="0" smtClean="0">
              <a:latin typeface="Arial"/>
              <a:cs typeface="Arial"/>
            </a:endParaRPr>
          </a:p>
          <a:p>
            <a:r>
              <a:rPr lang="da-DK" sz="1800" dirty="0" smtClean="0">
                <a:latin typeface="Arial"/>
                <a:cs typeface="Arial"/>
              </a:rPr>
              <a:t>Succesfuld kommunikation</a:t>
            </a:r>
          </a:p>
          <a:p>
            <a:endParaRPr lang="da-DK" sz="1800" dirty="0" smtClean="0">
              <a:latin typeface="Arial"/>
              <a:cs typeface="Arial"/>
            </a:endParaRPr>
          </a:p>
          <a:p>
            <a:endParaRPr lang="da-DK" sz="1800" dirty="0" smtClean="0">
              <a:latin typeface="Arial"/>
              <a:cs typeface="Arial"/>
            </a:endParaRPr>
          </a:p>
          <a:p>
            <a:endParaRPr lang="da-DK" sz="1800" dirty="0" smtClean="0">
              <a:latin typeface="Arial"/>
              <a:cs typeface="Arial"/>
            </a:endParaRPr>
          </a:p>
          <a:p>
            <a:endParaRPr lang="da-DK" sz="1800" dirty="0" smtClean="0">
              <a:latin typeface="Arial"/>
              <a:cs typeface="Arial"/>
            </a:endParaRPr>
          </a:p>
          <a:p>
            <a:endParaRPr lang="da-DK" sz="1800" dirty="0" smtClean="0">
              <a:latin typeface="Arial"/>
              <a:cs typeface="Arial"/>
            </a:endParaRPr>
          </a:p>
          <a:p>
            <a:endParaRPr lang="da-DK" sz="1800" dirty="0">
              <a:latin typeface="Arial"/>
              <a:cs typeface="Arial"/>
            </a:endParaRPr>
          </a:p>
        </p:txBody>
      </p:sp>
    </p:spTree>
    <p:extLst>
      <p:ext uri="{BB962C8B-B14F-4D97-AF65-F5344CB8AC3E}">
        <p14:creationId xmlns:p14="http://schemas.microsoft.com/office/powerpoint/2010/main" val="9242422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Kommunikation på 2 måder </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a:latin typeface="Arial"/>
                <a:cs typeface="Arial"/>
              </a:rPr>
              <a:t>Kommunikation forstår vi på den ene side som skriftlig og mundtlig kommunikation fra en virksomhed til dens </a:t>
            </a:r>
            <a:r>
              <a:rPr lang="da-DK" sz="1800" dirty="0" err="1">
                <a:latin typeface="Arial"/>
                <a:cs typeface="Arial"/>
              </a:rPr>
              <a:t>stakeholdere</a:t>
            </a:r>
            <a:r>
              <a:rPr lang="da-DK" sz="1800" dirty="0">
                <a:latin typeface="Arial"/>
                <a:cs typeface="Arial"/>
              </a:rPr>
              <a:t>. </a:t>
            </a:r>
            <a:r>
              <a:rPr lang="da-DK" sz="1800" dirty="0" err="1">
                <a:latin typeface="Arial"/>
                <a:cs typeface="Arial"/>
              </a:rPr>
              <a:t>Stakeholdere</a:t>
            </a:r>
            <a:r>
              <a:rPr lang="da-DK" sz="1800" dirty="0">
                <a:latin typeface="Arial"/>
                <a:cs typeface="Arial"/>
              </a:rPr>
              <a:t> kan fx være interne medarbejdere i virksomheden eller eksterne samarbejdspartnere, kunder, meningsdannere og organisationer uden for virksomheden, som man forsøger at ramme med strategiske kommunikationsløsninger via fx kampagner, taler, strategipapirer og lignende. </a:t>
            </a:r>
            <a:endParaRPr lang="da-DK" sz="1800" dirty="0" smtClean="0">
              <a:latin typeface="Arial"/>
              <a:cs typeface="Arial"/>
            </a:endParaRPr>
          </a:p>
          <a:p>
            <a:pPr algn="just"/>
            <a:r>
              <a:rPr lang="da-DK" sz="1800" dirty="0" smtClean="0">
                <a:latin typeface="Arial"/>
                <a:cs typeface="Arial"/>
              </a:rPr>
              <a:t>På </a:t>
            </a:r>
            <a:r>
              <a:rPr lang="da-DK" sz="1800" dirty="0">
                <a:latin typeface="Arial"/>
                <a:cs typeface="Arial"/>
              </a:rPr>
              <a:t>den anden side forstår vi også kommunikation som den daglige interaktion imellem mennesker i teams, på møder og i afdelinger, der ofte ikke har nogen strategisk ramme, men derimod blot er naturlig interaktion af varierende formel og uformel karakter. </a:t>
            </a:r>
          </a:p>
        </p:txBody>
      </p:sp>
    </p:spTree>
    <p:extLst>
      <p:ext uri="{BB962C8B-B14F-4D97-AF65-F5344CB8AC3E}">
        <p14:creationId xmlns:p14="http://schemas.microsoft.com/office/powerpoint/2010/main" val="20195512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sz="2800" dirty="0" smtClean="0">
                <a:latin typeface="Arial"/>
                <a:cs typeface="Arial"/>
              </a:rPr>
              <a:t>Kommunikationssyn </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smtClean="0">
                <a:latin typeface="Arial"/>
                <a:cs typeface="Arial"/>
              </a:rPr>
              <a:t>Tilgang: </a:t>
            </a:r>
            <a:r>
              <a:rPr lang="da-DK" sz="1800" dirty="0">
                <a:latin typeface="Arial"/>
                <a:cs typeface="Arial"/>
              </a:rPr>
              <a:t>interaktionsteoretisk, detaljeorienteret og eksemplarisk </a:t>
            </a:r>
            <a:endParaRPr lang="da-DK" sz="1800" dirty="0" smtClean="0">
              <a:latin typeface="Arial"/>
              <a:cs typeface="Arial"/>
            </a:endParaRPr>
          </a:p>
          <a:p>
            <a:pPr lvl="1" algn="just">
              <a:buFont typeface="Courier New"/>
              <a:buChar char="o"/>
            </a:pPr>
            <a:r>
              <a:rPr lang="da-DK" sz="1800" i="1" dirty="0" err="1" smtClean="0">
                <a:latin typeface="Arial"/>
                <a:cs typeface="Arial"/>
              </a:rPr>
              <a:t>interaktionistisk</a:t>
            </a:r>
            <a:r>
              <a:rPr lang="da-DK" sz="1800" dirty="0">
                <a:latin typeface="Arial"/>
                <a:cs typeface="Arial"/>
              </a:rPr>
              <a:t>, fordi vi mener, de daglige </a:t>
            </a:r>
            <a:r>
              <a:rPr lang="da-DK" sz="1800" dirty="0" err="1">
                <a:latin typeface="Arial"/>
                <a:cs typeface="Arial"/>
              </a:rPr>
              <a:t>interaktionelle</a:t>
            </a:r>
            <a:r>
              <a:rPr lang="da-DK" sz="1800" dirty="0">
                <a:latin typeface="Arial"/>
                <a:cs typeface="Arial"/>
              </a:rPr>
              <a:t> handlinger har stor betydning; </a:t>
            </a:r>
            <a:endParaRPr lang="da-DK" sz="1800" dirty="0" smtClean="0">
              <a:latin typeface="Arial"/>
              <a:cs typeface="Arial"/>
            </a:endParaRPr>
          </a:p>
          <a:p>
            <a:pPr lvl="1" algn="just">
              <a:buFont typeface="Courier New"/>
              <a:buChar char="o"/>
            </a:pPr>
            <a:r>
              <a:rPr lang="da-DK" sz="1800" i="1" dirty="0" smtClean="0">
                <a:latin typeface="Arial"/>
                <a:cs typeface="Arial"/>
              </a:rPr>
              <a:t>detaljeorienteret</a:t>
            </a:r>
            <a:r>
              <a:rPr lang="da-DK" sz="1800" dirty="0">
                <a:latin typeface="Arial"/>
                <a:cs typeface="Arial"/>
              </a:rPr>
              <a:t>, fordi vi mener, at betydning og mening ofte også findes i detaljerne; </a:t>
            </a:r>
          </a:p>
          <a:p>
            <a:pPr lvl="1" algn="just">
              <a:buFont typeface="Courier New"/>
              <a:buChar char="o"/>
            </a:pPr>
            <a:r>
              <a:rPr lang="da-DK" sz="1800" i="1" dirty="0" smtClean="0">
                <a:latin typeface="Arial"/>
                <a:cs typeface="Arial"/>
              </a:rPr>
              <a:t>eksemplarisk</a:t>
            </a:r>
            <a:r>
              <a:rPr lang="da-DK" sz="1800" dirty="0">
                <a:latin typeface="Arial"/>
                <a:cs typeface="Arial"/>
              </a:rPr>
              <a:t>, fordi vores pointer er baseret på store mængder eksempler og data fra mange forskellige steder i verden.  </a:t>
            </a:r>
          </a:p>
          <a:p>
            <a:pPr algn="just">
              <a:buFont typeface="Courier New"/>
              <a:buChar char="o"/>
            </a:pPr>
            <a:endParaRPr lang="da-DK" sz="1800" dirty="0">
              <a:latin typeface="Arial"/>
              <a:cs typeface="Arial"/>
            </a:endParaRPr>
          </a:p>
        </p:txBody>
      </p:sp>
    </p:spTree>
    <p:extLst>
      <p:ext uri="{BB962C8B-B14F-4D97-AF65-F5344CB8AC3E}">
        <p14:creationId xmlns:p14="http://schemas.microsoft.com/office/powerpoint/2010/main" val="15657619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a:latin typeface="Arial"/>
                <a:cs typeface="Arial"/>
              </a:rPr>
              <a:t>Tre paradigmer for kommunikation </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1690688"/>
            <a:ext cx="7524750" cy="4381500"/>
          </a:xfrm>
          <a:prstGeom prst="rect">
            <a:avLst/>
          </a:prstGeom>
        </p:spPr>
      </p:pic>
    </p:spTree>
    <p:extLst>
      <p:ext uri="{BB962C8B-B14F-4D97-AF65-F5344CB8AC3E}">
        <p14:creationId xmlns:p14="http://schemas.microsoft.com/office/powerpoint/2010/main" val="2629338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978" y="3002896"/>
            <a:ext cx="4520318" cy="3657550"/>
          </a:xfrm>
          <a:prstGeom prst="rect">
            <a:avLst/>
          </a:prstGeom>
        </p:spPr>
      </p:pic>
      <p:sp>
        <p:nvSpPr>
          <p:cNvPr id="2" name="Titel 1"/>
          <p:cNvSpPr>
            <a:spLocks noGrp="1"/>
          </p:cNvSpPr>
          <p:nvPr>
            <p:ph type="title"/>
          </p:nvPr>
        </p:nvSpPr>
        <p:spPr/>
        <p:txBody>
          <a:bodyPr>
            <a:normAutofit/>
          </a:bodyPr>
          <a:lstStyle/>
          <a:p>
            <a:pPr algn="ctr"/>
            <a:r>
              <a:rPr lang="da-DK" sz="2800" dirty="0" smtClean="0">
                <a:latin typeface="Arial"/>
                <a:cs typeface="Arial"/>
              </a:rPr>
              <a:t>De tre paradigmer illustreret </a:t>
            </a:r>
            <a:endParaRPr lang="da-DK" sz="2800" dirty="0">
              <a:latin typeface="Arial"/>
              <a:cs typeface="Aria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293619"/>
            <a:ext cx="2691020" cy="1566522"/>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236" y="1323805"/>
            <a:ext cx="3689903" cy="2107154"/>
          </a:xfrm>
          <a:prstGeom prst="rect">
            <a:avLst/>
          </a:prstGeom>
        </p:spPr>
      </p:pic>
      <p:sp>
        <p:nvSpPr>
          <p:cNvPr id="7" name="Tekstfelt 6"/>
          <p:cNvSpPr txBox="1"/>
          <p:nvPr/>
        </p:nvSpPr>
        <p:spPr>
          <a:xfrm>
            <a:off x="238539" y="1948070"/>
            <a:ext cx="420908" cy="369332"/>
          </a:xfrm>
          <a:prstGeom prst="rect">
            <a:avLst/>
          </a:prstGeom>
          <a:noFill/>
        </p:spPr>
        <p:txBody>
          <a:bodyPr wrap="none" rtlCol="0">
            <a:spAutoFit/>
          </a:bodyPr>
          <a:lstStyle/>
          <a:p>
            <a:r>
              <a:rPr lang="da-DK" dirty="0" smtClean="0"/>
              <a:t>P1</a:t>
            </a:r>
            <a:endParaRPr lang="da-DK" dirty="0"/>
          </a:p>
        </p:txBody>
      </p:sp>
      <p:sp>
        <p:nvSpPr>
          <p:cNvPr id="8" name="Tekstfelt 7"/>
          <p:cNvSpPr txBox="1"/>
          <p:nvPr/>
        </p:nvSpPr>
        <p:spPr>
          <a:xfrm>
            <a:off x="7633253" y="1165397"/>
            <a:ext cx="420908" cy="369332"/>
          </a:xfrm>
          <a:prstGeom prst="rect">
            <a:avLst/>
          </a:prstGeom>
          <a:noFill/>
        </p:spPr>
        <p:txBody>
          <a:bodyPr wrap="none" rtlCol="0">
            <a:spAutoFit/>
          </a:bodyPr>
          <a:lstStyle/>
          <a:p>
            <a:r>
              <a:rPr lang="da-DK" dirty="0" smtClean="0"/>
              <a:t>P2</a:t>
            </a:r>
            <a:endParaRPr lang="da-DK" dirty="0"/>
          </a:p>
        </p:txBody>
      </p:sp>
      <p:sp>
        <p:nvSpPr>
          <p:cNvPr id="9" name="Tekstfelt 8"/>
          <p:cNvSpPr txBox="1"/>
          <p:nvPr/>
        </p:nvSpPr>
        <p:spPr>
          <a:xfrm>
            <a:off x="1810334" y="5380383"/>
            <a:ext cx="420908" cy="369332"/>
          </a:xfrm>
          <a:prstGeom prst="rect">
            <a:avLst/>
          </a:prstGeom>
          <a:noFill/>
        </p:spPr>
        <p:txBody>
          <a:bodyPr wrap="none" rtlCol="0">
            <a:spAutoFit/>
          </a:bodyPr>
          <a:lstStyle/>
          <a:p>
            <a:r>
              <a:rPr lang="da-DK" dirty="0" smtClean="0"/>
              <a:t>P3</a:t>
            </a:r>
            <a:endParaRPr lang="da-DK" dirty="0"/>
          </a:p>
        </p:txBody>
      </p:sp>
    </p:spTree>
    <p:extLst>
      <p:ext uri="{BB962C8B-B14F-4D97-AF65-F5344CB8AC3E}">
        <p14:creationId xmlns:p14="http://schemas.microsoft.com/office/powerpoint/2010/main" val="145890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Paradigme 3 </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smtClean="0">
                <a:latin typeface="Arial"/>
                <a:cs typeface="Arial"/>
              </a:rPr>
              <a:t>Kommunikation </a:t>
            </a:r>
            <a:r>
              <a:rPr lang="da-DK" sz="1800" dirty="0">
                <a:latin typeface="Arial"/>
                <a:cs typeface="Arial"/>
              </a:rPr>
              <a:t>som konstituerende: </a:t>
            </a:r>
            <a:r>
              <a:rPr lang="da-DK" sz="1800" i="1" dirty="0" err="1">
                <a:latin typeface="Arial"/>
                <a:cs typeface="Arial"/>
              </a:rPr>
              <a:t>communication</a:t>
            </a:r>
            <a:r>
              <a:rPr lang="da-DK" sz="1800" i="1" dirty="0">
                <a:latin typeface="Arial"/>
                <a:cs typeface="Arial"/>
              </a:rPr>
              <a:t> as </a:t>
            </a:r>
            <a:r>
              <a:rPr lang="da-DK" sz="1800" i="1" dirty="0" err="1">
                <a:latin typeface="Arial"/>
                <a:cs typeface="Arial"/>
              </a:rPr>
              <a:t>constitutive</a:t>
            </a:r>
            <a:r>
              <a:rPr lang="da-DK" sz="1800" dirty="0">
                <a:latin typeface="Arial"/>
                <a:cs typeface="Arial"/>
              </a:rPr>
              <a:t> (CCO) (</a:t>
            </a:r>
            <a:r>
              <a:rPr lang="da-DK" sz="1800" dirty="0" err="1">
                <a:latin typeface="Arial"/>
                <a:cs typeface="Arial"/>
              </a:rPr>
              <a:t>Weick</a:t>
            </a:r>
            <a:r>
              <a:rPr lang="da-DK" sz="1800" dirty="0">
                <a:latin typeface="Arial"/>
                <a:cs typeface="Arial"/>
              </a:rPr>
              <a:t> 1995; </a:t>
            </a:r>
            <a:r>
              <a:rPr lang="da-DK" sz="1800" dirty="0" err="1">
                <a:latin typeface="Arial"/>
                <a:cs typeface="Arial"/>
              </a:rPr>
              <a:t>Cooren</a:t>
            </a:r>
            <a:r>
              <a:rPr lang="da-DK" sz="1800" dirty="0">
                <a:latin typeface="Arial"/>
                <a:cs typeface="Arial"/>
              </a:rPr>
              <a:t> m.fl. 2011). Inspirationen til analyser og forståelser af kommunikation kan komme fra konversationsanalyse, retorik, sproghandlingsteori, semiotik, netværksanalyse og lignende teorier med fokus på social handling (</a:t>
            </a:r>
            <a:r>
              <a:rPr lang="da-DK" sz="1800" dirty="0" err="1">
                <a:latin typeface="Arial"/>
                <a:cs typeface="Arial"/>
              </a:rPr>
              <a:t>Cooren</a:t>
            </a:r>
            <a:r>
              <a:rPr lang="da-DK" sz="1800" dirty="0">
                <a:latin typeface="Arial"/>
                <a:cs typeface="Arial"/>
              </a:rPr>
              <a:t> m.fl. 2011: 1153), fordi sprogets rolle i produktion og betydningsskabelse er afgørende. </a:t>
            </a:r>
          </a:p>
          <a:p>
            <a:pPr algn="just"/>
            <a:r>
              <a:rPr lang="en-US" sz="1800" dirty="0">
                <a:latin typeface="Arial"/>
                <a:cs typeface="Arial"/>
              </a:rPr>
              <a:t>Alt </a:t>
            </a:r>
            <a:r>
              <a:rPr lang="en-US" sz="1800" dirty="0" err="1">
                <a:latin typeface="Arial"/>
                <a:cs typeface="Arial"/>
              </a:rPr>
              <a:t>kommunikerer</a:t>
            </a:r>
            <a:r>
              <a:rPr lang="en-US" sz="1800" dirty="0">
                <a:latin typeface="Arial"/>
                <a:cs typeface="Arial"/>
              </a:rPr>
              <a:t> </a:t>
            </a:r>
            <a:r>
              <a:rPr lang="en-US" sz="1800" dirty="0" err="1">
                <a:latin typeface="Arial"/>
                <a:cs typeface="Arial"/>
              </a:rPr>
              <a:t>potentielt</a:t>
            </a:r>
            <a:r>
              <a:rPr lang="en-US" sz="1800" dirty="0">
                <a:latin typeface="Arial"/>
                <a:cs typeface="Arial"/>
              </a:rPr>
              <a:t> </a:t>
            </a:r>
            <a:r>
              <a:rPr lang="en-US" sz="1800" dirty="0" err="1">
                <a:latin typeface="Arial"/>
                <a:cs typeface="Arial"/>
              </a:rPr>
              <a:t>betydning</a:t>
            </a:r>
            <a:r>
              <a:rPr lang="en-US" sz="1800" dirty="0">
                <a:latin typeface="Arial"/>
                <a:cs typeface="Arial"/>
              </a:rPr>
              <a:t> </a:t>
            </a:r>
            <a:r>
              <a:rPr lang="en-US" sz="1800" dirty="0" err="1">
                <a:latin typeface="Arial"/>
                <a:cs typeface="Arial"/>
              </a:rPr>
              <a:t>afhængigt</a:t>
            </a:r>
            <a:r>
              <a:rPr lang="en-US" sz="1800" dirty="0">
                <a:latin typeface="Arial"/>
                <a:cs typeface="Arial"/>
              </a:rPr>
              <a:t> </a:t>
            </a:r>
            <a:r>
              <a:rPr lang="en-US" sz="1800" dirty="0" err="1">
                <a:latin typeface="Arial"/>
                <a:cs typeface="Arial"/>
              </a:rPr>
              <a:t>af</a:t>
            </a:r>
            <a:r>
              <a:rPr lang="en-US" sz="1800" dirty="0">
                <a:latin typeface="Arial"/>
                <a:cs typeface="Arial"/>
              </a:rPr>
              <a:t> den </a:t>
            </a:r>
            <a:r>
              <a:rPr lang="en-US" sz="1800" dirty="0" err="1">
                <a:latin typeface="Arial"/>
                <a:cs typeface="Arial"/>
              </a:rPr>
              <a:t>mening</a:t>
            </a:r>
            <a:r>
              <a:rPr lang="en-US" sz="1800" dirty="0">
                <a:latin typeface="Arial"/>
                <a:cs typeface="Arial"/>
              </a:rPr>
              <a:t>, </a:t>
            </a:r>
            <a:r>
              <a:rPr lang="en-US" sz="1800" dirty="0" err="1">
                <a:latin typeface="Arial"/>
                <a:cs typeface="Arial"/>
              </a:rPr>
              <a:t>mennesker</a:t>
            </a:r>
            <a:r>
              <a:rPr lang="en-US" sz="1800" dirty="0">
                <a:latin typeface="Arial"/>
                <a:cs typeface="Arial"/>
              </a:rPr>
              <a:t> </a:t>
            </a:r>
            <a:r>
              <a:rPr lang="en-US" sz="1800" dirty="0" err="1">
                <a:latin typeface="Arial"/>
                <a:cs typeface="Arial"/>
              </a:rPr>
              <a:t>tilskriver</a:t>
            </a:r>
            <a:r>
              <a:rPr lang="en-US" sz="1800" dirty="0">
                <a:latin typeface="Arial"/>
                <a:cs typeface="Arial"/>
              </a:rPr>
              <a:t> det. </a:t>
            </a:r>
            <a:r>
              <a:rPr lang="en-US" sz="1800" dirty="0" err="1">
                <a:latin typeface="Arial"/>
                <a:cs typeface="Arial"/>
              </a:rPr>
              <a:t>Det</a:t>
            </a:r>
            <a:r>
              <a:rPr lang="en-US" sz="1800" dirty="0">
                <a:latin typeface="Arial"/>
                <a:cs typeface="Arial"/>
              </a:rPr>
              <a:t> </a:t>
            </a:r>
            <a:r>
              <a:rPr lang="en-US" sz="1800" dirty="0" err="1">
                <a:latin typeface="Arial"/>
                <a:cs typeface="Arial"/>
              </a:rPr>
              <a:t>gør</a:t>
            </a:r>
            <a:r>
              <a:rPr lang="en-US" sz="1800" dirty="0">
                <a:latin typeface="Arial"/>
                <a:cs typeface="Arial"/>
              </a:rPr>
              <a:t> </a:t>
            </a:r>
            <a:r>
              <a:rPr lang="en-US" sz="1800" i="1" dirty="0">
                <a:latin typeface="Arial"/>
                <a:cs typeface="Arial"/>
              </a:rPr>
              <a:t>handling</a:t>
            </a:r>
            <a:r>
              <a:rPr lang="en-US" sz="1800" dirty="0">
                <a:latin typeface="Arial"/>
                <a:cs typeface="Arial"/>
              </a:rPr>
              <a:t> </a:t>
            </a:r>
            <a:r>
              <a:rPr lang="en-US" sz="1800" dirty="0" err="1">
                <a:latin typeface="Arial"/>
                <a:cs typeface="Arial"/>
              </a:rPr>
              <a:t>til</a:t>
            </a:r>
            <a:r>
              <a:rPr lang="en-US" sz="1800" dirty="0">
                <a:latin typeface="Arial"/>
                <a:cs typeface="Arial"/>
              </a:rPr>
              <a:t> et </a:t>
            </a:r>
            <a:r>
              <a:rPr lang="en-US" sz="1800" dirty="0" err="1">
                <a:latin typeface="Arial"/>
                <a:cs typeface="Arial"/>
              </a:rPr>
              <a:t>helt</a:t>
            </a:r>
            <a:r>
              <a:rPr lang="en-US" sz="1800" dirty="0">
                <a:latin typeface="Arial"/>
                <a:cs typeface="Arial"/>
              </a:rPr>
              <a:t> </a:t>
            </a:r>
            <a:r>
              <a:rPr lang="en-US" sz="1800" dirty="0" err="1">
                <a:latin typeface="Arial"/>
                <a:cs typeface="Arial"/>
              </a:rPr>
              <a:t>centralt</a:t>
            </a:r>
            <a:r>
              <a:rPr lang="en-US" sz="1800" dirty="0">
                <a:latin typeface="Arial"/>
                <a:cs typeface="Arial"/>
              </a:rPr>
              <a:t> </a:t>
            </a:r>
            <a:r>
              <a:rPr lang="en-US" sz="1800" dirty="0" err="1">
                <a:latin typeface="Arial"/>
                <a:cs typeface="Arial"/>
              </a:rPr>
              <a:t>omdrejningspunkt</a:t>
            </a:r>
            <a:r>
              <a:rPr lang="en-US" sz="1800" dirty="0">
                <a:latin typeface="Arial"/>
                <a:cs typeface="Arial"/>
              </a:rPr>
              <a:t> </a:t>
            </a:r>
            <a:r>
              <a:rPr lang="en-US" sz="1800" dirty="0" err="1">
                <a:latin typeface="Arial"/>
                <a:cs typeface="Arial"/>
              </a:rPr>
              <a:t>i</a:t>
            </a:r>
            <a:r>
              <a:rPr lang="en-US" sz="1800" dirty="0">
                <a:latin typeface="Arial"/>
                <a:cs typeface="Arial"/>
              </a:rPr>
              <a:t> </a:t>
            </a:r>
            <a:r>
              <a:rPr lang="en-US" sz="1800" dirty="0" err="1">
                <a:latin typeface="Arial"/>
                <a:cs typeface="Arial"/>
              </a:rPr>
              <a:t>denne</a:t>
            </a:r>
            <a:r>
              <a:rPr lang="en-US" sz="1800" dirty="0">
                <a:latin typeface="Arial"/>
                <a:cs typeface="Arial"/>
              </a:rPr>
              <a:t> </a:t>
            </a:r>
            <a:r>
              <a:rPr lang="en-US" sz="1800" dirty="0" err="1">
                <a:latin typeface="Arial"/>
                <a:cs typeface="Arial"/>
              </a:rPr>
              <a:t>teoretiske</a:t>
            </a:r>
            <a:r>
              <a:rPr lang="en-US" sz="1800" dirty="0">
                <a:latin typeface="Arial"/>
                <a:cs typeface="Arial"/>
              </a:rPr>
              <a:t> </a:t>
            </a:r>
            <a:r>
              <a:rPr lang="en-US" sz="1800" dirty="0" err="1">
                <a:latin typeface="Arial"/>
                <a:cs typeface="Arial"/>
              </a:rPr>
              <a:t>tilgang</a:t>
            </a:r>
            <a:r>
              <a:rPr lang="en-US" sz="1800" dirty="0">
                <a:latin typeface="Arial"/>
                <a:cs typeface="Arial"/>
              </a:rPr>
              <a:t>. </a:t>
            </a:r>
            <a:r>
              <a:rPr lang="en-US" sz="1800" dirty="0" err="1">
                <a:latin typeface="Arial"/>
                <a:cs typeface="Arial"/>
              </a:rPr>
              <a:t>Af</a:t>
            </a:r>
            <a:r>
              <a:rPr lang="en-US" sz="1800" dirty="0">
                <a:latin typeface="Arial"/>
                <a:cs typeface="Arial"/>
              </a:rPr>
              <a:t> den </a:t>
            </a:r>
            <a:r>
              <a:rPr lang="en-US" sz="1800" dirty="0" err="1">
                <a:latin typeface="Arial"/>
                <a:cs typeface="Arial"/>
              </a:rPr>
              <a:t>grund</a:t>
            </a:r>
            <a:r>
              <a:rPr lang="en-US" sz="1800" dirty="0">
                <a:latin typeface="Arial"/>
                <a:cs typeface="Arial"/>
              </a:rPr>
              <a:t> </a:t>
            </a:r>
            <a:r>
              <a:rPr lang="en-US" sz="1800" dirty="0" err="1">
                <a:latin typeface="Arial"/>
                <a:cs typeface="Arial"/>
              </a:rPr>
              <a:t>kan</a:t>
            </a:r>
            <a:r>
              <a:rPr lang="en-US" sz="1800" dirty="0">
                <a:latin typeface="Arial"/>
                <a:cs typeface="Arial"/>
              </a:rPr>
              <a:t> man </a:t>
            </a:r>
            <a:r>
              <a:rPr lang="en-US" sz="1800" dirty="0" err="1">
                <a:latin typeface="Arial"/>
                <a:cs typeface="Arial"/>
              </a:rPr>
              <a:t>også</a:t>
            </a:r>
            <a:r>
              <a:rPr lang="en-US" sz="1800" dirty="0">
                <a:latin typeface="Arial"/>
                <a:cs typeface="Arial"/>
              </a:rPr>
              <a:t> med </a:t>
            </a:r>
            <a:r>
              <a:rPr lang="en-US" sz="1800" dirty="0" err="1">
                <a:latin typeface="Arial"/>
                <a:cs typeface="Arial"/>
              </a:rPr>
              <a:t>rette</a:t>
            </a:r>
            <a:r>
              <a:rPr lang="en-US" sz="1800" dirty="0">
                <a:latin typeface="Arial"/>
                <a:cs typeface="Arial"/>
              </a:rPr>
              <a:t> tale om </a:t>
            </a:r>
            <a:r>
              <a:rPr lang="en-US" sz="1800" i="1" dirty="0" err="1">
                <a:latin typeface="Arial"/>
                <a:cs typeface="Arial"/>
              </a:rPr>
              <a:t>kommunikationshandlinger</a:t>
            </a:r>
            <a:r>
              <a:rPr lang="en-US" sz="1800" dirty="0">
                <a:latin typeface="Arial"/>
                <a:cs typeface="Arial"/>
              </a:rPr>
              <a:t>. </a:t>
            </a:r>
            <a:endParaRPr lang="da-DK" sz="1800" dirty="0">
              <a:latin typeface="Arial"/>
              <a:cs typeface="Arial"/>
            </a:endParaRPr>
          </a:p>
        </p:txBody>
      </p:sp>
    </p:spTree>
    <p:extLst>
      <p:ext uri="{BB962C8B-B14F-4D97-AF65-F5344CB8AC3E}">
        <p14:creationId xmlns:p14="http://schemas.microsoft.com/office/powerpoint/2010/main" val="31776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a:latin typeface="Arial"/>
                <a:cs typeface="Arial"/>
              </a:rPr>
              <a:t>Valget af paradigme i praksis </a:t>
            </a:r>
          </a:p>
        </p:txBody>
      </p:sp>
      <p:sp>
        <p:nvSpPr>
          <p:cNvPr id="3" name="Pladsholder til indhold 2"/>
          <p:cNvSpPr>
            <a:spLocks noGrp="1"/>
          </p:cNvSpPr>
          <p:nvPr>
            <p:ph idx="1"/>
          </p:nvPr>
        </p:nvSpPr>
        <p:spPr>
          <a:xfrm>
            <a:off x="1089165" y="1825625"/>
            <a:ext cx="6920993" cy="4351338"/>
          </a:xfrm>
        </p:spPr>
        <p:txBody>
          <a:bodyPr>
            <a:normAutofit/>
          </a:bodyPr>
          <a:lstStyle/>
          <a:p>
            <a:pPr algn="just"/>
            <a:r>
              <a:rPr lang="da-DK" sz="1800" dirty="0">
                <a:latin typeface="Arial"/>
                <a:cs typeface="Arial"/>
              </a:rPr>
              <a:t>Valg af paradigme afhænger i praksis i organisationer af kommunikationsformålet og situationen. </a:t>
            </a:r>
            <a:endParaRPr lang="da-DK" sz="1800" dirty="0" smtClean="0">
              <a:latin typeface="Arial"/>
              <a:cs typeface="Arial"/>
            </a:endParaRPr>
          </a:p>
          <a:p>
            <a:pPr algn="just"/>
            <a:r>
              <a:rPr lang="da-DK" sz="1800" b="1" i="1" dirty="0">
                <a:latin typeface="Arial"/>
                <a:cs typeface="Arial"/>
              </a:rPr>
              <a:t>Deskriptivt-teoretisk og analytisk tilgang til paradigmerne </a:t>
            </a:r>
          </a:p>
          <a:p>
            <a:pPr algn="just"/>
            <a:r>
              <a:rPr lang="da-DK" sz="1800" b="1" i="1" dirty="0">
                <a:latin typeface="Arial"/>
                <a:cs typeface="Arial"/>
              </a:rPr>
              <a:t>Normativt-strategisk tilgang  til paradigmerne</a:t>
            </a:r>
          </a:p>
          <a:p>
            <a:pPr algn="just"/>
            <a:r>
              <a:rPr lang="da-DK" sz="1800" dirty="0">
                <a:latin typeface="Arial"/>
                <a:cs typeface="Arial"/>
              </a:rPr>
              <a:t>God kommunikationspraksis i en organisation består i at konstruere det rette miks mellem elementer fra de respektive kommunikationsparadigmer, der tager højde for kontekst.</a:t>
            </a:r>
            <a:r>
              <a:rPr lang="da-DK" sz="1800" dirty="0" smtClean="0">
                <a:effectLst/>
                <a:latin typeface="Arial"/>
                <a:cs typeface="Arial"/>
              </a:rPr>
              <a:t> </a:t>
            </a:r>
            <a:endParaRPr lang="da-DK" sz="1800" dirty="0">
              <a:latin typeface="Arial"/>
              <a:cs typeface="Arial"/>
            </a:endParaRPr>
          </a:p>
        </p:txBody>
      </p:sp>
    </p:spTree>
    <p:extLst>
      <p:ext uri="{BB962C8B-B14F-4D97-AF65-F5344CB8AC3E}">
        <p14:creationId xmlns:p14="http://schemas.microsoft.com/office/powerpoint/2010/main" val="124994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Paradigme 3: inspiration fra netværksteori </a:t>
            </a:r>
            <a:endParaRPr lang="da-DK" sz="2800" dirty="0">
              <a:latin typeface="Arial"/>
              <a:cs typeface="Arial"/>
            </a:endParaRPr>
          </a:p>
        </p:txBody>
      </p:sp>
      <p:sp>
        <p:nvSpPr>
          <p:cNvPr id="3" name="Pladsholder til indhold 2"/>
          <p:cNvSpPr>
            <a:spLocks noGrp="1"/>
          </p:cNvSpPr>
          <p:nvPr>
            <p:ph idx="1"/>
          </p:nvPr>
        </p:nvSpPr>
        <p:spPr>
          <a:xfrm>
            <a:off x="628650" y="1783754"/>
            <a:ext cx="7886700" cy="4351338"/>
          </a:xfrm>
        </p:spPr>
        <p:txBody>
          <a:bodyPr>
            <a:normAutofit/>
          </a:bodyPr>
          <a:lstStyle/>
          <a:p>
            <a:pPr algn="just"/>
            <a:r>
              <a:rPr lang="da-DK" sz="1800" dirty="0" smtClean="0">
                <a:latin typeface="Arial"/>
                <a:cs typeface="Arial"/>
              </a:rPr>
              <a:t>I ANT pointeres det, at aktører er forbundet kommunikativt igennem relationer i netværk. En aktør – også til tider mere teknisk kaldet en </a:t>
            </a:r>
            <a:r>
              <a:rPr lang="da-DK" sz="1800" i="1" dirty="0" smtClean="0">
                <a:latin typeface="Arial"/>
                <a:cs typeface="Arial"/>
              </a:rPr>
              <a:t>aktant</a:t>
            </a:r>
            <a:r>
              <a:rPr lang="da-DK" sz="1800" dirty="0" smtClean="0">
                <a:latin typeface="Arial"/>
                <a:cs typeface="Arial"/>
              </a:rPr>
              <a:t>, som det kendes fra </a:t>
            </a:r>
            <a:r>
              <a:rPr lang="da-DK" sz="1800" dirty="0" err="1" smtClean="0">
                <a:latin typeface="Arial"/>
                <a:cs typeface="Arial"/>
              </a:rPr>
              <a:t>Greimas</a:t>
            </a:r>
            <a:r>
              <a:rPr lang="da-DK" sz="1800" dirty="0" smtClean="0">
                <a:latin typeface="Arial"/>
                <a:cs typeface="Arial"/>
              </a:rPr>
              <a:t>’ semiotik og aktantmodel (1987) – er en hvilken som helst enhed, som spiller en rolle, dvs. som de andre aktører i netværket anerkender, tager højde for eller påvirkes af. Et menneske såvel som en laboratorierotte eller et vejrfænomen kan være en aktør i ANT</a:t>
            </a:r>
            <a:r>
              <a:rPr lang="da-DK" sz="1800" dirty="0" smtClean="0">
                <a:effectLst/>
                <a:latin typeface="Arial"/>
                <a:cs typeface="Arial"/>
              </a:rPr>
              <a:t> </a:t>
            </a:r>
            <a:endParaRPr lang="da-DK" sz="1800" dirty="0" smtClean="0">
              <a:latin typeface="Arial"/>
              <a:cs typeface="Arial"/>
            </a:endParaRPr>
          </a:p>
          <a:p>
            <a:pPr algn="just"/>
            <a:r>
              <a:rPr lang="da-DK" sz="1800" dirty="0" smtClean="0">
                <a:latin typeface="Arial"/>
                <a:cs typeface="Arial"/>
              </a:rPr>
              <a:t>Et eksempel på et netværk er en international virksomhed, der inkluderer medarbejdere, ledere, bygninger, teknologier, procedurer, papirer, borde, stole osv. Sammen udgør disse et løst defineret netværk, der ikke har faste grænser, fordi hver relation også let har en relation til noget uden for organisationen. Virksomhedens grænse er derfor ikke fast defineret, men dog stadig tydelig som en fortætning i netværket af mange aktører, der forbinder sig</a:t>
            </a:r>
            <a:r>
              <a:rPr lang="da-DK" sz="1800" dirty="0" smtClean="0">
                <a:effectLst/>
                <a:latin typeface="Arial"/>
                <a:cs typeface="Arial"/>
              </a:rPr>
              <a:t> </a:t>
            </a:r>
            <a:endParaRPr lang="da-DK" sz="1800" dirty="0">
              <a:latin typeface="Arial"/>
              <a:cs typeface="Arial"/>
            </a:endParaRPr>
          </a:p>
        </p:txBody>
      </p:sp>
    </p:spTree>
    <p:extLst>
      <p:ext uri="{BB962C8B-B14F-4D97-AF65-F5344CB8AC3E}">
        <p14:creationId xmlns:p14="http://schemas.microsoft.com/office/powerpoint/2010/main" val="1886162664"/>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1751</Words>
  <Application>Microsoft Macintosh PowerPoint</Application>
  <PresentationFormat>Skærmshow (4:3)</PresentationFormat>
  <Paragraphs>89</Paragraphs>
  <Slides>17</Slides>
  <Notes>0</Notes>
  <HiddenSlides>0</HiddenSlides>
  <MMClips>0</MMClips>
  <ScaleCrop>false</ScaleCrop>
  <HeadingPairs>
    <vt:vector size="4" baseType="variant">
      <vt:variant>
        <vt:lpstr>Tema</vt:lpstr>
      </vt:variant>
      <vt:variant>
        <vt:i4>1</vt:i4>
      </vt:variant>
      <vt:variant>
        <vt:lpstr>Diastitler</vt:lpstr>
      </vt:variant>
      <vt:variant>
        <vt:i4>17</vt:i4>
      </vt:variant>
    </vt:vector>
  </HeadingPairs>
  <TitlesOfParts>
    <vt:vector size="18" baseType="lpstr">
      <vt:lpstr>Kontortema</vt:lpstr>
      <vt:lpstr>Kommunikation og Medarbejderes daglige interaktion </vt:lpstr>
      <vt:lpstr>Indhold</vt:lpstr>
      <vt:lpstr>Kommunikation på 2 måder </vt:lpstr>
      <vt:lpstr>Kommunikationssyn </vt:lpstr>
      <vt:lpstr>Tre paradigmer for kommunikation </vt:lpstr>
      <vt:lpstr>De tre paradigmer illustreret </vt:lpstr>
      <vt:lpstr>Paradigme 3 </vt:lpstr>
      <vt:lpstr>Valget af paradigme i praksis </vt:lpstr>
      <vt:lpstr>Paradigme 3: inspiration fra netværksteori </vt:lpstr>
      <vt:lpstr>Samtaleanalyse </vt:lpstr>
      <vt:lpstr>Samtaleanalyse </vt:lpstr>
      <vt:lpstr>Eksempel på en transskription </vt:lpstr>
      <vt:lpstr>At læse en transskription </vt:lpstr>
      <vt:lpstr>Turtagningssystemet </vt:lpstr>
      <vt:lpstr>Interaktion som multimodale handlinger </vt:lpstr>
      <vt:lpstr>Succesfuld kommunikation… </vt:lpstr>
      <vt:lpstr>Succesfuld kommunikation…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 &amp; Medarbejderes daglige interaktion </dc:title>
  <dc:creator>Brian Due</dc:creator>
  <cp:lastModifiedBy>Thomas Lehman Waaben Toft</cp:lastModifiedBy>
  <cp:revision>11</cp:revision>
  <dcterms:created xsi:type="dcterms:W3CDTF">2016-08-01T10:03:41Z</dcterms:created>
  <dcterms:modified xsi:type="dcterms:W3CDTF">2016-08-14T10:13:09Z</dcterms:modified>
</cp:coreProperties>
</file>