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5" r:id="rId3"/>
    <p:sldId id="258" r:id="rId4"/>
    <p:sldId id="259" r:id="rId5"/>
    <p:sldId id="260" r:id="rId6"/>
    <p:sldId id="261" r:id="rId7"/>
    <p:sldId id="262" r:id="rId8"/>
    <p:sldId id="263" r:id="rId9"/>
    <p:sldId id="264" r:id="rId10"/>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5"/>
    <p:restoredTop sz="94679"/>
  </p:normalViewPr>
  <p:slideViewPr>
    <p:cSldViewPr snapToGrid="0" snapToObjects="1">
      <p:cViewPr varScale="1">
        <p:scale>
          <a:sx n="91" d="100"/>
          <a:sy n="91" d="100"/>
        </p:scale>
        <p:origin x="-848" y="-1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a-DK" smtClean="0"/>
              <a:t>Klik for at redigere i masteren</a:t>
            </a:r>
            <a:endParaRPr lang="da-DK"/>
          </a:p>
        </p:txBody>
      </p:sp>
      <p:sp>
        <p:nvSpPr>
          <p:cNvPr id="3" name="Und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smtClean="0"/>
              <a:t>Klik for at redigere i master</a:t>
            </a:r>
            <a:endParaRPr lang="da-DK"/>
          </a:p>
        </p:txBody>
      </p:sp>
      <p:sp>
        <p:nvSpPr>
          <p:cNvPr id="4" name="Pladsholder til dato 3"/>
          <p:cNvSpPr>
            <a:spLocks noGrp="1"/>
          </p:cNvSpPr>
          <p:nvPr>
            <p:ph type="dt" sz="half" idx="10"/>
          </p:nvPr>
        </p:nvSpPr>
        <p:spPr/>
        <p:txBody>
          <a:bodyPr/>
          <a:lstStyle/>
          <a:p>
            <a:fld id="{52B39F77-FC76-0D49-AEDE-AC0A510B8DEF}" type="datetimeFigureOut">
              <a:rPr lang="da-DK" smtClean="0"/>
              <a:t>14/08/16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F514EFA5-DF5B-FD46-95AA-FC21293C003F}" type="slidenum">
              <a:rPr lang="da-DK" smtClean="0"/>
              <a:t>‹nr.›</a:t>
            </a:fld>
            <a:endParaRPr lang="da-DK"/>
          </a:p>
        </p:txBody>
      </p:sp>
    </p:spTree>
    <p:extLst>
      <p:ext uri="{BB962C8B-B14F-4D97-AF65-F5344CB8AC3E}">
        <p14:creationId xmlns:p14="http://schemas.microsoft.com/office/powerpoint/2010/main" val="64586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52B39F77-FC76-0D49-AEDE-AC0A510B8DEF}" type="datetimeFigureOut">
              <a:rPr lang="da-DK" smtClean="0"/>
              <a:t>14/08/16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F514EFA5-DF5B-FD46-95AA-FC21293C003F}" type="slidenum">
              <a:rPr lang="da-DK" smtClean="0"/>
              <a:t>‹nr.›</a:t>
            </a:fld>
            <a:endParaRPr lang="da-DK"/>
          </a:p>
        </p:txBody>
      </p:sp>
    </p:spTree>
    <p:extLst>
      <p:ext uri="{BB962C8B-B14F-4D97-AF65-F5344CB8AC3E}">
        <p14:creationId xmlns:p14="http://schemas.microsoft.com/office/powerpoint/2010/main" val="187140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543675" y="365125"/>
            <a:ext cx="1971675" cy="5811838"/>
          </a:xfrm>
        </p:spPr>
        <p:txBody>
          <a:bodyPr vert="eaVert"/>
          <a:lstStyle/>
          <a:p>
            <a:r>
              <a:rPr lang="da-DK" smtClean="0"/>
              <a:t>Klik for at redigere i masteren</a:t>
            </a:r>
            <a:endParaRPr lang="da-DK"/>
          </a:p>
        </p:txBody>
      </p:sp>
      <p:sp>
        <p:nvSpPr>
          <p:cNvPr id="3" name="Pladsholder til lodret titel 2"/>
          <p:cNvSpPr>
            <a:spLocks noGrp="1"/>
          </p:cNvSpPr>
          <p:nvPr>
            <p:ph type="body" orient="vert" idx="1"/>
          </p:nvPr>
        </p:nvSpPr>
        <p:spPr>
          <a:xfrm>
            <a:off x="628650" y="365125"/>
            <a:ext cx="5800725" cy="5811838"/>
          </a:xfrm>
        </p:spPr>
        <p:txBody>
          <a:bodyPr vert="eaVert"/>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52B39F77-FC76-0D49-AEDE-AC0A510B8DEF}" type="datetimeFigureOut">
              <a:rPr lang="da-DK" smtClean="0"/>
              <a:t>14/08/16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F514EFA5-DF5B-FD46-95AA-FC21293C003F}" type="slidenum">
              <a:rPr lang="da-DK" smtClean="0"/>
              <a:t>‹nr.›</a:t>
            </a:fld>
            <a:endParaRPr lang="da-DK"/>
          </a:p>
        </p:txBody>
      </p:sp>
    </p:spTree>
    <p:extLst>
      <p:ext uri="{BB962C8B-B14F-4D97-AF65-F5344CB8AC3E}">
        <p14:creationId xmlns:p14="http://schemas.microsoft.com/office/powerpoint/2010/main" val="1354862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indhold 2"/>
          <p:cNvSpPr>
            <a:spLocks noGrp="1"/>
          </p:cNvSpPr>
          <p:nvPr>
            <p:ph idx="1"/>
          </p:nvPr>
        </p:nvSpPr>
        <p:spPr/>
        <p:txBody>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52B39F77-FC76-0D49-AEDE-AC0A510B8DEF}" type="datetimeFigureOut">
              <a:rPr lang="da-DK" smtClean="0"/>
              <a:t>14/08/16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F514EFA5-DF5B-FD46-95AA-FC21293C003F}" type="slidenum">
              <a:rPr lang="da-DK" smtClean="0"/>
              <a:t>‹nr.›</a:t>
            </a:fld>
            <a:endParaRPr lang="da-DK"/>
          </a:p>
        </p:txBody>
      </p:sp>
    </p:spTree>
    <p:extLst>
      <p:ext uri="{BB962C8B-B14F-4D97-AF65-F5344CB8AC3E}">
        <p14:creationId xmlns:p14="http://schemas.microsoft.com/office/powerpoint/2010/main" val="52961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9"/>
            <a:ext cx="7886700" cy="2852737"/>
          </a:xfrm>
        </p:spPr>
        <p:txBody>
          <a:bodyPr anchor="b"/>
          <a:lstStyle>
            <a:lvl1pPr>
              <a:defRPr sz="6000"/>
            </a:lvl1pPr>
          </a:lstStyle>
          <a:p>
            <a:r>
              <a:rPr lang="da-DK" smtClean="0"/>
              <a:t>Klik for at redigere i masteren</a:t>
            </a:r>
            <a:endParaRPr lang="da-DK"/>
          </a:p>
        </p:txBody>
      </p:sp>
      <p:sp>
        <p:nvSpPr>
          <p:cNvPr id="3" name="Pladsholder til tekst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smtClean="0"/>
              <a:t>Klik for at redigere teksttypografierne i masteren</a:t>
            </a:r>
          </a:p>
        </p:txBody>
      </p:sp>
      <p:sp>
        <p:nvSpPr>
          <p:cNvPr id="4" name="Pladsholder til dato 3"/>
          <p:cNvSpPr>
            <a:spLocks noGrp="1"/>
          </p:cNvSpPr>
          <p:nvPr>
            <p:ph type="dt" sz="half" idx="10"/>
          </p:nvPr>
        </p:nvSpPr>
        <p:spPr/>
        <p:txBody>
          <a:bodyPr/>
          <a:lstStyle/>
          <a:p>
            <a:fld id="{52B39F77-FC76-0D49-AEDE-AC0A510B8DEF}" type="datetimeFigureOut">
              <a:rPr lang="da-DK" smtClean="0"/>
              <a:t>14/08/16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F514EFA5-DF5B-FD46-95AA-FC21293C003F}" type="slidenum">
              <a:rPr lang="da-DK" smtClean="0"/>
              <a:t>‹nr.›</a:t>
            </a:fld>
            <a:endParaRPr lang="da-DK"/>
          </a:p>
        </p:txBody>
      </p:sp>
    </p:spTree>
    <p:extLst>
      <p:ext uri="{BB962C8B-B14F-4D97-AF65-F5344CB8AC3E}">
        <p14:creationId xmlns:p14="http://schemas.microsoft.com/office/powerpoint/2010/main" val="1838152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indhold 2"/>
          <p:cNvSpPr>
            <a:spLocks noGrp="1"/>
          </p:cNvSpPr>
          <p:nvPr>
            <p:ph sz="half" idx="1"/>
          </p:nvPr>
        </p:nvSpPr>
        <p:spPr>
          <a:xfrm>
            <a:off x="628650" y="1825625"/>
            <a:ext cx="3886200" cy="4351338"/>
          </a:xfrm>
        </p:spPr>
        <p:txBody>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29150" y="1825625"/>
            <a:ext cx="3886200" cy="4351338"/>
          </a:xfrm>
        </p:spPr>
        <p:txBody>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52B39F77-FC76-0D49-AEDE-AC0A510B8DEF}" type="datetimeFigureOut">
              <a:rPr lang="da-DK" smtClean="0"/>
              <a:t>14/08/16</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F514EFA5-DF5B-FD46-95AA-FC21293C003F}" type="slidenum">
              <a:rPr lang="da-DK" smtClean="0"/>
              <a:t>‹nr.›</a:t>
            </a:fld>
            <a:endParaRPr lang="da-DK"/>
          </a:p>
        </p:txBody>
      </p:sp>
    </p:spTree>
    <p:extLst>
      <p:ext uri="{BB962C8B-B14F-4D97-AF65-F5344CB8AC3E}">
        <p14:creationId xmlns:p14="http://schemas.microsoft.com/office/powerpoint/2010/main" val="124027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629841" y="365126"/>
            <a:ext cx="7886700" cy="1325563"/>
          </a:xfrm>
        </p:spPr>
        <p:txBody>
          <a:bodyPr/>
          <a:lstStyle/>
          <a:p>
            <a:r>
              <a:rPr lang="da-DK" smtClean="0"/>
              <a:t>Klik for at redigere i masteren</a:t>
            </a:r>
            <a:endParaRPr lang="da-DK"/>
          </a:p>
        </p:txBody>
      </p:sp>
      <p:sp>
        <p:nvSpPr>
          <p:cNvPr id="3" name="Pladsholder til tekst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teksttypografierne i masteren</a:t>
            </a:r>
          </a:p>
        </p:txBody>
      </p:sp>
      <p:sp>
        <p:nvSpPr>
          <p:cNvPr id="4" name="Pladsholder til indhold 3"/>
          <p:cNvSpPr>
            <a:spLocks noGrp="1"/>
          </p:cNvSpPr>
          <p:nvPr>
            <p:ph sz="half" idx="2"/>
          </p:nvPr>
        </p:nvSpPr>
        <p:spPr>
          <a:xfrm>
            <a:off x="629842" y="2505075"/>
            <a:ext cx="3868340" cy="3684588"/>
          </a:xfrm>
        </p:spPr>
        <p:txBody>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teksttypografierne i masteren</a:t>
            </a:r>
          </a:p>
        </p:txBody>
      </p:sp>
      <p:sp>
        <p:nvSpPr>
          <p:cNvPr id="6" name="Pladsholder til indhold 5"/>
          <p:cNvSpPr>
            <a:spLocks noGrp="1"/>
          </p:cNvSpPr>
          <p:nvPr>
            <p:ph sz="quarter" idx="4"/>
          </p:nvPr>
        </p:nvSpPr>
        <p:spPr>
          <a:xfrm>
            <a:off x="4629150" y="2505075"/>
            <a:ext cx="3887391" cy="3684588"/>
          </a:xfrm>
        </p:spPr>
        <p:txBody>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52B39F77-FC76-0D49-AEDE-AC0A510B8DEF}" type="datetimeFigureOut">
              <a:rPr lang="da-DK" smtClean="0"/>
              <a:t>14/08/16</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slidenummer 8"/>
          <p:cNvSpPr>
            <a:spLocks noGrp="1"/>
          </p:cNvSpPr>
          <p:nvPr>
            <p:ph type="sldNum" sz="quarter" idx="12"/>
          </p:nvPr>
        </p:nvSpPr>
        <p:spPr/>
        <p:txBody>
          <a:bodyPr/>
          <a:lstStyle/>
          <a:p>
            <a:fld id="{F514EFA5-DF5B-FD46-95AA-FC21293C003F}" type="slidenum">
              <a:rPr lang="da-DK" smtClean="0"/>
              <a:t>‹nr.›</a:t>
            </a:fld>
            <a:endParaRPr lang="da-DK"/>
          </a:p>
        </p:txBody>
      </p:sp>
    </p:spTree>
    <p:extLst>
      <p:ext uri="{BB962C8B-B14F-4D97-AF65-F5344CB8AC3E}">
        <p14:creationId xmlns:p14="http://schemas.microsoft.com/office/powerpoint/2010/main" val="1471945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dato 2"/>
          <p:cNvSpPr>
            <a:spLocks noGrp="1"/>
          </p:cNvSpPr>
          <p:nvPr>
            <p:ph type="dt" sz="half" idx="10"/>
          </p:nvPr>
        </p:nvSpPr>
        <p:spPr/>
        <p:txBody>
          <a:bodyPr/>
          <a:lstStyle/>
          <a:p>
            <a:fld id="{52B39F77-FC76-0D49-AEDE-AC0A510B8DEF}" type="datetimeFigureOut">
              <a:rPr lang="da-DK" smtClean="0"/>
              <a:t>14/08/16</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slidenummer 4"/>
          <p:cNvSpPr>
            <a:spLocks noGrp="1"/>
          </p:cNvSpPr>
          <p:nvPr>
            <p:ph type="sldNum" sz="quarter" idx="12"/>
          </p:nvPr>
        </p:nvSpPr>
        <p:spPr/>
        <p:txBody>
          <a:bodyPr/>
          <a:lstStyle/>
          <a:p>
            <a:fld id="{F514EFA5-DF5B-FD46-95AA-FC21293C003F}" type="slidenum">
              <a:rPr lang="da-DK" smtClean="0"/>
              <a:t>‹nr.›</a:t>
            </a:fld>
            <a:endParaRPr lang="da-DK"/>
          </a:p>
        </p:txBody>
      </p:sp>
    </p:spTree>
    <p:extLst>
      <p:ext uri="{BB962C8B-B14F-4D97-AF65-F5344CB8AC3E}">
        <p14:creationId xmlns:p14="http://schemas.microsoft.com/office/powerpoint/2010/main" val="2126930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52B39F77-FC76-0D49-AEDE-AC0A510B8DEF}" type="datetimeFigureOut">
              <a:rPr lang="da-DK" smtClean="0"/>
              <a:t>14/08/16</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slidenummer 3"/>
          <p:cNvSpPr>
            <a:spLocks noGrp="1"/>
          </p:cNvSpPr>
          <p:nvPr>
            <p:ph type="sldNum" sz="quarter" idx="12"/>
          </p:nvPr>
        </p:nvSpPr>
        <p:spPr/>
        <p:txBody>
          <a:bodyPr/>
          <a:lstStyle/>
          <a:p>
            <a:fld id="{F514EFA5-DF5B-FD46-95AA-FC21293C003F}" type="slidenum">
              <a:rPr lang="da-DK" smtClean="0"/>
              <a:t>‹nr.›</a:t>
            </a:fld>
            <a:endParaRPr lang="da-DK"/>
          </a:p>
        </p:txBody>
      </p:sp>
    </p:spTree>
    <p:extLst>
      <p:ext uri="{BB962C8B-B14F-4D97-AF65-F5344CB8AC3E}">
        <p14:creationId xmlns:p14="http://schemas.microsoft.com/office/powerpoint/2010/main" val="31273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629841" y="457200"/>
            <a:ext cx="2949178" cy="1600200"/>
          </a:xfrm>
        </p:spPr>
        <p:txBody>
          <a:bodyPr anchor="b"/>
          <a:lstStyle>
            <a:lvl1pPr>
              <a:defRPr sz="3200"/>
            </a:lvl1pPr>
          </a:lstStyle>
          <a:p>
            <a:r>
              <a:rPr lang="da-DK" smtClean="0"/>
              <a:t>Klik for at redigere i masteren</a:t>
            </a:r>
            <a:endParaRPr lang="da-DK"/>
          </a:p>
        </p:txBody>
      </p:sp>
      <p:sp>
        <p:nvSpPr>
          <p:cNvPr id="3" name="Pladsholder til indhold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Klik for at redigere teksttypografierne i masteren</a:t>
            </a:r>
          </a:p>
        </p:txBody>
      </p:sp>
      <p:sp>
        <p:nvSpPr>
          <p:cNvPr id="5" name="Pladsholder til dato 4"/>
          <p:cNvSpPr>
            <a:spLocks noGrp="1"/>
          </p:cNvSpPr>
          <p:nvPr>
            <p:ph type="dt" sz="half" idx="10"/>
          </p:nvPr>
        </p:nvSpPr>
        <p:spPr/>
        <p:txBody>
          <a:bodyPr/>
          <a:lstStyle/>
          <a:p>
            <a:fld id="{52B39F77-FC76-0D49-AEDE-AC0A510B8DEF}" type="datetimeFigureOut">
              <a:rPr lang="da-DK" smtClean="0"/>
              <a:t>14/08/16</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F514EFA5-DF5B-FD46-95AA-FC21293C003F}" type="slidenum">
              <a:rPr lang="da-DK" smtClean="0"/>
              <a:t>‹nr.›</a:t>
            </a:fld>
            <a:endParaRPr lang="da-DK"/>
          </a:p>
        </p:txBody>
      </p:sp>
    </p:spTree>
    <p:extLst>
      <p:ext uri="{BB962C8B-B14F-4D97-AF65-F5344CB8AC3E}">
        <p14:creationId xmlns:p14="http://schemas.microsoft.com/office/powerpoint/2010/main" val="1171651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629841" y="457200"/>
            <a:ext cx="2949178" cy="1600200"/>
          </a:xfrm>
        </p:spPr>
        <p:txBody>
          <a:bodyPr anchor="b"/>
          <a:lstStyle>
            <a:lvl1pPr>
              <a:defRPr sz="3200"/>
            </a:lvl1pPr>
          </a:lstStyle>
          <a:p>
            <a:r>
              <a:rPr lang="da-DK" smtClean="0"/>
              <a:t>Klik for at redigere i masteren</a:t>
            </a:r>
            <a:endParaRPr lang="da-DK"/>
          </a:p>
        </p:txBody>
      </p:sp>
      <p:sp>
        <p:nvSpPr>
          <p:cNvPr id="3" name="Pladsholder til billede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Klik for at redigere teksttypografierne i masteren</a:t>
            </a:r>
          </a:p>
        </p:txBody>
      </p:sp>
      <p:sp>
        <p:nvSpPr>
          <p:cNvPr id="5" name="Pladsholder til dato 4"/>
          <p:cNvSpPr>
            <a:spLocks noGrp="1"/>
          </p:cNvSpPr>
          <p:nvPr>
            <p:ph type="dt" sz="half" idx="10"/>
          </p:nvPr>
        </p:nvSpPr>
        <p:spPr/>
        <p:txBody>
          <a:bodyPr/>
          <a:lstStyle/>
          <a:p>
            <a:fld id="{52B39F77-FC76-0D49-AEDE-AC0A510B8DEF}" type="datetimeFigureOut">
              <a:rPr lang="da-DK" smtClean="0"/>
              <a:t>14/08/16</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F514EFA5-DF5B-FD46-95AA-FC21293C003F}" type="slidenum">
              <a:rPr lang="da-DK" smtClean="0"/>
              <a:t>‹nr.›</a:t>
            </a:fld>
            <a:endParaRPr lang="da-DK"/>
          </a:p>
        </p:txBody>
      </p:sp>
    </p:spTree>
    <p:extLst>
      <p:ext uri="{BB962C8B-B14F-4D97-AF65-F5344CB8AC3E}">
        <p14:creationId xmlns:p14="http://schemas.microsoft.com/office/powerpoint/2010/main" val="166387333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a-DK" smtClean="0"/>
              <a:t>Klik for at redigere i masteren</a:t>
            </a:r>
            <a:endParaRPr lang="da-DK"/>
          </a:p>
        </p:txBody>
      </p:sp>
      <p:sp>
        <p:nvSpPr>
          <p:cNvPr id="3" name="Pladsholder til teks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B39F77-FC76-0D49-AEDE-AC0A510B8DEF}" type="datetimeFigureOut">
              <a:rPr lang="da-DK" smtClean="0"/>
              <a:t>14/08/16</a:t>
            </a:fld>
            <a:endParaRPr lang="da-DK"/>
          </a:p>
        </p:txBody>
      </p:sp>
      <p:sp>
        <p:nvSpPr>
          <p:cNvPr id="5" name="Pladsholder til sidefod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14EFA5-DF5B-FD46-95AA-FC21293C003F}" type="slidenum">
              <a:rPr lang="da-DK" smtClean="0"/>
              <a:t>‹nr.›</a:t>
            </a:fld>
            <a:endParaRPr lang="da-DK"/>
          </a:p>
        </p:txBody>
      </p:sp>
    </p:spTree>
    <p:extLst>
      <p:ext uri="{BB962C8B-B14F-4D97-AF65-F5344CB8AC3E}">
        <p14:creationId xmlns:p14="http://schemas.microsoft.com/office/powerpoint/2010/main" val="18999908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57185"/>
            <a:ext cx="6858000" cy="2387600"/>
          </a:xfrm>
        </p:spPr>
        <p:txBody>
          <a:bodyPr>
            <a:normAutofit/>
          </a:bodyPr>
          <a:lstStyle/>
          <a:p>
            <a:r>
              <a:rPr lang="en-US" sz="5200" dirty="0" err="1" smtClean="0">
                <a:latin typeface="Arial"/>
                <a:cs typeface="Arial"/>
              </a:rPr>
              <a:t>Sted</a:t>
            </a:r>
            <a:r>
              <a:rPr lang="en-US" sz="5200" dirty="0" smtClean="0">
                <a:latin typeface="Arial"/>
                <a:cs typeface="Arial"/>
              </a:rPr>
              <a:t> </a:t>
            </a:r>
            <a:r>
              <a:rPr lang="en-US" sz="5200" dirty="0" err="1" smtClean="0">
                <a:latin typeface="Arial"/>
                <a:cs typeface="Arial"/>
              </a:rPr>
              <a:t>og</a:t>
            </a:r>
            <a:r>
              <a:rPr lang="en-US" sz="5200" dirty="0" smtClean="0">
                <a:latin typeface="Arial"/>
                <a:cs typeface="Arial"/>
              </a:rPr>
              <a:t> rum </a:t>
            </a:r>
            <a:endParaRPr lang="en-US" sz="5200" dirty="0">
              <a:latin typeface="Arial"/>
              <a:cs typeface="Arial"/>
            </a:endParaRPr>
          </a:p>
        </p:txBody>
      </p:sp>
      <p:sp>
        <p:nvSpPr>
          <p:cNvPr id="3" name="Subtitle 2"/>
          <p:cNvSpPr>
            <a:spLocks noGrp="1"/>
          </p:cNvSpPr>
          <p:nvPr>
            <p:ph type="subTitle" idx="1"/>
          </p:nvPr>
        </p:nvSpPr>
        <p:spPr>
          <a:xfrm>
            <a:off x="1143000" y="3476427"/>
            <a:ext cx="6858000" cy="1655762"/>
          </a:xfrm>
        </p:spPr>
        <p:txBody>
          <a:bodyPr/>
          <a:lstStyle/>
          <a:p>
            <a:r>
              <a:rPr lang="en-US" sz="2800" dirty="0" err="1" smtClean="0">
                <a:solidFill>
                  <a:srgbClr val="767171"/>
                </a:solidFill>
              </a:rPr>
              <a:t>Kapitel</a:t>
            </a:r>
            <a:r>
              <a:rPr lang="en-US" sz="2800" dirty="0" smtClean="0">
                <a:solidFill>
                  <a:srgbClr val="767171"/>
                </a:solidFill>
              </a:rPr>
              <a:t> 3</a:t>
            </a:r>
          </a:p>
          <a:p>
            <a:endParaRPr lang="en-US" dirty="0" smtClean="0">
              <a:solidFill>
                <a:srgbClr val="767171"/>
              </a:solidFill>
            </a:endParaRPr>
          </a:p>
          <a:p>
            <a:r>
              <a:rPr lang="en-US" sz="2000" dirty="0" err="1" smtClean="0">
                <a:solidFill>
                  <a:srgbClr val="767171"/>
                </a:solidFill>
              </a:rPr>
              <a:t>Bergur</a:t>
            </a:r>
            <a:r>
              <a:rPr lang="en-US" sz="2000" dirty="0" smtClean="0">
                <a:solidFill>
                  <a:srgbClr val="767171"/>
                </a:solidFill>
              </a:rPr>
              <a:t> </a:t>
            </a:r>
            <a:r>
              <a:rPr lang="en-US" sz="2000" dirty="0" err="1" smtClean="0">
                <a:solidFill>
                  <a:srgbClr val="767171"/>
                </a:solidFill>
              </a:rPr>
              <a:t>Rønne</a:t>
            </a:r>
            <a:r>
              <a:rPr lang="en-US" sz="2000" dirty="0" smtClean="0">
                <a:solidFill>
                  <a:srgbClr val="767171"/>
                </a:solidFill>
              </a:rPr>
              <a:t> </a:t>
            </a:r>
            <a:r>
              <a:rPr lang="en-US" sz="2000" dirty="0" err="1" smtClean="0">
                <a:solidFill>
                  <a:srgbClr val="767171"/>
                </a:solidFill>
              </a:rPr>
              <a:t>Moberg</a:t>
            </a:r>
            <a:r>
              <a:rPr lang="en-US" sz="2000" dirty="0" smtClean="0">
                <a:solidFill>
                  <a:srgbClr val="767171"/>
                </a:solidFill>
              </a:rPr>
              <a:t>, Brian L. Due, Mie </a:t>
            </a:r>
            <a:r>
              <a:rPr lang="en-US" sz="2000" dirty="0" err="1" smtClean="0">
                <a:solidFill>
                  <a:srgbClr val="767171"/>
                </a:solidFill>
              </a:rPr>
              <a:t>Femø</a:t>
            </a:r>
            <a:r>
              <a:rPr lang="en-US" sz="2000" dirty="0" smtClean="0">
                <a:solidFill>
                  <a:srgbClr val="767171"/>
                </a:solidFill>
              </a:rPr>
              <a:t> Nielsen </a:t>
            </a:r>
            <a:endParaRPr lang="en-US" sz="2000" dirty="0">
              <a:solidFill>
                <a:srgbClr val="767171"/>
              </a:solidFill>
            </a:endParaRPr>
          </a:p>
        </p:txBody>
      </p:sp>
    </p:spTree>
    <p:extLst>
      <p:ext uri="{BB962C8B-B14F-4D97-AF65-F5344CB8AC3E}">
        <p14:creationId xmlns:p14="http://schemas.microsoft.com/office/powerpoint/2010/main" val="1094461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56560" y="353091"/>
            <a:ext cx="7886700" cy="1325563"/>
          </a:xfrm>
        </p:spPr>
        <p:txBody>
          <a:bodyPr>
            <a:normAutofit/>
          </a:bodyPr>
          <a:lstStyle/>
          <a:p>
            <a:pPr algn="ctr"/>
            <a:r>
              <a:rPr lang="da-DK" sz="2800" dirty="0" smtClean="0">
                <a:latin typeface="Arial"/>
                <a:cs typeface="Arial"/>
              </a:rPr>
              <a:t>Indhold</a:t>
            </a:r>
            <a:endParaRPr lang="da-DK" sz="2800" dirty="0">
              <a:latin typeface="Arial"/>
              <a:cs typeface="Arial"/>
            </a:endParaRPr>
          </a:p>
        </p:txBody>
      </p:sp>
      <p:sp>
        <p:nvSpPr>
          <p:cNvPr id="3" name="Pladsholder til indhold 2"/>
          <p:cNvSpPr>
            <a:spLocks noGrp="1"/>
          </p:cNvSpPr>
          <p:nvPr>
            <p:ph idx="1"/>
          </p:nvPr>
        </p:nvSpPr>
        <p:spPr>
          <a:xfrm>
            <a:off x="1257300" y="1690689"/>
            <a:ext cx="7886700" cy="4351338"/>
          </a:xfrm>
        </p:spPr>
        <p:txBody>
          <a:bodyPr>
            <a:normAutofit/>
          </a:bodyPr>
          <a:lstStyle/>
          <a:p>
            <a:r>
              <a:rPr lang="da-DK" sz="1800" dirty="0" smtClean="0">
                <a:latin typeface="Arial"/>
                <a:cs typeface="Arial"/>
              </a:rPr>
              <a:t>Tid og rum</a:t>
            </a:r>
          </a:p>
          <a:p>
            <a:pPr marL="0" indent="0">
              <a:buNone/>
            </a:pPr>
            <a:endParaRPr lang="da-DK" sz="1800" dirty="0" smtClean="0">
              <a:latin typeface="Arial"/>
              <a:cs typeface="Arial"/>
            </a:endParaRPr>
          </a:p>
          <a:p>
            <a:r>
              <a:rPr lang="da-DK" sz="1800" dirty="0">
                <a:latin typeface="Arial"/>
                <a:cs typeface="Arial"/>
              </a:rPr>
              <a:t>En fænomenologisk og en poststrukturalistisk tilgang til sted </a:t>
            </a:r>
            <a:endParaRPr lang="da-DK" sz="1800" dirty="0" smtClean="0">
              <a:latin typeface="Arial"/>
              <a:cs typeface="Arial"/>
            </a:endParaRPr>
          </a:p>
          <a:p>
            <a:pPr marL="0" indent="0">
              <a:buNone/>
            </a:pPr>
            <a:endParaRPr lang="da-DK" sz="1800" dirty="0" smtClean="0">
              <a:latin typeface="Arial"/>
              <a:cs typeface="Arial"/>
            </a:endParaRPr>
          </a:p>
          <a:p>
            <a:r>
              <a:rPr lang="da-DK" sz="1800" dirty="0">
                <a:latin typeface="Arial"/>
                <a:cs typeface="Arial"/>
              </a:rPr>
              <a:t>Forskellen på det stedbaserede </a:t>
            </a:r>
            <a:br>
              <a:rPr lang="da-DK" sz="1800" dirty="0">
                <a:latin typeface="Arial"/>
                <a:cs typeface="Arial"/>
              </a:rPr>
            </a:br>
            <a:r>
              <a:rPr lang="da-DK" sz="1800" dirty="0">
                <a:latin typeface="Arial"/>
                <a:cs typeface="Arial"/>
              </a:rPr>
              <a:t>og det stedbundne arbejde </a:t>
            </a:r>
            <a:endParaRPr lang="da-DK" sz="1800" dirty="0" smtClean="0">
              <a:latin typeface="Arial"/>
              <a:cs typeface="Arial"/>
            </a:endParaRPr>
          </a:p>
          <a:p>
            <a:pPr marL="0" indent="0">
              <a:buNone/>
            </a:pPr>
            <a:endParaRPr lang="da-DK" sz="1800" dirty="0" smtClean="0">
              <a:latin typeface="Arial"/>
              <a:cs typeface="Arial"/>
            </a:endParaRPr>
          </a:p>
          <a:p>
            <a:r>
              <a:rPr lang="da-DK" sz="1800" dirty="0" smtClean="0">
                <a:latin typeface="Arial"/>
                <a:cs typeface="Arial"/>
              </a:rPr>
              <a:t>Udlejring</a:t>
            </a:r>
          </a:p>
          <a:p>
            <a:pPr marL="0" indent="0">
              <a:buNone/>
            </a:pPr>
            <a:endParaRPr lang="da-DK" sz="1800" dirty="0" smtClean="0">
              <a:latin typeface="Arial"/>
              <a:cs typeface="Arial"/>
            </a:endParaRPr>
          </a:p>
          <a:p>
            <a:r>
              <a:rPr lang="da-DK" sz="1800" dirty="0" smtClean="0">
                <a:latin typeface="Arial"/>
                <a:cs typeface="Arial"/>
              </a:rPr>
              <a:t>Kosmopolitisme</a:t>
            </a:r>
          </a:p>
          <a:p>
            <a:pPr marL="0" indent="0">
              <a:buNone/>
            </a:pPr>
            <a:endParaRPr lang="da-DK" sz="1800" dirty="0" smtClean="0">
              <a:latin typeface="Arial"/>
              <a:cs typeface="Arial"/>
            </a:endParaRPr>
          </a:p>
          <a:p>
            <a:r>
              <a:rPr lang="da-DK" sz="1800" dirty="0" smtClean="0">
                <a:latin typeface="Arial"/>
                <a:cs typeface="Arial"/>
              </a:rPr>
              <a:t>Eksempel: Jysk</a:t>
            </a:r>
          </a:p>
          <a:p>
            <a:endParaRPr lang="da-DK" sz="3600" dirty="0" smtClean="0">
              <a:latin typeface="Arial"/>
              <a:cs typeface="Arial"/>
            </a:endParaRPr>
          </a:p>
          <a:p>
            <a:endParaRPr lang="da-DK" sz="3600" dirty="0" smtClean="0"/>
          </a:p>
          <a:p>
            <a:endParaRPr lang="da-DK" sz="3600" dirty="0"/>
          </a:p>
        </p:txBody>
      </p:sp>
    </p:spTree>
    <p:extLst>
      <p:ext uri="{BB962C8B-B14F-4D97-AF65-F5344CB8AC3E}">
        <p14:creationId xmlns:p14="http://schemas.microsoft.com/office/powerpoint/2010/main" val="526890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500062"/>
            <a:ext cx="7886700" cy="1325563"/>
          </a:xfrm>
        </p:spPr>
        <p:txBody>
          <a:bodyPr>
            <a:normAutofit/>
          </a:bodyPr>
          <a:lstStyle/>
          <a:p>
            <a:pPr algn="ctr"/>
            <a:r>
              <a:rPr lang="da-DK" sz="2800" dirty="0" smtClean="0">
                <a:latin typeface="Arial"/>
                <a:cs typeface="Arial"/>
              </a:rPr>
              <a:t>Tid og rum </a:t>
            </a:r>
            <a:endParaRPr lang="da-DK" sz="2800" dirty="0">
              <a:latin typeface="Arial"/>
              <a:cs typeface="Arial"/>
            </a:endParaRPr>
          </a:p>
        </p:txBody>
      </p:sp>
      <p:sp>
        <p:nvSpPr>
          <p:cNvPr id="3" name="Pladsholder til indhold 2"/>
          <p:cNvSpPr>
            <a:spLocks noGrp="1"/>
          </p:cNvSpPr>
          <p:nvPr>
            <p:ph idx="1"/>
          </p:nvPr>
        </p:nvSpPr>
        <p:spPr/>
        <p:txBody>
          <a:bodyPr>
            <a:normAutofit/>
          </a:bodyPr>
          <a:lstStyle/>
          <a:p>
            <a:pPr algn="just"/>
            <a:r>
              <a:rPr lang="da-DK" sz="1800" dirty="0">
                <a:latin typeface="Arial"/>
                <a:cs typeface="Arial"/>
              </a:rPr>
              <a:t>International virksomhedskommunikation har altid og vil altid foregå i tid og i rum eller på steder, men betydningen af disse forandrer sig, i takt med at medarbejdere og virksomheder ikke længere alene er knyttet til et bestemt og </a:t>
            </a:r>
            <a:r>
              <a:rPr lang="da-DK" sz="1800" dirty="0" smtClean="0">
                <a:latin typeface="Arial"/>
                <a:cs typeface="Arial"/>
              </a:rPr>
              <a:t>tydeligt </a:t>
            </a:r>
            <a:r>
              <a:rPr lang="da-DK" sz="1800" dirty="0">
                <a:latin typeface="Arial"/>
                <a:cs typeface="Arial"/>
              </a:rPr>
              <a:t>geografisk afgrænset sted. </a:t>
            </a:r>
            <a:endParaRPr lang="da-DK" sz="1800" dirty="0" smtClean="0">
              <a:latin typeface="Arial"/>
              <a:cs typeface="Arial"/>
            </a:endParaRPr>
          </a:p>
          <a:p>
            <a:pPr algn="just"/>
            <a:endParaRPr lang="da-DK" sz="1800" dirty="0" smtClean="0">
              <a:latin typeface="Arial"/>
              <a:cs typeface="Arial"/>
            </a:endParaRPr>
          </a:p>
          <a:p>
            <a:pPr algn="just"/>
            <a:r>
              <a:rPr lang="da-DK" sz="1800" i="1" dirty="0">
                <a:latin typeface="Arial"/>
                <a:cs typeface="Arial"/>
              </a:rPr>
              <a:t>Rum</a:t>
            </a:r>
            <a:r>
              <a:rPr lang="da-DK" sz="1800" dirty="0">
                <a:latin typeface="Arial"/>
                <a:cs typeface="Arial"/>
              </a:rPr>
              <a:t> forstår vi som et tomt geografisk begreb, der indikerer et målbart område af en eller anden art, fx Danmark som geografisk afgrænset </a:t>
            </a:r>
            <a:r>
              <a:rPr lang="da-DK" sz="1800" dirty="0" smtClean="0">
                <a:latin typeface="Arial"/>
                <a:cs typeface="Arial"/>
              </a:rPr>
              <a:t>stat</a:t>
            </a:r>
            <a:r>
              <a:rPr lang="da-DK" sz="1800" dirty="0" smtClean="0">
                <a:latin typeface="Arial"/>
                <a:cs typeface="Arial"/>
              </a:rPr>
              <a:t>.</a:t>
            </a:r>
          </a:p>
          <a:p>
            <a:pPr algn="just"/>
            <a:endParaRPr lang="da-DK" sz="1800" dirty="0" smtClean="0">
              <a:latin typeface="Arial"/>
              <a:cs typeface="Arial"/>
            </a:endParaRPr>
          </a:p>
          <a:p>
            <a:pPr algn="just"/>
            <a:r>
              <a:rPr lang="da-DK" sz="1800" i="1" dirty="0">
                <a:latin typeface="Arial"/>
                <a:cs typeface="Arial"/>
              </a:rPr>
              <a:t>S</a:t>
            </a:r>
            <a:r>
              <a:rPr lang="da-DK" sz="1800" i="1" dirty="0" smtClean="0">
                <a:latin typeface="Arial"/>
                <a:cs typeface="Arial"/>
              </a:rPr>
              <a:t>ted</a:t>
            </a:r>
            <a:r>
              <a:rPr lang="da-DK" sz="1800" dirty="0" smtClean="0">
                <a:latin typeface="Arial"/>
                <a:cs typeface="Arial"/>
              </a:rPr>
              <a:t> </a:t>
            </a:r>
            <a:r>
              <a:rPr lang="da-DK" sz="1800" dirty="0">
                <a:latin typeface="Arial"/>
                <a:cs typeface="Arial"/>
              </a:rPr>
              <a:t>er rummet fyldt ud med levende mennesker, der handler og føler.</a:t>
            </a:r>
            <a:r>
              <a:rPr lang="da-DK" sz="1800" dirty="0" smtClean="0">
                <a:effectLst/>
                <a:latin typeface="Arial"/>
                <a:cs typeface="Arial"/>
              </a:rPr>
              <a:t> </a:t>
            </a:r>
            <a:endParaRPr lang="da-DK" sz="1800" dirty="0">
              <a:latin typeface="Arial"/>
              <a:cs typeface="Arial"/>
            </a:endParaRPr>
          </a:p>
        </p:txBody>
      </p:sp>
    </p:spTree>
    <p:extLst>
      <p:ext uri="{BB962C8B-B14F-4D97-AF65-F5344CB8AC3E}">
        <p14:creationId xmlns:p14="http://schemas.microsoft.com/office/powerpoint/2010/main" val="1991557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da-DK" sz="2800" dirty="0">
                <a:latin typeface="Arial"/>
                <a:cs typeface="Arial"/>
              </a:rPr>
              <a:t>En fænomenologisk og en poststrukturalistisk tilgang til sted </a:t>
            </a:r>
          </a:p>
        </p:txBody>
      </p:sp>
      <p:sp>
        <p:nvSpPr>
          <p:cNvPr id="3" name="Pladsholder til indhold 2"/>
          <p:cNvSpPr>
            <a:spLocks noGrp="1"/>
          </p:cNvSpPr>
          <p:nvPr>
            <p:ph idx="1"/>
          </p:nvPr>
        </p:nvSpPr>
        <p:spPr/>
        <p:txBody>
          <a:bodyPr>
            <a:normAutofit/>
          </a:bodyPr>
          <a:lstStyle/>
          <a:p>
            <a:pPr algn="just"/>
            <a:r>
              <a:rPr lang="da-DK" sz="1800" dirty="0">
                <a:latin typeface="Arial"/>
                <a:cs typeface="Arial"/>
              </a:rPr>
              <a:t>Inden for fænomenologien er stedet præget af værdi og tilhørsforhold. Stedsoplevelsen formidler nærvær. Hos Edward S. Casey bliver det den sansende krop, der garanterer erfaringen af sted, fordi vores krop altid befinder sig på et sted (Casey 1993). </a:t>
            </a:r>
            <a:endParaRPr lang="da-DK" sz="1800" dirty="0" smtClean="0">
              <a:latin typeface="Arial"/>
              <a:cs typeface="Arial"/>
            </a:endParaRPr>
          </a:p>
          <a:p>
            <a:pPr algn="just"/>
            <a:endParaRPr lang="da-DK" sz="1800" dirty="0" smtClean="0">
              <a:latin typeface="Arial"/>
              <a:cs typeface="Arial"/>
            </a:endParaRPr>
          </a:p>
          <a:p>
            <a:pPr algn="just"/>
            <a:r>
              <a:rPr lang="da-DK" sz="1800" dirty="0" smtClean="0">
                <a:latin typeface="Arial"/>
                <a:cs typeface="Arial"/>
              </a:rPr>
              <a:t>Den poststrukturalistiske </a:t>
            </a:r>
            <a:r>
              <a:rPr lang="da-DK" sz="1800" dirty="0">
                <a:latin typeface="Arial"/>
                <a:cs typeface="Arial"/>
              </a:rPr>
              <a:t>tilgang til sted </a:t>
            </a:r>
            <a:r>
              <a:rPr lang="da-DK" sz="1800" dirty="0" smtClean="0">
                <a:latin typeface="Arial"/>
                <a:cs typeface="Arial"/>
              </a:rPr>
              <a:t>udgår fra </a:t>
            </a:r>
            <a:r>
              <a:rPr lang="da-DK" sz="1800" dirty="0">
                <a:latin typeface="Arial"/>
                <a:cs typeface="Arial"/>
              </a:rPr>
              <a:t>teoriretningerne </a:t>
            </a:r>
            <a:r>
              <a:rPr lang="da-DK" sz="1800" i="1" dirty="0" err="1">
                <a:latin typeface="Arial"/>
                <a:cs typeface="Arial"/>
              </a:rPr>
              <a:t>spatial</a:t>
            </a:r>
            <a:r>
              <a:rPr lang="da-DK" sz="1800" i="1" dirty="0">
                <a:latin typeface="Arial"/>
                <a:cs typeface="Arial"/>
              </a:rPr>
              <a:t> </a:t>
            </a:r>
            <a:r>
              <a:rPr lang="da-DK" sz="1800" i="1" dirty="0" err="1">
                <a:latin typeface="Arial"/>
                <a:cs typeface="Arial"/>
              </a:rPr>
              <a:t>humanities</a:t>
            </a:r>
            <a:r>
              <a:rPr lang="da-DK" sz="1800" dirty="0">
                <a:latin typeface="Arial"/>
                <a:cs typeface="Arial"/>
              </a:rPr>
              <a:t>, globaliseringsteori og fransk filosofi og strukturalisme. Her tales blandt andet om det ikke-privilegerede sted, der er et produkt af et givet socialt og fysisk defineret fællesskab, fx en bestemt arbejdsplads, by </a:t>
            </a:r>
            <a:r>
              <a:rPr lang="da-DK" sz="1800" dirty="0" smtClean="0">
                <a:latin typeface="Arial"/>
                <a:cs typeface="Arial"/>
              </a:rPr>
              <a:t>osv.</a:t>
            </a:r>
            <a:r>
              <a:rPr lang="da-DK" sz="1800" dirty="0" smtClean="0">
                <a:effectLst/>
                <a:latin typeface="Arial"/>
                <a:cs typeface="Arial"/>
              </a:rPr>
              <a:t> </a:t>
            </a:r>
            <a:endParaRPr lang="da-DK" sz="1800" dirty="0" smtClean="0">
              <a:effectLst/>
              <a:latin typeface="Arial"/>
              <a:cs typeface="Arial"/>
            </a:endParaRPr>
          </a:p>
          <a:p>
            <a:pPr algn="just"/>
            <a:endParaRPr lang="da-DK" sz="1800" dirty="0" smtClean="0">
              <a:effectLst/>
              <a:latin typeface="Arial"/>
              <a:cs typeface="Arial"/>
            </a:endParaRPr>
          </a:p>
          <a:p>
            <a:pPr algn="just"/>
            <a:r>
              <a:rPr lang="da-DK" sz="1800" dirty="0">
                <a:latin typeface="Arial"/>
                <a:cs typeface="Arial"/>
              </a:rPr>
              <a:t>Forskellen er, at fænomenologerne peger på stedets betydning som den mening, enkelte medarbejdere tilskriver det, og poststrukturalisterne peger på den magt og de betydninger, der på forhånd knyttes til et sted. </a:t>
            </a:r>
          </a:p>
        </p:txBody>
      </p:sp>
    </p:spTree>
    <p:extLst>
      <p:ext uri="{BB962C8B-B14F-4D97-AF65-F5344CB8AC3E}">
        <p14:creationId xmlns:p14="http://schemas.microsoft.com/office/powerpoint/2010/main" val="244855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795076"/>
            <a:ext cx="7886700" cy="1325563"/>
          </a:xfrm>
        </p:spPr>
        <p:txBody>
          <a:bodyPr>
            <a:normAutofit/>
          </a:bodyPr>
          <a:lstStyle/>
          <a:p>
            <a:pPr algn="ctr"/>
            <a:r>
              <a:rPr lang="da-DK" sz="2800" dirty="0">
                <a:latin typeface="Arial"/>
                <a:cs typeface="Arial"/>
              </a:rPr>
              <a:t>Forskellen på det stedbaserede </a:t>
            </a:r>
            <a:r>
              <a:rPr lang="da-DK" sz="2800" dirty="0" smtClean="0">
                <a:latin typeface="Arial"/>
                <a:cs typeface="Arial"/>
              </a:rPr>
              <a:t/>
            </a:r>
            <a:br>
              <a:rPr lang="da-DK" sz="2800" dirty="0" smtClean="0">
                <a:latin typeface="Arial"/>
                <a:cs typeface="Arial"/>
              </a:rPr>
            </a:br>
            <a:r>
              <a:rPr lang="da-DK" sz="2800" dirty="0" smtClean="0">
                <a:latin typeface="Arial"/>
                <a:cs typeface="Arial"/>
              </a:rPr>
              <a:t>og </a:t>
            </a:r>
            <a:r>
              <a:rPr lang="da-DK" sz="2800" dirty="0">
                <a:latin typeface="Arial"/>
                <a:cs typeface="Arial"/>
              </a:rPr>
              <a:t>det stedbundne arbejde </a:t>
            </a:r>
          </a:p>
        </p:txBody>
      </p:sp>
      <p:sp>
        <p:nvSpPr>
          <p:cNvPr id="3" name="Pladsholder til indhold 2"/>
          <p:cNvSpPr>
            <a:spLocks noGrp="1"/>
          </p:cNvSpPr>
          <p:nvPr>
            <p:ph idx="1"/>
          </p:nvPr>
        </p:nvSpPr>
        <p:spPr>
          <a:xfrm>
            <a:off x="628650" y="2230371"/>
            <a:ext cx="7886700" cy="4351338"/>
          </a:xfrm>
        </p:spPr>
        <p:txBody>
          <a:bodyPr>
            <a:normAutofit/>
          </a:bodyPr>
          <a:lstStyle/>
          <a:p>
            <a:pPr algn="just"/>
            <a:r>
              <a:rPr lang="da-DK" sz="1800" dirty="0">
                <a:latin typeface="Arial"/>
                <a:cs typeface="Arial"/>
              </a:rPr>
              <a:t>I globaliseringen er stedet mere end før gennemtrængt af en fortsat bevægelighed, og ifølge Doreen </a:t>
            </a:r>
            <a:r>
              <a:rPr lang="da-DK" sz="1800" dirty="0" err="1">
                <a:latin typeface="Arial"/>
                <a:cs typeface="Arial"/>
              </a:rPr>
              <a:t>Massey</a:t>
            </a:r>
            <a:r>
              <a:rPr lang="da-DK" sz="1800" dirty="0">
                <a:latin typeface="Arial"/>
                <a:cs typeface="Arial"/>
              </a:rPr>
              <a:t> gør det mennesker mere </a:t>
            </a:r>
            <a:r>
              <a:rPr lang="da-DK" sz="1800" i="1" dirty="0">
                <a:latin typeface="Arial"/>
                <a:cs typeface="Arial"/>
              </a:rPr>
              <a:t>stedbaserede</a:t>
            </a:r>
            <a:r>
              <a:rPr lang="da-DK" sz="1800" dirty="0">
                <a:latin typeface="Arial"/>
                <a:cs typeface="Arial"/>
              </a:rPr>
              <a:t> end egentlig </a:t>
            </a:r>
            <a:r>
              <a:rPr lang="da-DK" sz="1800" i="1" dirty="0">
                <a:latin typeface="Arial"/>
                <a:cs typeface="Arial"/>
              </a:rPr>
              <a:t>stedbundne</a:t>
            </a:r>
            <a:r>
              <a:rPr lang="da-DK" sz="1800" dirty="0">
                <a:latin typeface="Arial"/>
                <a:cs typeface="Arial"/>
              </a:rPr>
              <a:t> (2011: 184). Mennesket er således ikke længere som den bofaste feudale bonde ('bonde' har samme oprindelse som ordet 'bo' og betyder fastboende) knyttet til et bestemt, fysisk sted, men har i højere grad mulighed for at bosætte sig flere forskellige steder.</a:t>
            </a:r>
            <a:r>
              <a:rPr lang="da-DK" sz="1800" dirty="0" smtClean="0">
                <a:effectLst/>
                <a:latin typeface="Arial"/>
                <a:cs typeface="Arial"/>
              </a:rPr>
              <a:t> </a:t>
            </a:r>
            <a:endParaRPr lang="da-DK" sz="1800" dirty="0">
              <a:latin typeface="Arial"/>
              <a:cs typeface="Arial"/>
            </a:endParaRPr>
          </a:p>
        </p:txBody>
      </p:sp>
    </p:spTree>
    <p:extLst>
      <p:ext uri="{BB962C8B-B14F-4D97-AF65-F5344CB8AC3E}">
        <p14:creationId xmlns:p14="http://schemas.microsoft.com/office/powerpoint/2010/main" val="1320067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5850" y="0"/>
            <a:ext cx="6954592" cy="6858000"/>
          </a:xfrm>
          <a:prstGeom prst="rect">
            <a:avLst/>
          </a:prstGeom>
        </p:spPr>
      </p:pic>
    </p:spTree>
    <p:extLst>
      <p:ext uri="{BB962C8B-B14F-4D97-AF65-F5344CB8AC3E}">
        <p14:creationId xmlns:p14="http://schemas.microsoft.com/office/powerpoint/2010/main" val="500237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543854"/>
            <a:ext cx="7886700" cy="1325563"/>
          </a:xfrm>
        </p:spPr>
        <p:txBody>
          <a:bodyPr>
            <a:normAutofit/>
          </a:bodyPr>
          <a:lstStyle/>
          <a:p>
            <a:pPr algn="ctr"/>
            <a:r>
              <a:rPr lang="da-DK" sz="2800" dirty="0" smtClean="0">
                <a:latin typeface="Arial"/>
                <a:cs typeface="Arial"/>
              </a:rPr>
              <a:t>Udlejring</a:t>
            </a:r>
            <a:endParaRPr lang="da-DK" sz="2800" dirty="0">
              <a:latin typeface="Arial"/>
              <a:cs typeface="Arial"/>
            </a:endParaRPr>
          </a:p>
        </p:txBody>
      </p:sp>
      <p:sp>
        <p:nvSpPr>
          <p:cNvPr id="3" name="Pladsholder til indhold 2"/>
          <p:cNvSpPr>
            <a:spLocks noGrp="1"/>
          </p:cNvSpPr>
          <p:nvPr>
            <p:ph idx="1"/>
          </p:nvPr>
        </p:nvSpPr>
        <p:spPr/>
        <p:txBody>
          <a:bodyPr>
            <a:normAutofit/>
          </a:bodyPr>
          <a:lstStyle/>
          <a:p>
            <a:pPr algn="just"/>
            <a:r>
              <a:rPr lang="da-DK" sz="1800" dirty="0">
                <a:latin typeface="Arial"/>
                <a:cs typeface="Arial"/>
              </a:rPr>
              <a:t>Overgangen fra den traditionelle, stedbundne verden til den moderne og i højere grad stedbaserede verden er hos Giddens en proces, hvor stedets </a:t>
            </a:r>
            <a:r>
              <a:rPr lang="da-DK" sz="1800" i="1" dirty="0">
                <a:latin typeface="Arial"/>
                <a:cs typeface="Arial"/>
              </a:rPr>
              <a:t>interaktionskontekster</a:t>
            </a:r>
            <a:r>
              <a:rPr lang="da-DK" sz="1800" dirty="0">
                <a:latin typeface="Arial"/>
                <a:cs typeface="Arial"/>
              </a:rPr>
              <a:t> </a:t>
            </a:r>
            <a:r>
              <a:rPr lang="da-DK" sz="1800" dirty="0" err="1">
                <a:latin typeface="Arial"/>
                <a:cs typeface="Arial"/>
              </a:rPr>
              <a:t>udlejres</a:t>
            </a:r>
            <a:r>
              <a:rPr lang="da-DK" sz="1800" dirty="0">
                <a:latin typeface="Arial"/>
                <a:cs typeface="Arial"/>
              </a:rPr>
              <a:t> og tømmes (ibid.: 26). </a:t>
            </a:r>
            <a:endParaRPr lang="da-DK" sz="1800" dirty="0" smtClean="0">
              <a:latin typeface="Arial"/>
              <a:cs typeface="Arial"/>
            </a:endParaRPr>
          </a:p>
          <a:p>
            <a:pPr algn="just"/>
            <a:r>
              <a:rPr lang="da-DK" sz="1800" dirty="0">
                <a:latin typeface="Arial"/>
                <a:cs typeface="Arial"/>
              </a:rPr>
              <a:t>De nye teknologiers vægtløse operationer, der kommer til udtryk, når medarbejdere interagerer via fx mails, chat, Skype og computerprocesser og harddiske i "skyen" ("</a:t>
            </a:r>
            <a:r>
              <a:rPr lang="da-DK" sz="1800" dirty="0" err="1">
                <a:latin typeface="Arial"/>
                <a:cs typeface="Arial"/>
              </a:rPr>
              <a:t>cloud-computing</a:t>
            </a:r>
            <a:r>
              <a:rPr lang="da-DK" sz="1800" dirty="0">
                <a:latin typeface="Arial"/>
                <a:cs typeface="Arial"/>
              </a:rPr>
              <a:t>") på tværs af tid og </a:t>
            </a:r>
            <a:r>
              <a:rPr lang="da-DK" sz="1800" dirty="0" smtClean="0">
                <a:latin typeface="Arial"/>
                <a:cs typeface="Arial"/>
              </a:rPr>
              <a:t>rum.</a:t>
            </a:r>
            <a:r>
              <a:rPr lang="da-DK" sz="1800" dirty="0" smtClean="0">
                <a:effectLst/>
                <a:latin typeface="Arial"/>
                <a:cs typeface="Arial"/>
              </a:rPr>
              <a:t> </a:t>
            </a:r>
          </a:p>
          <a:p>
            <a:pPr algn="just"/>
            <a:r>
              <a:rPr lang="da-DK" sz="1800" dirty="0">
                <a:latin typeface="Arial"/>
                <a:cs typeface="Arial"/>
              </a:rPr>
              <a:t>Tilbage fra denne </a:t>
            </a:r>
            <a:r>
              <a:rPr lang="da-DK" sz="1800" dirty="0" err="1">
                <a:latin typeface="Arial"/>
                <a:cs typeface="Arial"/>
              </a:rPr>
              <a:t>udlejring</a:t>
            </a:r>
            <a:r>
              <a:rPr lang="da-DK" sz="1800" dirty="0">
                <a:latin typeface="Arial"/>
                <a:cs typeface="Arial"/>
              </a:rPr>
              <a:t>, </a:t>
            </a:r>
            <a:r>
              <a:rPr lang="da-DK" sz="1800" dirty="0" err="1">
                <a:latin typeface="Arial"/>
                <a:cs typeface="Arial"/>
              </a:rPr>
              <a:t>relokalisering</a:t>
            </a:r>
            <a:r>
              <a:rPr lang="da-DK" sz="1800" dirty="0">
                <a:latin typeface="Arial"/>
                <a:cs typeface="Arial"/>
              </a:rPr>
              <a:t> og flygtighed står kroppen, der af samme grund er både besværlig og en redning. Kroppen fungerer som en mere specifik udgave af stedet, men det er i grunden via kroppens materiebundne eksistens, at geografien vender tilbage og forankres også i det virtuelle rum. Knogler og kød er uafvendeligt fysisk forankret, uanset hvor tankerne er henne. </a:t>
            </a:r>
          </a:p>
        </p:txBody>
      </p:sp>
    </p:spTree>
    <p:extLst>
      <p:ext uri="{BB962C8B-B14F-4D97-AF65-F5344CB8AC3E}">
        <p14:creationId xmlns:p14="http://schemas.microsoft.com/office/powerpoint/2010/main" val="619230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1016461"/>
            <a:ext cx="7886700" cy="1325563"/>
          </a:xfrm>
        </p:spPr>
        <p:txBody>
          <a:bodyPr/>
          <a:lstStyle/>
          <a:p>
            <a:pPr algn="ctr"/>
            <a:r>
              <a:rPr lang="da-DK" sz="2800" dirty="0">
                <a:latin typeface="Arial"/>
                <a:cs typeface="Arial"/>
              </a:rPr>
              <a:t>Kosmopolitisme</a:t>
            </a:r>
            <a:r>
              <a:rPr lang="da-DK" sz="2800" dirty="0" smtClean="0">
                <a:effectLst/>
                <a:latin typeface="Arial"/>
                <a:cs typeface="Arial"/>
              </a:rPr>
              <a:t> </a:t>
            </a:r>
            <a:endParaRPr lang="da-DK" sz="2800" dirty="0">
              <a:latin typeface="Arial"/>
              <a:cs typeface="Arial"/>
            </a:endParaRPr>
          </a:p>
        </p:txBody>
      </p:sp>
      <p:sp>
        <p:nvSpPr>
          <p:cNvPr id="3" name="Pladsholder til indhold 2"/>
          <p:cNvSpPr>
            <a:spLocks noGrp="1"/>
          </p:cNvSpPr>
          <p:nvPr>
            <p:ph idx="1"/>
          </p:nvPr>
        </p:nvSpPr>
        <p:spPr>
          <a:xfrm>
            <a:off x="628650" y="2342024"/>
            <a:ext cx="7886700" cy="4351338"/>
          </a:xfrm>
        </p:spPr>
        <p:txBody>
          <a:bodyPr>
            <a:normAutofit/>
          </a:bodyPr>
          <a:lstStyle/>
          <a:p>
            <a:pPr algn="just"/>
            <a:r>
              <a:rPr lang="da-DK" sz="1800" dirty="0">
                <a:latin typeface="Arial"/>
                <a:cs typeface="Arial"/>
              </a:rPr>
              <a:t>Kosmopolitisme uden provinsialisme er tom, provinsialisme uden kosmopolitisme er blind” (Beck 2006: 7</a:t>
            </a:r>
            <a:r>
              <a:rPr lang="da-DK" sz="1800" dirty="0" smtClean="0">
                <a:latin typeface="Arial"/>
                <a:cs typeface="Arial"/>
              </a:rPr>
              <a:t>).</a:t>
            </a:r>
            <a:r>
              <a:rPr lang="da-DK" sz="1800" dirty="0" smtClean="0">
                <a:effectLst/>
                <a:latin typeface="Arial"/>
                <a:cs typeface="Arial"/>
              </a:rPr>
              <a:t> </a:t>
            </a:r>
          </a:p>
          <a:p>
            <a:pPr algn="just"/>
            <a:r>
              <a:rPr lang="da-DK" sz="1800" dirty="0" smtClean="0">
                <a:latin typeface="Arial"/>
                <a:cs typeface="Arial"/>
              </a:rPr>
              <a:t>Digitaliseringen </a:t>
            </a:r>
            <a:r>
              <a:rPr lang="da-DK" sz="1800" dirty="0">
                <a:latin typeface="Arial"/>
                <a:cs typeface="Arial"/>
              </a:rPr>
              <a:t>og den kulturelle globalisering inden for kunst, humaniora og i hverdagen generelt bidrager til at fortætte jordkloden til en </a:t>
            </a:r>
            <a:r>
              <a:rPr lang="da-DK" sz="1800" i="1" dirty="0">
                <a:latin typeface="Arial"/>
                <a:cs typeface="Arial"/>
              </a:rPr>
              <a:t>global </a:t>
            </a:r>
            <a:r>
              <a:rPr lang="da-DK" sz="1800" i="1" dirty="0" smtClean="0">
                <a:latin typeface="Arial"/>
                <a:cs typeface="Arial"/>
              </a:rPr>
              <a:t>landsby.</a:t>
            </a:r>
            <a:r>
              <a:rPr lang="da-DK" sz="1800" dirty="0" smtClean="0">
                <a:effectLst/>
                <a:latin typeface="Arial"/>
                <a:cs typeface="Arial"/>
              </a:rPr>
              <a:t> </a:t>
            </a:r>
            <a:endParaRPr lang="da-DK" sz="1800" dirty="0">
              <a:latin typeface="Arial"/>
              <a:cs typeface="Arial"/>
            </a:endParaRPr>
          </a:p>
        </p:txBody>
      </p:sp>
    </p:spTree>
    <p:extLst>
      <p:ext uri="{BB962C8B-B14F-4D97-AF65-F5344CB8AC3E}">
        <p14:creationId xmlns:p14="http://schemas.microsoft.com/office/powerpoint/2010/main" val="1809315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962557"/>
            <a:ext cx="7886700" cy="1325563"/>
          </a:xfrm>
        </p:spPr>
        <p:txBody>
          <a:bodyPr>
            <a:normAutofit/>
          </a:bodyPr>
          <a:lstStyle/>
          <a:p>
            <a:pPr algn="ctr"/>
            <a:r>
              <a:rPr lang="da-DK" sz="2800" dirty="0" smtClean="0">
                <a:latin typeface="Arial"/>
                <a:cs typeface="Arial"/>
              </a:rPr>
              <a:t>Eksempel: Jysk </a:t>
            </a:r>
            <a:endParaRPr lang="da-DK" sz="2800" dirty="0">
              <a:latin typeface="Arial"/>
              <a:cs typeface="Arial"/>
            </a:endParaRPr>
          </a:p>
        </p:txBody>
      </p:sp>
      <p:sp>
        <p:nvSpPr>
          <p:cNvPr id="3" name="Pladsholder til indhold 2"/>
          <p:cNvSpPr>
            <a:spLocks noGrp="1"/>
          </p:cNvSpPr>
          <p:nvPr>
            <p:ph idx="1"/>
          </p:nvPr>
        </p:nvSpPr>
        <p:spPr>
          <a:xfrm>
            <a:off x="628650" y="2146630"/>
            <a:ext cx="7886700" cy="4351338"/>
          </a:xfrm>
        </p:spPr>
        <p:txBody>
          <a:bodyPr>
            <a:normAutofit/>
          </a:bodyPr>
          <a:lstStyle/>
          <a:p>
            <a:pPr algn="just"/>
            <a:r>
              <a:rPr lang="da-DK" sz="1800" dirty="0">
                <a:latin typeface="Arial"/>
                <a:cs typeface="Arial"/>
              </a:rPr>
              <a:t>Før ansættelsen finder en gensidig kulturel erfaringsudveksling sted, hvor medlemmer af ledelsesgruppen inviterer de nyansatte til virksomhedens hovedsæde i Brabrand i Danmark, og ledelsen besøger også dét land og dén by, hvor Jysk har åbnet nye butikker (Moberg 2015). </a:t>
            </a:r>
            <a:endParaRPr lang="da-DK" sz="1800" dirty="0" smtClean="0">
              <a:latin typeface="Arial"/>
              <a:cs typeface="Arial"/>
            </a:endParaRPr>
          </a:p>
          <a:p>
            <a:pPr algn="just"/>
            <a:r>
              <a:rPr lang="da-DK" sz="1800" dirty="0" smtClean="0">
                <a:latin typeface="Arial"/>
                <a:cs typeface="Arial"/>
              </a:rPr>
              <a:t>Her </a:t>
            </a:r>
            <a:r>
              <a:rPr lang="da-DK" sz="1800" dirty="0">
                <a:latin typeface="Arial"/>
                <a:cs typeface="Arial"/>
              </a:rPr>
              <a:t>er altså tale om, at Jysk foretager en kulturel påvirkning, fordi man ønsker at holde fast i noget bestemt men nok udefinerbart ”dansk”, mens man samtidig dermed implicit forstår, at sted er en dynamisk størrelse, der kan fyldes ud med den mening, som medarbejdere tillægger det. </a:t>
            </a:r>
            <a:endParaRPr lang="da-DK" sz="1800" dirty="0" smtClean="0">
              <a:latin typeface="Arial"/>
              <a:cs typeface="Arial"/>
            </a:endParaRPr>
          </a:p>
          <a:p>
            <a:pPr algn="just"/>
            <a:r>
              <a:rPr lang="da-DK" sz="1800" dirty="0">
                <a:latin typeface="Arial"/>
                <a:cs typeface="Arial"/>
              </a:rPr>
              <a:t>Her fungerer stedet mere som "et horisontalt knudepunkt for globale strømme" end som "et vertikalt forankringspunkt" (Ringgaard 2010: 276). </a:t>
            </a:r>
          </a:p>
        </p:txBody>
      </p:sp>
    </p:spTree>
    <p:extLst>
      <p:ext uri="{BB962C8B-B14F-4D97-AF65-F5344CB8AC3E}">
        <p14:creationId xmlns:p14="http://schemas.microsoft.com/office/powerpoint/2010/main" val="1543622607"/>
      </p:ext>
    </p:extLst>
  </p:cSld>
  <p:clrMapOvr>
    <a:masterClrMapping/>
  </p:clrMapOvr>
</p:sld>
</file>

<file path=ppt/theme/theme1.xml><?xml version="1.0" encoding="utf-8"?>
<a:theme xmlns:a="http://schemas.openxmlformats.org/drawingml/2006/main" name="Kontor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TotalTime>
  <Words>667</Words>
  <Application>Microsoft Macintosh PowerPoint</Application>
  <PresentationFormat>Skærmshow (4:3)</PresentationFormat>
  <Paragraphs>42</Paragraphs>
  <Slides>9</Slides>
  <Notes>0</Notes>
  <HiddenSlides>0</HiddenSlides>
  <MMClips>0</MMClips>
  <ScaleCrop>false</ScaleCrop>
  <HeadingPairs>
    <vt:vector size="4" baseType="variant">
      <vt:variant>
        <vt:lpstr>Tema</vt:lpstr>
      </vt:variant>
      <vt:variant>
        <vt:i4>1</vt:i4>
      </vt:variant>
      <vt:variant>
        <vt:lpstr>Diastitler</vt:lpstr>
      </vt:variant>
      <vt:variant>
        <vt:i4>9</vt:i4>
      </vt:variant>
    </vt:vector>
  </HeadingPairs>
  <TitlesOfParts>
    <vt:vector size="10" baseType="lpstr">
      <vt:lpstr>Kontortema</vt:lpstr>
      <vt:lpstr>Sted og rum </vt:lpstr>
      <vt:lpstr>Indhold</vt:lpstr>
      <vt:lpstr>Tid og rum </vt:lpstr>
      <vt:lpstr>En fænomenologisk og en poststrukturalistisk tilgang til sted </vt:lpstr>
      <vt:lpstr>Forskellen på det stedbaserede  og det stedbundne arbejde </vt:lpstr>
      <vt:lpstr>PowerPoint-præsentation</vt:lpstr>
      <vt:lpstr>Udlejring</vt:lpstr>
      <vt:lpstr>Kosmopolitisme </vt:lpstr>
      <vt:lpstr>Eksempel: Jysk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Interaktionel kommunikationsrådgivning</dc:title>
  <dc:creator>Brian Due</dc:creator>
  <cp:lastModifiedBy>Thomas Lehman Waaben Toft</cp:lastModifiedBy>
  <cp:revision>11</cp:revision>
  <dcterms:created xsi:type="dcterms:W3CDTF">2016-08-01T08:53:15Z</dcterms:created>
  <dcterms:modified xsi:type="dcterms:W3CDTF">2016-08-14T10:45:18Z</dcterms:modified>
</cp:coreProperties>
</file>