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81" d="100"/>
          <a:sy n="81" d="100"/>
        </p:scale>
        <p:origin x="-15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36CE6134-E402-DE47-AF96-B4A2B48CD999}" type="datetimeFigureOut">
              <a:rPr lang="da-DK" smtClean="0"/>
              <a:t>15/08/16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2306875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36CE6134-E402-DE47-AF96-B4A2B48CD999}" type="datetimeFigureOut">
              <a:rPr lang="da-DK" smtClean="0"/>
              <a:t>15/08/16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317071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36CE6134-E402-DE47-AF96-B4A2B48CD999}" type="datetimeFigureOut">
              <a:rPr lang="da-DK" smtClean="0"/>
              <a:t>15/08/16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329825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36CE6134-E402-DE47-AF96-B4A2B48CD999}" type="datetimeFigureOut">
              <a:rPr lang="da-DK" smtClean="0"/>
              <a:t>15/08/16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4198825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36CE6134-E402-DE47-AF96-B4A2B48CD999}" type="datetimeFigureOut">
              <a:rPr lang="da-DK" smtClean="0"/>
              <a:t>15/08/16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1901160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36CE6134-E402-DE47-AF96-B4A2B48CD999}" type="datetimeFigureOut">
              <a:rPr lang="da-DK" smtClean="0"/>
              <a:t>15/08/16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3368266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36CE6134-E402-DE47-AF96-B4A2B48CD999}" type="datetimeFigureOut">
              <a:rPr lang="da-DK" smtClean="0"/>
              <a:t>15/08/16</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3811378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36CE6134-E402-DE47-AF96-B4A2B48CD999}" type="datetimeFigureOut">
              <a:rPr lang="da-DK" smtClean="0"/>
              <a:t>15/08/16</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2804033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36CE6134-E402-DE47-AF96-B4A2B48CD999}" type="datetimeFigureOut">
              <a:rPr lang="da-DK" smtClean="0"/>
              <a:t>15/08/16</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150671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36CE6134-E402-DE47-AF96-B4A2B48CD999}" type="datetimeFigureOut">
              <a:rPr lang="da-DK" smtClean="0"/>
              <a:t>15/08/16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330783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36CE6134-E402-DE47-AF96-B4A2B48CD999}" type="datetimeFigureOut">
              <a:rPr lang="da-DK" smtClean="0"/>
              <a:t>15/08/16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0DF77A4-68D3-9546-8904-FA1D6FDE97E5}" type="slidenum">
              <a:rPr lang="da-DK" smtClean="0"/>
              <a:t>‹nr.›</a:t>
            </a:fld>
            <a:endParaRPr lang="da-DK"/>
          </a:p>
        </p:txBody>
      </p:sp>
    </p:spTree>
    <p:extLst>
      <p:ext uri="{BB962C8B-B14F-4D97-AF65-F5344CB8AC3E}">
        <p14:creationId xmlns:p14="http://schemas.microsoft.com/office/powerpoint/2010/main" val="39611604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CE6134-E402-DE47-AF96-B4A2B48CD999}" type="datetimeFigureOut">
              <a:rPr lang="da-DK" smtClean="0"/>
              <a:t>15/08/16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F77A4-68D3-9546-8904-FA1D6FDE97E5}" type="slidenum">
              <a:rPr lang="da-DK" smtClean="0"/>
              <a:t>‹nr.›</a:t>
            </a:fld>
            <a:endParaRPr lang="da-DK"/>
          </a:p>
        </p:txBody>
      </p:sp>
    </p:spTree>
    <p:extLst>
      <p:ext uri="{BB962C8B-B14F-4D97-AF65-F5344CB8AC3E}">
        <p14:creationId xmlns:p14="http://schemas.microsoft.com/office/powerpoint/2010/main" val="335880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416175"/>
            <a:ext cx="7772400" cy="1470025"/>
          </a:xfrm>
        </p:spPr>
        <p:txBody>
          <a:bodyPr>
            <a:noAutofit/>
          </a:bodyPr>
          <a:lstStyle/>
          <a:p>
            <a:r>
              <a:rPr lang="da-DK" sz="5200" dirty="0" smtClean="0">
                <a:latin typeface="Arial"/>
                <a:cs typeface="Arial"/>
              </a:rPr>
              <a:t>Undersøgelsesmetoder</a:t>
            </a:r>
            <a:br>
              <a:rPr lang="da-DK" sz="5200" dirty="0" smtClean="0">
                <a:latin typeface="Arial"/>
                <a:cs typeface="Arial"/>
              </a:rPr>
            </a:br>
            <a:endParaRPr lang="da-DK" sz="5200" dirty="0">
              <a:latin typeface="Arial"/>
              <a:cs typeface="Arial"/>
            </a:endParaRPr>
          </a:p>
        </p:txBody>
      </p:sp>
      <p:sp>
        <p:nvSpPr>
          <p:cNvPr id="3" name="Undertitel 2"/>
          <p:cNvSpPr>
            <a:spLocks noGrp="1"/>
          </p:cNvSpPr>
          <p:nvPr>
            <p:ph type="subTitle" idx="1"/>
          </p:nvPr>
        </p:nvSpPr>
        <p:spPr>
          <a:xfrm>
            <a:off x="1371600" y="3438525"/>
            <a:ext cx="6400800" cy="1752600"/>
          </a:xfrm>
        </p:spPr>
        <p:txBody>
          <a:bodyPr>
            <a:normAutofit/>
          </a:bodyPr>
          <a:lstStyle/>
          <a:p>
            <a:r>
              <a:rPr lang="da-DK" sz="2800" dirty="0" smtClean="0">
                <a:latin typeface="Arial"/>
                <a:cs typeface="Arial"/>
              </a:rPr>
              <a:t>Kapitel 24</a:t>
            </a:r>
          </a:p>
          <a:p>
            <a:endParaRPr lang="da-DK" sz="2000" dirty="0">
              <a:latin typeface="Arial"/>
              <a:cs typeface="Arial"/>
            </a:endParaRPr>
          </a:p>
          <a:p>
            <a:r>
              <a:rPr lang="da-DK" sz="2000" dirty="0" smtClean="0">
                <a:latin typeface="Arial"/>
                <a:cs typeface="Arial"/>
              </a:rPr>
              <a:t>Mie </a:t>
            </a:r>
            <a:r>
              <a:rPr lang="da-DK" sz="2000" dirty="0" smtClean="0">
                <a:latin typeface="Arial"/>
                <a:cs typeface="Arial"/>
              </a:rPr>
              <a:t>Femø Nielsen, Gitte Gravengaard, Brian L. Due, Ann Merrit Rikke Nielsen og Thomas L.W. Toft</a:t>
            </a:r>
            <a:endParaRPr lang="da-DK" sz="2000" dirty="0">
              <a:latin typeface="Arial"/>
              <a:cs typeface="Arial"/>
            </a:endParaRPr>
          </a:p>
        </p:txBody>
      </p:sp>
    </p:spTree>
    <p:extLst>
      <p:ext uri="{BB962C8B-B14F-4D97-AF65-F5344CB8AC3E}">
        <p14:creationId xmlns:p14="http://schemas.microsoft.com/office/powerpoint/2010/main" val="1685836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7374" y="0"/>
            <a:ext cx="7334251" cy="1143000"/>
          </a:xfrm>
        </p:spPr>
        <p:txBody>
          <a:bodyPr>
            <a:normAutofit/>
          </a:bodyPr>
          <a:lstStyle/>
          <a:p>
            <a:r>
              <a:rPr lang="da-DK" sz="2800" dirty="0">
                <a:latin typeface="Arial"/>
                <a:cs typeface="Arial"/>
              </a:rPr>
              <a:t>Metoder til at studere </a:t>
            </a:r>
            <a:r>
              <a:rPr lang="da-DK" sz="2800" dirty="0" smtClean="0">
                <a:latin typeface="Arial"/>
                <a:cs typeface="Arial"/>
              </a:rPr>
              <a:t>menneskers</a:t>
            </a:r>
            <a:br>
              <a:rPr lang="da-DK" sz="2800" dirty="0" smtClean="0">
                <a:latin typeface="Arial"/>
                <a:cs typeface="Arial"/>
              </a:rPr>
            </a:br>
            <a:r>
              <a:rPr lang="da-DK" sz="2800" dirty="0" smtClean="0">
                <a:latin typeface="Arial"/>
                <a:cs typeface="Arial"/>
              </a:rPr>
              <a:t> </a:t>
            </a:r>
            <a:r>
              <a:rPr lang="da-DK" sz="2800" dirty="0" err="1">
                <a:latin typeface="Arial"/>
                <a:cs typeface="Arial"/>
              </a:rPr>
              <a:t>ʻrefleksion</a:t>
            </a:r>
            <a:r>
              <a:rPr lang="da-DK" sz="2800" dirty="0">
                <a:latin typeface="Arial"/>
                <a:cs typeface="Arial"/>
              </a:rPr>
              <a:t> over handlen’ </a:t>
            </a:r>
            <a:endParaRPr lang="da-DK" sz="2800" dirty="0">
              <a:latin typeface="Arial"/>
              <a:cs typeface="Arial"/>
            </a:endParaRPr>
          </a:p>
        </p:txBody>
      </p:sp>
      <p:sp>
        <p:nvSpPr>
          <p:cNvPr id="3" name="Pladsholder til indhold 2"/>
          <p:cNvSpPr>
            <a:spLocks noGrp="1"/>
          </p:cNvSpPr>
          <p:nvPr>
            <p:ph idx="1"/>
          </p:nvPr>
        </p:nvSpPr>
        <p:spPr>
          <a:xfrm>
            <a:off x="457200" y="1143000"/>
            <a:ext cx="8229600" cy="4525963"/>
          </a:xfrm>
        </p:spPr>
        <p:txBody>
          <a:bodyPr>
            <a:noAutofit/>
          </a:bodyPr>
          <a:lstStyle/>
          <a:p>
            <a:pPr algn="just"/>
            <a:r>
              <a:rPr lang="da-DK" sz="1600" b="1" dirty="0">
                <a:latin typeface="Arial"/>
                <a:cs typeface="Arial"/>
              </a:rPr>
              <a:t>Interview</a:t>
            </a:r>
            <a:r>
              <a:rPr lang="da-DK" sz="1600" dirty="0">
                <a:latin typeface="Arial"/>
                <a:cs typeface="Arial"/>
              </a:rPr>
              <a:t/>
            </a:r>
            <a:br>
              <a:rPr lang="da-DK" sz="1600" dirty="0">
                <a:latin typeface="Arial"/>
                <a:cs typeface="Arial"/>
              </a:rPr>
            </a:br>
            <a:r>
              <a:rPr lang="da-DK" sz="1600" dirty="0" smtClean="0">
                <a:latin typeface="Arial"/>
                <a:cs typeface="Arial"/>
              </a:rPr>
              <a:t>Interviews </a:t>
            </a:r>
            <a:r>
              <a:rPr lang="da-DK" sz="1600" dirty="0">
                <a:latin typeface="Arial"/>
                <a:cs typeface="Arial"/>
              </a:rPr>
              <a:t>vil typisk enten være semistrukturerede eller åbne og undersøgende. Desto mere lukkede spørgsmål, man stiller, desto mere kan man sammenligne med andre interviews. Desto mere åbne og undersøgende spørgsmål man stiller, desto mere dybdegående forståelse får man. </a:t>
            </a:r>
            <a:br>
              <a:rPr lang="da-DK" sz="1600" dirty="0">
                <a:latin typeface="Arial"/>
                <a:cs typeface="Arial"/>
              </a:rPr>
            </a:br>
            <a:endParaRPr lang="da-DK" sz="1600" dirty="0" smtClean="0">
              <a:latin typeface="Arial"/>
              <a:cs typeface="Arial"/>
            </a:endParaRPr>
          </a:p>
          <a:p>
            <a:pPr algn="just"/>
            <a:r>
              <a:rPr lang="da-DK" sz="1600" b="1" dirty="0" smtClean="0">
                <a:latin typeface="Arial"/>
                <a:cs typeface="Arial"/>
              </a:rPr>
              <a:t>Fokusgruppeinterview</a:t>
            </a:r>
            <a:r>
              <a:rPr lang="da-DK" sz="1600" dirty="0">
                <a:latin typeface="Arial"/>
                <a:cs typeface="Arial"/>
              </a:rPr>
              <a:t/>
            </a:r>
            <a:br>
              <a:rPr lang="da-DK" sz="1600" dirty="0">
                <a:latin typeface="Arial"/>
                <a:cs typeface="Arial"/>
              </a:rPr>
            </a:br>
            <a:r>
              <a:rPr lang="da-DK" sz="1600" dirty="0">
                <a:latin typeface="Arial"/>
                <a:cs typeface="Arial"/>
              </a:rPr>
              <a:t>Fokusgrupper er samtaler imellem deltagere og en </a:t>
            </a:r>
            <a:r>
              <a:rPr lang="da-DK" sz="1600" dirty="0" err="1">
                <a:latin typeface="Arial"/>
                <a:cs typeface="Arial"/>
              </a:rPr>
              <a:t>moderator</a:t>
            </a:r>
            <a:r>
              <a:rPr lang="da-DK" sz="1600" dirty="0">
                <a:latin typeface="Arial"/>
                <a:cs typeface="Arial"/>
              </a:rPr>
              <a:t> med det formål at diskutere et givet emne. Fokusgrupper bruges til at få flere menneskers syn på og </a:t>
            </a:r>
            <a:r>
              <a:rPr lang="da-DK" sz="1600" dirty="0" err="1">
                <a:latin typeface="Arial"/>
                <a:cs typeface="Arial"/>
              </a:rPr>
              <a:t>samskabte</a:t>
            </a:r>
            <a:r>
              <a:rPr lang="da-DK" sz="1600" dirty="0">
                <a:latin typeface="Arial"/>
                <a:cs typeface="Arial"/>
              </a:rPr>
              <a:t> holdninger til et bestemt emne. Fokusgrupper kan sammensættes af bestemte typer personer eller på tværs af persontyper alt efter ens erkendelsesinteresse. Gruppeinteraktionen er en vigtig katalysator i denne proces, idet deltagere påvirker hinanden. </a:t>
            </a:r>
            <a:endParaRPr lang="da-DK" sz="1600" dirty="0" smtClean="0">
              <a:latin typeface="Arial"/>
              <a:cs typeface="Arial"/>
            </a:endParaRPr>
          </a:p>
          <a:p>
            <a:pPr algn="just"/>
            <a:endParaRPr lang="da-DK" sz="1600" b="1" dirty="0">
              <a:latin typeface="Arial"/>
              <a:cs typeface="Arial"/>
            </a:endParaRPr>
          </a:p>
          <a:p>
            <a:pPr algn="just"/>
            <a:r>
              <a:rPr lang="da-DK" sz="1600" b="1" dirty="0" err="1" smtClean="0">
                <a:latin typeface="Arial"/>
                <a:cs typeface="Arial"/>
              </a:rPr>
              <a:t>Survey</a:t>
            </a:r>
            <a:r>
              <a:rPr lang="da-DK" sz="1600" dirty="0">
                <a:latin typeface="Arial"/>
                <a:cs typeface="Arial"/>
              </a:rPr>
              <a:t/>
            </a:r>
            <a:br>
              <a:rPr lang="da-DK" sz="1600" dirty="0">
                <a:latin typeface="Arial"/>
                <a:cs typeface="Arial"/>
              </a:rPr>
            </a:br>
            <a:r>
              <a:rPr lang="da-DK" sz="1600" dirty="0" err="1">
                <a:latin typeface="Arial"/>
                <a:cs typeface="Arial"/>
              </a:rPr>
              <a:t>Surveys</a:t>
            </a:r>
            <a:r>
              <a:rPr lang="da-DK" sz="1600" dirty="0">
                <a:latin typeface="Arial"/>
                <a:cs typeface="Arial"/>
              </a:rPr>
              <a:t> er også interviews, men oftest i et helt lukket format med afkrydsningsmuligheder. </a:t>
            </a:r>
            <a:r>
              <a:rPr lang="da-DK" sz="1600" dirty="0" err="1">
                <a:latin typeface="Arial"/>
                <a:cs typeface="Arial"/>
              </a:rPr>
              <a:t>Surveys</a:t>
            </a:r>
            <a:r>
              <a:rPr lang="da-DK" sz="1600" dirty="0">
                <a:latin typeface="Arial"/>
                <a:cs typeface="Arial"/>
              </a:rPr>
              <a:t> kaldes ‘spørgeskemaer’ på dansk. De sendes ud til en større gruppe mennesker, typisk som et link via e-mails. </a:t>
            </a:r>
            <a:r>
              <a:rPr lang="da-DK" sz="1600" dirty="0" err="1">
                <a:latin typeface="Arial"/>
                <a:cs typeface="Arial"/>
              </a:rPr>
              <a:t>Surveys</a:t>
            </a:r>
            <a:r>
              <a:rPr lang="da-DK" sz="1600" dirty="0">
                <a:latin typeface="Arial"/>
                <a:cs typeface="Arial"/>
              </a:rPr>
              <a:t> har faste spørgsmålsformuleringer og faste svarkategorier, og de giver undersøgeren mulighed for at gennemføre kvantitative analyser, som er anvendelige som input til større generalisering og vurdering af et undersøgelsesområde. </a:t>
            </a:r>
          </a:p>
          <a:p>
            <a:pPr marL="0" indent="0" algn="just">
              <a:buNone/>
            </a:pPr>
            <a:endParaRPr lang="da-DK" sz="1600" dirty="0" smtClean="0">
              <a:latin typeface="Arial"/>
              <a:cs typeface="Arial"/>
            </a:endParaRPr>
          </a:p>
          <a:p>
            <a:pPr marL="0" indent="0" algn="just">
              <a:buNone/>
            </a:pPr>
            <a:endParaRPr lang="da-DK" sz="1600" dirty="0">
              <a:latin typeface="Arial"/>
              <a:cs typeface="Arial"/>
            </a:endParaRPr>
          </a:p>
        </p:txBody>
      </p:sp>
    </p:spTree>
    <p:extLst>
      <p:ext uri="{BB962C8B-B14F-4D97-AF65-F5344CB8AC3E}">
        <p14:creationId xmlns:p14="http://schemas.microsoft.com/office/powerpoint/2010/main" val="1300858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282198" y="414912"/>
            <a:ext cx="8575326" cy="4525963"/>
          </a:xfrm>
        </p:spPr>
        <p:txBody>
          <a:bodyPr>
            <a:noAutofit/>
          </a:bodyPr>
          <a:lstStyle/>
          <a:p>
            <a:pPr algn="just"/>
            <a:r>
              <a:rPr lang="da-DK" sz="1600" b="1" dirty="0">
                <a:latin typeface="Arial"/>
                <a:cs typeface="Arial"/>
              </a:rPr>
              <a:t>Logging</a:t>
            </a:r>
            <a:br>
              <a:rPr lang="da-DK" sz="1600" b="1" dirty="0">
                <a:latin typeface="Arial"/>
                <a:cs typeface="Arial"/>
              </a:rPr>
            </a:br>
            <a:r>
              <a:rPr lang="da-DK" sz="1600" dirty="0">
                <a:latin typeface="Arial"/>
                <a:cs typeface="Arial"/>
              </a:rPr>
              <a:t>Når forskeren udfører feltarbejde, tager vedkommende noter. Man kan også bede informanter selv om at nedskrive løbende, hvad de gør og tænker i løbet af en eller flere dage, og notaterne danner efterfølgende grundlag for en samtale med undersøgeren. </a:t>
            </a:r>
          </a:p>
          <a:p>
            <a:pPr algn="just"/>
            <a:endParaRPr lang="da-DK" sz="800" b="1" dirty="0">
              <a:latin typeface="Arial"/>
              <a:cs typeface="Arial"/>
            </a:endParaRPr>
          </a:p>
          <a:p>
            <a:pPr algn="just"/>
            <a:r>
              <a:rPr lang="da-DK" sz="1600" b="1" dirty="0" err="1" smtClean="0">
                <a:latin typeface="Arial"/>
                <a:cs typeface="Arial"/>
              </a:rPr>
              <a:t>Blogging</a:t>
            </a:r>
            <a:endParaRPr lang="da-DK" sz="1600" dirty="0" smtClean="0">
              <a:latin typeface="Arial"/>
              <a:cs typeface="Arial"/>
            </a:endParaRPr>
          </a:p>
          <a:p>
            <a:pPr marL="0" indent="0" algn="just">
              <a:buNone/>
            </a:pPr>
            <a:r>
              <a:rPr lang="da-DK" sz="1600" dirty="0">
                <a:latin typeface="Arial"/>
                <a:cs typeface="Arial"/>
              </a:rPr>
              <a:t> </a:t>
            </a:r>
            <a:r>
              <a:rPr lang="da-DK" sz="1600" dirty="0" smtClean="0">
                <a:latin typeface="Arial"/>
                <a:cs typeface="Arial"/>
              </a:rPr>
              <a:t>     Informanterne </a:t>
            </a:r>
            <a:r>
              <a:rPr lang="da-DK" sz="1600" dirty="0">
                <a:latin typeface="Arial"/>
                <a:cs typeface="Arial"/>
              </a:rPr>
              <a:t>beskriver og dokumenterer deres oplevelser i et online-format, fx en blog  </a:t>
            </a:r>
            <a:r>
              <a:rPr lang="da-DK" sz="1600" dirty="0" smtClean="0">
                <a:latin typeface="Arial"/>
                <a:cs typeface="Arial"/>
              </a:rPr>
              <a:t>    </a:t>
            </a:r>
          </a:p>
          <a:p>
            <a:pPr marL="0" indent="0" algn="just">
              <a:buNone/>
            </a:pPr>
            <a:r>
              <a:rPr lang="da-DK" sz="1600" dirty="0">
                <a:latin typeface="Arial"/>
                <a:cs typeface="Arial"/>
              </a:rPr>
              <a:t> </a:t>
            </a:r>
            <a:r>
              <a:rPr lang="da-DK" sz="1600" dirty="0" smtClean="0">
                <a:latin typeface="Arial"/>
                <a:cs typeface="Arial"/>
              </a:rPr>
              <a:t>     eller </a:t>
            </a:r>
            <a:r>
              <a:rPr lang="da-DK" sz="1600" dirty="0">
                <a:latin typeface="Arial"/>
                <a:cs typeface="Arial"/>
              </a:rPr>
              <a:t>en </a:t>
            </a:r>
            <a:r>
              <a:rPr lang="da-DK" sz="1600" dirty="0" err="1">
                <a:latin typeface="Arial"/>
                <a:cs typeface="Arial"/>
              </a:rPr>
              <a:t>facebook</a:t>
            </a:r>
            <a:r>
              <a:rPr lang="da-DK" sz="1600" dirty="0">
                <a:latin typeface="Arial"/>
                <a:cs typeface="Arial"/>
              </a:rPr>
              <a:t>-side. Formatet kan eventuelt udvides ved at åbne op for kommentarer. </a:t>
            </a:r>
          </a:p>
          <a:p>
            <a:pPr algn="just"/>
            <a:endParaRPr lang="da-DK" sz="800" b="1" dirty="0">
              <a:latin typeface="Arial"/>
              <a:cs typeface="Arial"/>
            </a:endParaRPr>
          </a:p>
          <a:p>
            <a:pPr algn="just"/>
            <a:r>
              <a:rPr lang="da-DK" sz="1600" b="1" dirty="0">
                <a:latin typeface="Arial"/>
                <a:cs typeface="Arial"/>
              </a:rPr>
              <a:t>Dokumenthøst</a:t>
            </a:r>
            <a:endParaRPr lang="da-DK" sz="1600" dirty="0">
              <a:latin typeface="Arial"/>
              <a:cs typeface="Arial"/>
            </a:endParaRPr>
          </a:p>
          <a:p>
            <a:pPr marL="400050" lvl="1" indent="0" algn="just">
              <a:buNone/>
            </a:pPr>
            <a:r>
              <a:rPr lang="da-DK" sz="1600" dirty="0">
                <a:latin typeface="Arial"/>
                <a:cs typeface="Arial"/>
              </a:rPr>
              <a:t>Man vil ofte kunne få adgang til dokumenter i den virksomhed, man undersøger, fx strategidokumenter, beskrivelser af procedurer, forretningsplaner osv. Disse dokumenter er ligesom blogs informanternes egne beskrivelser af sagsforhold; deres ‘refleksion over handlen’. </a:t>
            </a:r>
            <a:endParaRPr lang="da-DK" sz="1600" dirty="0" smtClean="0">
              <a:latin typeface="Arial"/>
              <a:cs typeface="Arial"/>
            </a:endParaRPr>
          </a:p>
          <a:p>
            <a:pPr marL="400050" lvl="1" indent="0" algn="just">
              <a:buNone/>
            </a:pPr>
            <a:endParaRPr lang="da-DK" sz="800" dirty="0">
              <a:latin typeface="Arial"/>
              <a:cs typeface="Arial"/>
            </a:endParaRPr>
          </a:p>
          <a:p>
            <a:pPr algn="just"/>
            <a:r>
              <a:rPr lang="da-DK" sz="1600" b="1" dirty="0">
                <a:latin typeface="Arial"/>
                <a:cs typeface="Arial"/>
              </a:rPr>
              <a:t>Refleksive teams</a:t>
            </a:r>
            <a:endParaRPr lang="da-DK" sz="1600" dirty="0">
              <a:latin typeface="Arial"/>
              <a:cs typeface="Arial"/>
            </a:endParaRPr>
          </a:p>
          <a:p>
            <a:pPr marL="400050" lvl="1" indent="0" algn="just">
              <a:buNone/>
            </a:pPr>
            <a:r>
              <a:rPr lang="da-DK" sz="1600" dirty="0">
                <a:latin typeface="Arial"/>
                <a:cs typeface="Arial"/>
              </a:rPr>
              <a:t>At arbejde med refleksive teams betyder, at man arrangerer en gruppesamtale med en helt bestemt struktur. Her skal en række deltagere, fx kolleger, tale om et bestemt emne. En fokusperson lægger ud med at beskrive en bestemt problemstilling, fx “Det udfordrer mig lige nu i min lederrolle …”. Derefter diskuterer de andre deltagere – det refleksive team – denne problemstilling. Fokuspersonen inddrages ikke i denne diskussion, men skal bare lytte og notere, mens en </a:t>
            </a:r>
            <a:r>
              <a:rPr lang="da-DK" sz="1600" dirty="0" err="1">
                <a:latin typeface="Arial"/>
                <a:cs typeface="Arial"/>
              </a:rPr>
              <a:t>moderator</a:t>
            </a:r>
            <a:r>
              <a:rPr lang="da-DK" sz="1600" dirty="0">
                <a:latin typeface="Arial"/>
                <a:cs typeface="Arial"/>
              </a:rPr>
              <a:t> sørger for at styre diskussionen. Til sidst får fokuspersonen typisk mulighed for at sige lidt om, hvad vedkommende tager med fra det refleksive teams diskussion.  </a:t>
            </a:r>
          </a:p>
          <a:p>
            <a:pPr algn="just"/>
            <a:endParaRPr lang="da-DK" sz="1600" dirty="0">
              <a:latin typeface="Arial"/>
              <a:cs typeface="Arial"/>
            </a:endParaRPr>
          </a:p>
        </p:txBody>
      </p:sp>
    </p:spTree>
    <p:extLst>
      <p:ext uri="{BB962C8B-B14F-4D97-AF65-F5344CB8AC3E}">
        <p14:creationId xmlns:p14="http://schemas.microsoft.com/office/powerpoint/2010/main" val="1884238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039"/>
            <a:ext cx="8229600" cy="531004"/>
          </a:xfrm>
        </p:spPr>
        <p:txBody>
          <a:bodyPr>
            <a:normAutofit/>
          </a:bodyPr>
          <a:lstStyle/>
          <a:p>
            <a:r>
              <a:rPr lang="da-DK" sz="2800" dirty="0">
                <a:latin typeface="Arial"/>
                <a:cs typeface="Arial"/>
              </a:rPr>
              <a:t>Metoder til at studere </a:t>
            </a:r>
            <a:r>
              <a:rPr lang="da-DK" sz="2800" dirty="0" err="1">
                <a:latin typeface="Arial"/>
                <a:cs typeface="Arial"/>
              </a:rPr>
              <a:t>ʻrefleksion</a:t>
            </a:r>
            <a:r>
              <a:rPr lang="da-DK" sz="2800" dirty="0">
                <a:latin typeface="Arial"/>
                <a:cs typeface="Arial"/>
              </a:rPr>
              <a:t> i handlen’ </a:t>
            </a:r>
            <a:endParaRPr lang="da-DK" sz="2800" dirty="0">
              <a:latin typeface="Arial"/>
              <a:cs typeface="Arial"/>
            </a:endParaRPr>
          </a:p>
        </p:txBody>
      </p:sp>
      <p:sp>
        <p:nvSpPr>
          <p:cNvPr id="3" name="Pladsholder til indhold 2"/>
          <p:cNvSpPr>
            <a:spLocks noGrp="1"/>
          </p:cNvSpPr>
          <p:nvPr>
            <p:ph idx="1"/>
          </p:nvPr>
        </p:nvSpPr>
        <p:spPr>
          <a:xfrm>
            <a:off x="94066" y="594779"/>
            <a:ext cx="8920595" cy="4525963"/>
          </a:xfrm>
        </p:spPr>
        <p:txBody>
          <a:bodyPr>
            <a:noAutofit/>
          </a:bodyPr>
          <a:lstStyle/>
          <a:p>
            <a:pPr algn="just"/>
            <a:r>
              <a:rPr lang="da-DK" sz="1600" b="1" dirty="0" err="1">
                <a:latin typeface="Arial"/>
                <a:cs typeface="Arial"/>
              </a:rPr>
              <a:t>Contextual</a:t>
            </a:r>
            <a:r>
              <a:rPr lang="da-DK" sz="1600" b="1" dirty="0">
                <a:latin typeface="Arial"/>
                <a:cs typeface="Arial"/>
              </a:rPr>
              <a:t> </a:t>
            </a:r>
            <a:r>
              <a:rPr lang="da-DK" sz="1600" b="1" dirty="0" err="1">
                <a:latin typeface="Arial"/>
                <a:cs typeface="Arial"/>
              </a:rPr>
              <a:t>inquiry</a:t>
            </a:r>
            <a:r>
              <a:rPr lang="da-DK" sz="1600" b="1" dirty="0">
                <a:latin typeface="Arial"/>
                <a:cs typeface="Arial"/>
              </a:rPr>
              <a:t> (CI)</a:t>
            </a:r>
            <a:endParaRPr lang="da-DK" sz="1600" dirty="0">
              <a:latin typeface="Arial"/>
              <a:cs typeface="Arial"/>
            </a:endParaRPr>
          </a:p>
          <a:p>
            <a:pPr marL="400050" lvl="1" indent="0" algn="just">
              <a:buNone/>
            </a:pPr>
            <a:r>
              <a:rPr lang="da-DK" sz="1600" dirty="0">
                <a:latin typeface="Arial"/>
                <a:cs typeface="Arial"/>
              </a:rPr>
              <a:t>Interview i en kontekst, hvor den interviewede er i gang med sine daglige gøremål. Metoden er en kombination af interview og observation, hvor undersøgeren observerer og samtidig spørger interesseret ind til, hvad den observerede gør og tænker. Metoden kombineres ofte med brug af video eller foto. </a:t>
            </a:r>
          </a:p>
          <a:p>
            <a:pPr marL="0" indent="0" algn="just">
              <a:buNone/>
            </a:pPr>
            <a:endParaRPr lang="da-DK" sz="800" dirty="0">
              <a:latin typeface="Arial"/>
              <a:cs typeface="Arial"/>
            </a:endParaRPr>
          </a:p>
          <a:p>
            <a:pPr algn="just"/>
            <a:r>
              <a:rPr lang="da-DK" sz="1600" b="1" dirty="0">
                <a:latin typeface="Arial"/>
                <a:cs typeface="Arial"/>
              </a:rPr>
              <a:t>Tænke højt-test</a:t>
            </a:r>
            <a:endParaRPr lang="da-DK" sz="1600" dirty="0">
              <a:latin typeface="Arial"/>
              <a:cs typeface="Arial"/>
            </a:endParaRPr>
          </a:p>
          <a:p>
            <a:pPr marL="400050" lvl="1" indent="0" algn="just">
              <a:buNone/>
            </a:pPr>
            <a:r>
              <a:rPr lang="da-DK" sz="1600" dirty="0">
                <a:latin typeface="Arial"/>
                <a:cs typeface="Arial"/>
              </a:rPr>
              <a:t>Målet med denne undersøgelsesmetode er at forstå, hvordan brugerne umiddelbart opfatter en ting som fx en hjemmeside. Ved at anvende tænke højt-test kan man eksempelvis få et overblik over, hvilke </a:t>
            </a:r>
            <a:r>
              <a:rPr lang="da-DK" sz="1600" dirty="0" err="1">
                <a:latin typeface="Arial"/>
                <a:cs typeface="Arial"/>
              </a:rPr>
              <a:t>funktionaliteter</a:t>
            </a:r>
            <a:r>
              <a:rPr lang="da-DK" sz="1600" dirty="0">
                <a:latin typeface="Arial"/>
                <a:cs typeface="Arial"/>
              </a:rPr>
              <a:t> der volder de største vanskeligheder for brugerne, og hvilke der kan benyttes uden problemer. Man kan også afdække, hvordan brugerne planlægger forskellige aktiviteter, opfatter ikoner og </a:t>
            </a:r>
            <a:r>
              <a:rPr lang="da-DK" sz="1600" dirty="0" smtClean="0">
                <a:latin typeface="Arial"/>
                <a:cs typeface="Arial"/>
              </a:rPr>
              <a:t>menupunkter.</a:t>
            </a:r>
            <a:endParaRPr lang="da-DK" sz="1600" dirty="0">
              <a:latin typeface="Arial"/>
              <a:cs typeface="Arial"/>
            </a:endParaRPr>
          </a:p>
          <a:p>
            <a:pPr marL="0" indent="0" algn="just">
              <a:buNone/>
            </a:pPr>
            <a:endParaRPr lang="da-DK" sz="800" dirty="0">
              <a:latin typeface="Arial"/>
              <a:cs typeface="Arial"/>
            </a:endParaRPr>
          </a:p>
          <a:p>
            <a:pPr algn="just"/>
            <a:r>
              <a:rPr lang="da-DK" sz="1600" b="1" dirty="0">
                <a:latin typeface="Arial"/>
                <a:cs typeface="Arial"/>
              </a:rPr>
              <a:t>Mental </a:t>
            </a:r>
            <a:r>
              <a:rPr lang="da-DK" sz="1600" b="1" dirty="0" err="1">
                <a:latin typeface="Arial"/>
                <a:cs typeface="Arial"/>
              </a:rPr>
              <a:t>imagining</a:t>
            </a:r>
            <a:r>
              <a:rPr lang="da-DK" sz="1600" b="1" dirty="0">
                <a:latin typeface="Arial"/>
                <a:cs typeface="Arial"/>
              </a:rPr>
              <a:t>/</a:t>
            </a:r>
            <a:r>
              <a:rPr lang="da-DK" sz="1600" b="1" dirty="0" err="1">
                <a:latin typeface="Arial"/>
                <a:cs typeface="Arial"/>
              </a:rPr>
              <a:t>walkthrough</a:t>
            </a:r>
            <a:endParaRPr lang="da-DK" sz="1600" dirty="0">
              <a:latin typeface="Arial"/>
              <a:cs typeface="Arial"/>
            </a:endParaRPr>
          </a:p>
          <a:p>
            <a:pPr marL="400050" lvl="1" indent="0" algn="just">
              <a:buNone/>
            </a:pPr>
            <a:r>
              <a:rPr lang="da-DK" sz="1600" dirty="0" smtClean="0">
                <a:latin typeface="Arial"/>
                <a:cs typeface="Arial"/>
              </a:rPr>
              <a:t>Man er her </a:t>
            </a:r>
            <a:r>
              <a:rPr lang="da-DK" sz="1600" dirty="0">
                <a:latin typeface="Arial"/>
                <a:cs typeface="Arial"/>
              </a:rPr>
              <a:t>interesseret i få kendskab til deltageres oplevelse af et fænomen. Men i stedet for at sidde foran noget fysisk, vil deltagerne her forholde sig til et rent imaginært fænomen. Det kan fx være en mental rejse igennem et hospitalsbesøg. Mental </a:t>
            </a:r>
            <a:r>
              <a:rPr lang="da-DK" sz="1600" dirty="0" err="1">
                <a:latin typeface="Arial"/>
                <a:cs typeface="Arial"/>
              </a:rPr>
              <a:t>imagining</a:t>
            </a:r>
            <a:r>
              <a:rPr lang="da-DK" sz="1600" dirty="0">
                <a:latin typeface="Arial"/>
                <a:cs typeface="Arial"/>
              </a:rPr>
              <a:t> er en slags interviewsituation, hvor deltageren fortæller om, hvad han/hun oplever, når vedkommende mentalt gennemgår et forløb</a:t>
            </a:r>
            <a:r>
              <a:rPr lang="da-DK" sz="1600" dirty="0" smtClean="0">
                <a:latin typeface="Arial"/>
                <a:cs typeface="Arial"/>
              </a:rPr>
              <a:t>.</a:t>
            </a:r>
            <a:endParaRPr lang="da-DK" sz="1600" dirty="0">
              <a:latin typeface="Arial"/>
              <a:cs typeface="Arial"/>
            </a:endParaRPr>
          </a:p>
          <a:p>
            <a:pPr marL="0" indent="0" algn="just">
              <a:buNone/>
            </a:pPr>
            <a:endParaRPr lang="da-DK" sz="800" dirty="0">
              <a:latin typeface="Arial"/>
              <a:cs typeface="Arial"/>
            </a:endParaRPr>
          </a:p>
          <a:p>
            <a:pPr algn="just"/>
            <a:r>
              <a:rPr lang="da-DK" sz="1600" b="1" dirty="0">
                <a:latin typeface="Arial"/>
                <a:cs typeface="Arial"/>
              </a:rPr>
              <a:t>Fotoetnografi og kameraudlån</a:t>
            </a:r>
            <a:br>
              <a:rPr lang="da-DK" sz="1600" b="1" dirty="0">
                <a:latin typeface="Arial"/>
                <a:cs typeface="Arial"/>
              </a:rPr>
            </a:br>
            <a:r>
              <a:rPr lang="da-DK" sz="1600" dirty="0">
                <a:latin typeface="Arial"/>
                <a:cs typeface="Arial"/>
              </a:rPr>
              <a:t>I forbindelse med etnografisk feltarbejde kan man i stedet for selv at filme og observere informanter udlevere et kamera til dem og bede dem om at tage billeder af deres hverdag. Disse fotos kan udgøre selvstændigt analysemateriale og/eller danne udgangspunkt for en efterfølgende samtale med undersøgeren. </a:t>
            </a:r>
          </a:p>
          <a:p>
            <a:pPr algn="just"/>
            <a:endParaRPr lang="da-DK" sz="1600" dirty="0">
              <a:latin typeface="Arial"/>
              <a:cs typeface="Arial"/>
            </a:endParaRPr>
          </a:p>
        </p:txBody>
      </p:sp>
    </p:spTree>
    <p:extLst>
      <p:ext uri="{BB962C8B-B14F-4D97-AF65-F5344CB8AC3E}">
        <p14:creationId xmlns:p14="http://schemas.microsoft.com/office/powerpoint/2010/main" val="3450098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38998"/>
            <a:ext cx="8229600" cy="611516"/>
          </a:xfrm>
        </p:spPr>
        <p:txBody>
          <a:bodyPr>
            <a:normAutofit/>
          </a:bodyPr>
          <a:lstStyle/>
          <a:p>
            <a:r>
              <a:rPr lang="da-DK" sz="2800" dirty="0">
                <a:latin typeface="Arial"/>
                <a:cs typeface="Arial"/>
              </a:rPr>
              <a:t>Metoder til at studere imiteret handlen </a:t>
            </a:r>
            <a:endParaRPr lang="da-DK" sz="2800" dirty="0">
              <a:latin typeface="Arial"/>
              <a:cs typeface="Arial"/>
            </a:endParaRPr>
          </a:p>
        </p:txBody>
      </p:sp>
      <p:sp>
        <p:nvSpPr>
          <p:cNvPr id="3" name="Pladsholder til indhold 2"/>
          <p:cNvSpPr>
            <a:spLocks noGrp="1"/>
          </p:cNvSpPr>
          <p:nvPr>
            <p:ph idx="1"/>
          </p:nvPr>
        </p:nvSpPr>
        <p:spPr>
          <a:xfrm>
            <a:off x="141099" y="1150514"/>
            <a:ext cx="8779494" cy="5848605"/>
          </a:xfrm>
        </p:spPr>
        <p:txBody>
          <a:bodyPr>
            <a:noAutofit/>
          </a:bodyPr>
          <a:lstStyle/>
          <a:p>
            <a:pPr algn="just"/>
            <a:r>
              <a:rPr lang="da-DK" sz="1600" b="1" dirty="0">
                <a:latin typeface="Arial"/>
                <a:cs typeface="Arial"/>
              </a:rPr>
              <a:t>Laboratorieeksperimenter</a:t>
            </a:r>
            <a:endParaRPr lang="da-DK" sz="1600" dirty="0">
              <a:latin typeface="Arial"/>
              <a:cs typeface="Arial"/>
            </a:endParaRPr>
          </a:p>
          <a:p>
            <a:pPr marL="400050" lvl="1" indent="0" algn="just">
              <a:buNone/>
            </a:pPr>
            <a:r>
              <a:rPr lang="da-DK" sz="1600" dirty="0">
                <a:latin typeface="Arial"/>
                <a:cs typeface="Arial"/>
              </a:rPr>
              <a:t>Et eksperiment er en kunstigt opstillet situation, hvor man forsøger at kontrollere en række relevante parametre, således at man kan skrue på nogle bestemte knapper i selve forsøget og registrere, hvad der sker. </a:t>
            </a:r>
            <a:r>
              <a:rPr lang="da-DK" sz="1600" dirty="0" smtClean="0">
                <a:latin typeface="Arial"/>
                <a:cs typeface="Arial"/>
              </a:rPr>
              <a:t>Når </a:t>
            </a:r>
            <a:r>
              <a:rPr lang="da-DK" sz="1600" dirty="0">
                <a:latin typeface="Arial"/>
                <a:cs typeface="Arial"/>
              </a:rPr>
              <a:t>eksperimenter sker i et laboratorielignende miljø, vil det være muligt at kontrollere for en række fejlkilder, således at man kan forsøge at efterligne et </a:t>
            </a:r>
            <a:r>
              <a:rPr lang="da-DK" sz="1600" dirty="0" smtClean="0">
                <a:latin typeface="Arial"/>
                <a:cs typeface="Arial"/>
              </a:rPr>
              <a:t>forsøg.</a:t>
            </a:r>
          </a:p>
          <a:p>
            <a:pPr marL="400050" lvl="1" indent="0" algn="just">
              <a:buNone/>
            </a:pPr>
            <a:endParaRPr lang="da-DK" sz="800" dirty="0">
              <a:latin typeface="Arial"/>
              <a:cs typeface="Arial"/>
            </a:endParaRPr>
          </a:p>
          <a:p>
            <a:pPr algn="just"/>
            <a:r>
              <a:rPr lang="da-DK" sz="1600" b="1" dirty="0">
                <a:latin typeface="Arial"/>
                <a:cs typeface="Arial"/>
              </a:rPr>
              <a:t>Autoetnografi</a:t>
            </a:r>
            <a:endParaRPr lang="da-DK" sz="1600" dirty="0">
              <a:latin typeface="Arial"/>
              <a:cs typeface="Arial"/>
            </a:endParaRPr>
          </a:p>
          <a:p>
            <a:pPr marL="400050" lvl="1" indent="0" algn="just">
              <a:buNone/>
            </a:pPr>
            <a:r>
              <a:rPr lang="da-DK" sz="1600" dirty="0">
                <a:latin typeface="Arial"/>
                <a:cs typeface="Arial"/>
              </a:rPr>
              <a:t>Autoetnografi handler om, at man sætter sig selv som undersøger i spil og gør sig selv til genstand for observation, refleksion og undersøgelse. Undersøgelsesobjektet er således ikke længere nogen andre ude i verden, men en selv. Man udsætter derved sig selv for forskellige situationer, som man ønsker at få viden om, og gør ved hjælp af høj selvbevidsthed og refleksion, sine egne oplevelser til data, der dokumenteres via fx feltdagbøger. </a:t>
            </a:r>
            <a:endParaRPr lang="da-DK" sz="1600" dirty="0" smtClean="0">
              <a:latin typeface="Arial"/>
              <a:cs typeface="Arial"/>
            </a:endParaRPr>
          </a:p>
          <a:p>
            <a:pPr algn="just"/>
            <a:endParaRPr lang="da-DK" sz="800" dirty="0" smtClean="0">
              <a:latin typeface="Arial"/>
              <a:cs typeface="Arial"/>
            </a:endParaRPr>
          </a:p>
          <a:p>
            <a:pPr algn="just"/>
            <a:r>
              <a:rPr lang="da-DK" sz="1600" b="1" dirty="0" err="1" smtClean="0">
                <a:latin typeface="Arial"/>
                <a:cs typeface="Arial"/>
              </a:rPr>
              <a:t>Mystery</a:t>
            </a:r>
            <a:r>
              <a:rPr lang="da-DK" sz="1600" b="1" dirty="0" smtClean="0">
                <a:latin typeface="Arial"/>
                <a:cs typeface="Arial"/>
              </a:rPr>
              <a:t> </a:t>
            </a:r>
            <a:r>
              <a:rPr lang="da-DK" sz="1600" b="1" dirty="0">
                <a:latin typeface="Arial"/>
                <a:cs typeface="Arial"/>
              </a:rPr>
              <a:t>shopping</a:t>
            </a:r>
            <a:endParaRPr lang="da-DK" sz="1600" dirty="0">
              <a:latin typeface="Arial"/>
              <a:cs typeface="Arial"/>
            </a:endParaRPr>
          </a:p>
          <a:p>
            <a:pPr marL="400050" lvl="1" indent="0" algn="just">
              <a:buNone/>
            </a:pPr>
            <a:r>
              <a:rPr lang="da-DK" sz="1600" dirty="0" err="1">
                <a:latin typeface="Arial"/>
                <a:cs typeface="Arial"/>
              </a:rPr>
              <a:t>Mystery</a:t>
            </a:r>
            <a:r>
              <a:rPr lang="da-DK" sz="1600" dirty="0">
                <a:latin typeface="Arial"/>
                <a:cs typeface="Arial"/>
              </a:rPr>
              <a:t> shopping er en slags autoetnografi og observation, hvor man som forsker undersøger noget ved at påtage sig en bestemt rolle som fx kunde. Deraf navnet </a:t>
            </a:r>
            <a:r>
              <a:rPr lang="da-DK" sz="1600" dirty="0" err="1">
                <a:latin typeface="Arial"/>
                <a:cs typeface="Arial"/>
              </a:rPr>
              <a:t>mystery</a:t>
            </a:r>
            <a:r>
              <a:rPr lang="da-DK" sz="1600" dirty="0">
                <a:latin typeface="Arial"/>
                <a:cs typeface="Arial"/>
              </a:rPr>
              <a:t> shopping. Men man kan også påtage sig andre roller for at observere, hvordan informanter reagerer på ens handlinger. </a:t>
            </a:r>
            <a:endParaRPr lang="da-DK" sz="1600" dirty="0">
              <a:latin typeface="Arial"/>
              <a:cs typeface="Arial"/>
            </a:endParaRPr>
          </a:p>
        </p:txBody>
      </p:sp>
    </p:spTree>
    <p:extLst>
      <p:ext uri="{BB962C8B-B14F-4D97-AF65-F5344CB8AC3E}">
        <p14:creationId xmlns:p14="http://schemas.microsoft.com/office/powerpoint/2010/main" val="4177824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49199"/>
            <a:ext cx="8229600" cy="650477"/>
          </a:xfrm>
        </p:spPr>
        <p:txBody>
          <a:bodyPr>
            <a:normAutofit/>
          </a:bodyPr>
          <a:lstStyle/>
          <a:p>
            <a:r>
              <a:rPr lang="da-DK" sz="2800" dirty="0">
                <a:latin typeface="Arial"/>
                <a:cs typeface="Arial"/>
              </a:rPr>
              <a:t>Metoder til at studere forstyrret handlen </a:t>
            </a:r>
            <a:endParaRPr lang="da-DK" sz="2800" dirty="0">
              <a:latin typeface="Arial"/>
              <a:cs typeface="Arial"/>
            </a:endParaRPr>
          </a:p>
        </p:txBody>
      </p:sp>
      <p:sp>
        <p:nvSpPr>
          <p:cNvPr id="3" name="Pladsholder til indhold 2"/>
          <p:cNvSpPr>
            <a:spLocks noGrp="1"/>
          </p:cNvSpPr>
          <p:nvPr>
            <p:ph idx="1"/>
          </p:nvPr>
        </p:nvSpPr>
        <p:spPr>
          <a:xfrm>
            <a:off x="282198" y="799676"/>
            <a:ext cx="8607040" cy="6246484"/>
          </a:xfrm>
        </p:spPr>
        <p:txBody>
          <a:bodyPr>
            <a:normAutofit/>
          </a:bodyPr>
          <a:lstStyle/>
          <a:p>
            <a:pPr algn="just"/>
            <a:r>
              <a:rPr lang="da-DK" sz="1600" b="1" dirty="0" err="1">
                <a:latin typeface="Arial"/>
                <a:cs typeface="Arial"/>
              </a:rPr>
              <a:t>Breaching</a:t>
            </a:r>
            <a:endParaRPr lang="da-DK" sz="1600" dirty="0">
              <a:latin typeface="Arial"/>
              <a:cs typeface="Arial"/>
            </a:endParaRPr>
          </a:p>
          <a:p>
            <a:pPr marL="400050" lvl="1" indent="0" algn="just">
              <a:buNone/>
            </a:pPr>
            <a:r>
              <a:rPr lang="da-DK" sz="1600" dirty="0" err="1">
                <a:latin typeface="Arial"/>
                <a:cs typeface="Arial"/>
              </a:rPr>
              <a:t>Breaching</a:t>
            </a:r>
            <a:r>
              <a:rPr lang="da-DK" sz="1600" dirty="0">
                <a:latin typeface="Arial"/>
                <a:cs typeface="Arial"/>
              </a:rPr>
              <a:t>-eksperimenter er en type eksperimenter, hvor man overlagt beder folk om at gøre noget andet, end de plejer. Pointen er, at de i kraft af denne ukonventionelle handling kommer til at bryde (</a:t>
            </a:r>
            <a:r>
              <a:rPr lang="da-DK" sz="1600" dirty="0" err="1">
                <a:latin typeface="Arial"/>
                <a:cs typeface="Arial"/>
              </a:rPr>
              <a:t>breach</a:t>
            </a:r>
            <a:r>
              <a:rPr lang="da-DK" sz="1600" dirty="0">
                <a:latin typeface="Arial"/>
                <a:cs typeface="Arial"/>
              </a:rPr>
              <a:t>) med nogle normer, praksisser, kulturer, værdier osv. og derved samtidig viser, at netop disse findes og har en reel effekt på social praksis. </a:t>
            </a:r>
            <a:r>
              <a:rPr lang="da-DK" sz="1600" dirty="0" err="1">
                <a:latin typeface="Arial"/>
                <a:cs typeface="Arial"/>
              </a:rPr>
              <a:t>Breaching</a:t>
            </a:r>
            <a:r>
              <a:rPr lang="da-DK" sz="1600" dirty="0">
                <a:latin typeface="Arial"/>
                <a:cs typeface="Arial"/>
              </a:rPr>
              <a:t>-eksperimenter bruges til at vise menneskers reaktioner på brudte normer</a:t>
            </a:r>
            <a:r>
              <a:rPr lang="da-DK" sz="1600" dirty="0" smtClean="0">
                <a:latin typeface="Arial"/>
                <a:cs typeface="Arial"/>
              </a:rPr>
              <a:t>.</a:t>
            </a:r>
          </a:p>
          <a:p>
            <a:pPr marL="0" indent="0" algn="just">
              <a:buNone/>
            </a:pPr>
            <a:r>
              <a:rPr lang="da-DK" sz="1600" dirty="0" smtClean="0">
                <a:latin typeface="Arial"/>
                <a:cs typeface="Arial"/>
              </a:rPr>
              <a:t> </a:t>
            </a:r>
            <a:endParaRPr lang="da-DK" sz="1600" dirty="0">
              <a:latin typeface="Arial"/>
              <a:cs typeface="Arial"/>
            </a:endParaRPr>
          </a:p>
          <a:p>
            <a:pPr algn="just"/>
            <a:r>
              <a:rPr lang="da-DK" sz="1600" b="1" dirty="0" smtClean="0">
                <a:latin typeface="Arial"/>
                <a:cs typeface="Arial"/>
              </a:rPr>
              <a:t>Rollespil</a:t>
            </a:r>
            <a:endParaRPr lang="da-DK" sz="1600" dirty="0">
              <a:latin typeface="Arial"/>
              <a:cs typeface="Arial"/>
            </a:endParaRPr>
          </a:p>
          <a:p>
            <a:pPr marL="400050" lvl="1" indent="0" algn="just">
              <a:buNone/>
            </a:pPr>
            <a:r>
              <a:rPr lang="da-DK" sz="1600" dirty="0">
                <a:latin typeface="Arial"/>
                <a:cs typeface="Arial"/>
              </a:rPr>
              <a:t>Rollespil og andre typer spilelementer anvendes af undersøgeren i forhold til at studere social adfærd og mønstre ved at tilskrive deltagere bestemte roller, som de skal spille. På den måde er rollespillet forskelligt fra den naturlige praksis, da deltagere skal gøre noget bestemt. Ved at forstyrre den vanlige praksis bliver det muligt at vise og erkende nye ting om netop denne </a:t>
            </a:r>
            <a:r>
              <a:rPr lang="da-DK" sz="1600" dirty="0" smtClean="0">
                <a:latin typeface="Arial"/>
                <a:cs typeface="Arial"/>
              </a:rPr>
              <a:t>praksis.</a:t>
            </a:r>
            <a:endParaRPr lang="da-DK" sz="1600" dirty="0">
              <a:latin typeface="Arial"/>
              <a:cs typeface="Arial"/>
            </a:endParaRPr>
          </a:p>
          <a:p>
            <a:pPr marL="0" indent="0" algn="just">
              <a:buNone/>
            </a:pPr>
            <a:endParaRPr lang="da-DK" sz="1600" dirty="0">
              <a:latin typeface="Arial"/>
              <a:cs typeface="Arial"/>
            </a:endParaRPr>
          </a:p>
          <a:p>
            <a:pPr algn="just"/>
            <a:r>
              <a:rPr lang="da-DK" sz="1600" b="1" dirty="0">
                <a:latin typeface="Arial"/>
                <a:cs typeface="Arial"/>
              </a:rPr>
              <a:t>Aktionsforskning</a:t>
            </a:r>
            <a:endParaRPr lang="da-DK" sz="1600" dirty="0">
              <a:latin typeface="Arial"/>
              <a:cs typeface="Arial"/>
            </a:endParaRPr>
          </a:p>
          <a:p>
            <a:pPr marL="400050" lvl="1" indent="0" algn="just">
              <a:buNone/>
            </a:pPr>
            <a:r>
              <a:rPr lang="da-DK" sz="1600" dirty="0">
                <a:latin typeface="Arial"/>
                <a:cs typeface="Arial"/>
              </a:rPr>
              <a:t>Aktionsforskning indebærer undersøgerens direkte engagement i sociale forandringsprocesser i virksomheden. Undersøgeren vælger nemlig en deltagerrolle i stedet for en observatørrolle og indgår i den daglige praksis for at lære og påvirke derigennem. Gennem forløbet kan undersøgeren både yde et bidrag til ønskede sociale forandringer (aktionsaspektet) og vinde ny indsigt i sociale sammenhænge (forskningsaspektet). </a:t>
            </a:r>
            <a:endParaRPr lang="da-DK" sz="1600" dirty="0" smtClean="0">
              <a:latin typeface="Arial"/>
              <a:cs typeface="Arial"/>
            </a:endParaRPr>
          </a:p>
          <a:p>
            <a:pPr marL="0" indent="0" algn="just">
              <a:buNone/>
            </a:pPr>
            <a:r>
              <a:rPr lang="da-DK" sz="1600" dirty="0" smtClean="0">
                <a:latin typeface="Arial"/>
                <a:cs typeface="Arial"/>
              </a:rPr>
              <a:t>.</a:t>
            </a:r>
            <a:endParaRPr lang="da-DK" sz="1600" dirty="0">
              <a:latin typeface="Arial"/>
              <a:cs typeface="Arial"/>
            </a:endParaRPr>
          </a:p>
          <a:p>
            <a:pPr algn="just"/>
            <a:endParaRPr lang="da-DK" sz="1600" dirty="0">
              <a:latin typeface="Arial"/>
              <a:cs typeface="Arial"/>
            </a:endParaRPr>
          </a:p>
        </p:txBody>
      </p:sp>
    </p:spTree>
    <p:extLst>
      <p:ext uri="{BB962C8B-B14F-4D97-AF65-F5344CB8AC3E}">
        <p14:creationId xmlns:p14="http://schemas.microsoft.com/office/powerpoint/2010/main" val="1337335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580158"/>
          </a:xfrm>
        </p:spPr>
        <p:txBody>
          <a:bodyPr>
            <a:normAutofit/>
          </a:bodyPr>
          <a:lstStyle/>
          <a:p>
            <a:r>
              <a:rPr lang="da-DK" sz="2800" dirty="0">
                <a:latin typeface="Arial"/>
                <a:cs typeface="Arial"/>
              </a:rPr>
              <a:t>Metoder til analyse af data </a:t>
            </a:r>
            <a:endParaRPr lang="da-DK" sz="2800" dirty="0">
              <a:latin typeface="Arial"/>
              <a:cs typeface="Arial"/>
            </a:endParaRPr>
          </a:p>
        </p:txBody>
      </p:sp>
      <p:sp>
        <p:nvSpPr>
          <p:cNvPr id="3" name="Pladsholder til indhold 2"/>
          <p:cNvSpPr>
            <a:spLocks noGrp="1"/>
          </p:cNvSpPr>
          <p:nvPr>
            <p:ph idx="1"/>
          </p:nvPr>
        </p:nvSpPr>
        <p:spPr>
          <a:xfrm>
            <a:off x="250845" y="548799"/>
            <a:ext cx="8545701" cy="5248088"/>
          </a:xfrm>
        </p:spPr>
        <p:txBody>
          <a:bodyPr>
            <a:noAutofit/>
          </a:bodyPr>
          <a:lstStyle/>
          <a:p>
            <a:pPr algn="just"/>
            <a:r>
              <a:rPr lang="da-DK" sz="1600" b="1" dirty="0" err="1">
                <a:latin typeface="Arial"/>
                <a:cs typeface="Arial"/>
              </a:rPr>
              <a:t>Grounded</a:t>
            </a:r>
            <a:r>
              <a:rPr lang="da-DK" sz="1600" b="1" dirty="0">
                <a:latin typeface="Arial"/>
                <a:cs typeface="Arial"/>
              </a:rPr>
              <a:t> </a:t>
            </a:r>
            <a:r>
              <a:rPr lang="da-DK" sz="1600" b="1" dirty="0" err="1">
                <a:latin typeface="Arial"/>
                <a:cs typeface="Arial"/>
              </a:rPr>
              <a:t>Theory</a:t>
            </a:r>
            <a:r>
              <a:rPr lang="da-DK" sz="1600" b="1" dirty="0">
                <a:latin typeface="Arial"/>
                <a:cs typeface="Arial"/>
              </a:rPr>
              <a:t> </a:t>
            </a:r>
          </a:p>
          <a:p>
            <a:pPr marL="400050" lvl="1" indent="0" algn="just">
              <a:buNone/>
            </a:pPr>
            <a:r>
              <a:rPr lang="da-DK" sz="1600" dirty="0" err="1" smtClean="0">
                <a:latin typeface="Arial"/>
                <a:cs typeface="Arial"/>
              </a:rPr>
              <a:t>Grounded</a:t>
            </a:r>
            <a:r>
              <a:rPr lang="da-DK" sz="1600" dirty="0" smtClean="0">
                <a:latin typeface="Arial"/>
                <a:cs typeface="Arial"/>
              </a:rPr>
              <a:t> </a:t>
            </a:r>
            <a:r>
              <a:rPr lang="da-DK" sz="1600" dirty="0" err="1">
                <a:latin typeface="Arial"/>
                <a:cs typeface="Arial"/>
              </a:rPr>
              <a:t>Theory</a:t>
            </a:r>
            <a:r>
              <a:rPr lang="da-DK" sz="1600" dirty="0">
                <a:latin typeface="Arial"/>
                <a:cs typeface="Arial"/>
              </a:rPr>
              <a:t> er en metode, der veksler mellem dataindsamling, datastrukturering og -systematisering og dataanalyse for derved at frembringe nye teorier. I </a:t>
            </a:r>
            <a:r>
              <a:rPr lang="da-DK" sz="1600" dirty="0" err="1">
                <a:latin typeface="Arial"/>
                <a:cs typeface="Arial"/>
              </a:rPr>
              <a:t>Grounded</a:t>
            </a:r>
            <a:r>
              <a:rPr lang="da-DK" sz="1600" dirty="0">
                <a:latin typeface="Arial"/>
                <a:cs typeface="Arial"/>
              </a:rPr>
              <a:t> </a:t>
            </a:r>
            <a:r>
              <a:rPr lang="da-DK" sz="1600" dirty="0" err="1">
                <a:latin typeface="Arial"/>
                <a:cs typeface="Arial"/>
              </a:rPr>
              <a:t>Theory</a:t>
            </a:r>
            <a:r>
              <a:rPr lang="da-DK" sz="1600" dirty="0">
                <a:latin typeface="Arial"/>
                <a:cs typeface="Arial"/>
              </a:rPr>
              <a:t> arbejder man således grundigt med kodning af datamaterialet, og </a:t>
            </a:r>
            <a:r>
              <a:rPr lang="da-DK" sz="1600" dirty="0" err="1">
                <a:latin typeface="Arial"/>
                <a:cs typeface="Arial"/>
              </a:rPr>
              <a:t>Corbin</a:t>
            </a:r>
            <a:r>
              <a:rPr lang="da-DK" sz="1600" dirty="0">
                <a:latin typeface="Arial"/>
                <a:cs typeface="Arial"/>
              </a:rPr>
              <a:t> og Strauss (2015) skelner mellem den indledende </a:t>
            </a:r>
            <a:r>
              <a:rPr lang="da-DK" sz="1600" i="1" dirty="0">
                <a:latin typeface="Arial"/>
                <a:cs typeface="Arial"/>
              </a:rPr>
              <a:t>åbne kodning</a:t>
            </a:r>
            <a:r>
              <a:rPr lang="da-DK" sz="1600" dirty="0">
                <a:latin typeface="Arial"/>
                <a:cs typeface="Arial"/>
              </a:rPr>
              <a:t>, der bruges til at afdække mønstre i datamaterialet og den efterfølgende </a:t>
            </a:r>
            <a:r>
              <a:rPr lang="da-DK" sz="1600" i="1" dirty="0">
                <a:latin typeface="Arial"/>
                <a:cs typeface="Arial"/>
              </a:rPr>
              <a:t>aksiale kodning</a:t>
            </a:r>
            <a:r>
              <a:rPr lang="da-DK" sz="1600" dirty="0">
                <a:latin typeface="Arial"/>
                <a:cs typeface="Arial"/>
              </a:rPr>
              <a:t>, hvor relationerne mellem de fundne kategorier undersøges og etableres. </a:t>
            </a:r>
            <a:endParaRPr lang="da-DK" sz="1600" dirty="0" smtClean="0">
              <a:latin typeface="Arial"/>
              <a:cs typeface="Arial"/>
            </a:endParaRPr>
          </a:p>
          <a:p>
            <a:pPr lvl="1" algn="just"/>
            <a:r>
              <a:rPr lang="da-DK" sz="1600" dirty="0" smtClean="0">
                <a:latin typeface="Arial"/>
                <a:cs typeface="Arial"/>
              </a:rPr>
              <a:t>Miles </a:t>
            </a:r>
            <a:r>
              <a:rPr lang="da-DK" sz="1600" dirty="0">
                <a:latin typeface="Arial"/>
                <a:cs typeface="Arial"/>
              </a:rPr>
              <a:t>og Hubermans (1994) </a:t>
            </a:r>
            <a:r>
              <a:rPr lang="da-DK" sz="1600" dirty="0" smtClean="0">
                <a:latin typeface="Arial"/>
                <a:cs typeface="Arial"/>
              </a:rPr>
              <a:t>foreslår her </a:t>
            </a:r>
            <a:r>
              <a:rPr lang="da-DK" sz="1600" dirty="0">
                <a:latin typeface="Arial"/>
                <a:cs typeface="Arial"/>
              </a:rPr>
              <a:t>en tredeling af processen i form af </a:t>
            </a:r>
            <a:r>
              <a:rPr lang="da-DK" sz="1600" i="1" dirty="0">
                <a:latin typeface="Arial"/>
                <a:cs typeface="Arial"/>
              </a:rPr>
              <a:t>datareduktion</a:t>
            </a:r>
            <a:r>
              <a:rPr lang="da-DK" sz="1600" dirty="0">
                <a:latin typeface="Arial"/>
                <a:cs typeface="Arial"/>
              </a:rPr>
              <a:t>, </a:t>
            </a:r>
            <a:r>
              <a:rPr lang="da-DK" sz="1600" i="1" dirty="0">
                <a:latin typeface="Arial"/>
                <a:cs typeface="Arial"/>
              </a:rPr>
              <a:t>datadisplay</a:t>
            </a:r>
            <a:r>
              <a:rPr lang="da-DK" sz="1600" dirty="0">
                <a:latin typeface="Arial"/>
                <a:cs typeface="Arial"/>
              </a:rPr>
              <a:t> samt </a:t>
            </a:r>
            <a:r>
              <a:rPr lang="da-DK" sz="1600" i="1" dirty="0">
                <a:latin typeface="Arial"/>
                <a:cs typeface="Arial"/>
              </a:rPr>
              <a:t>konklusion og verifikation</a:t>
            </a:r>
            <a:r>
              <a:rPr lang="da-DK" sz="1600" dirty="0">
                <a:latin typeface="Arial"/>
                <a:cs typeface="Arial"/>
              </a:rPr>
              <a:t>. </a:t>
            </a:r>
            <a:endParaRPr lang="da-DK" sz="1600" dirty="0">
              <a:latin typeface="Arial"/>
              <a:cs typeface="Arial"/>
            </a:endParaRPr>
          </a:p>
          <a:p>
            <a:pPr marL="457200" lvl="1" indent="0" algn="just">
              <a:buNone/>
            </a:pPr>
            <a:endParaRPr lang="da-DK" sz="800" dirty="0" smtClean="0">
              <a:latin typeface="Arial"/>
              <a:cs typeface="Arial"/>
            </a:endParaRPr>
          </a:p>
          <a:p>
            <a:pPr algn="just"/>
            <a:r>
              <a:rPr lang="da-DK" sz="1600" b="1" dirty="0">
                <a:latin typeface="Arial"/>
                <a:cs typeface="Arial"/>
              </a:rPr>
              <a:t>Diskursanalyse (DA) </a:t>
            </a:r>
            <a:r>
              <a:rPr lang="da-DK" sz="1600" i="1" dirty="0">
                <a:latin typeface="Arial"/>
                <a:cs typeface="Arial"/>
              </a:rPr>
              <a:t/>
            </a:r>
            <a:br>
              <a:rPr lang="da-DK" sz="1600" i="1" dirty="0">
                <a:latin typeface="Arial"/>
                <a:cs typeface="Arial"/>
              </a:rPr>
            </a:br>
            <a:r>
              <a:rPr lang="da-DK" sz="1600" dirty="0">
                <a:latin typeface="Arial"/>
                <a:cs typeface="Arial"/>
              </a:rPr>
              <a:t>Diskursanalyser af forskellig art fokuserer på, hvordan informanter sprogligt skaber og genskaber forskellige virkelighedskonstruktioner og identiteter, roller og relationer for sig selv og andre i interaktionen. Her fokuseres fx på diskursive råderum, diskursive kampe og dominante diskurser. Diskursanalyse (DA) er ikke en enkelt metode: Der findes en lang række tilgange til diskursanalysen, der alle på hver sin måde beskæftiger sig med sproget som menings- og magtskabende. En særlig tilgang er den kritiske diskursanalyse (CDA), der først og fremmest forbindes med Norman </a:t>
            </a:r>
            <a:r>
              <a:rPr lang="da-DK" sz="1600" dirty="0" err="1">
                <a:latin typeface="Arial"/>
                <a:cs typeface="Arial"/>
              </a:rPr>
              <a:t>Fairclough</a:t>
            </a:r>
            <a:r>
              <a:rPr lang="da-DK" sz="1600" dirty="0">
                <a:latin typeface="Arial"/>
                <a:cs typeface="Arial"/>
              </a:rPr>
              <a:t> og har et meget tekstnært fokus inspireret af </a:t>
            </a:r>
            <a:r>
              <a:rPr lang="da-DK" sz="1600" dirty="0" err="1">
                <a:latin typeface="Arial"/>
                <a:cs typeface="Arial"/>
              </a:rPr>
              <a:t>Hallidays</a:t>
            </a:r>
            <a:r>
              <a:rPr lang="da-DK" sz="1600" dirty="0">
                <a:latin typeface="Arial"/>
                <a:cs typeface="Arial"/>
              </a:rPr>
              <a:t> systemiske funktionelle </a:t>
            </a:r>
            <a:r>
              <a:rPr lang="da-DK" sz="1600" dirty="0" smtClean="0">
                <a:latin typeface="Arial"/>
                <a:cs typeface="Arial"/>
              </a:rPr>
              <a:t>lingvistik.</a:t>
            </a:r>
          </a:p>
          <a:p>
            <a:pPr algn="just"/>
            <a:endParaRPr lang="da-DK" sz="800" dirty="0">
              <a:latin typeface="Arial"/>
              <a:cs typeface="Arial"/>
            </a:endParaRPr>
          </a:p>
          <a:p>
            <a:pPr algn="just"/>
            <a:r>
              <a:rPr lang="da-DK" sz="1600" b="1" dirty="0">
                <a:latin typeface="Arial"/>
                <a:cs typeface="Arial"/>
              </a:rPr>
              <a:t>Konversationsanalyse (CA) </a:t>
            </a:r>
            <a:r>
              <a:rPr lang="da-DK" sz="1600" dirty="0" smtClean="0">
                <a:latin typeface="Arial"/>
                <a:cs typeface="Arial"/>
              </a:rPr>
              <a:t>Disse </a:t>
            </a:r>
            <a:r>
              <a:rPr lang="da-DK" sz="1600" dirty="0">
                <a:latin typeface="Arial"/>
                <a:cs typeface="Arial"/>
              </a:rPr>
              <a:t>analysemetoder fokuserer på samtaler og interaktion på </a:t>
            </a:r>
            <a:r>
              <a:rPr lang="da-DK" sz="1600" dirty="0" err="1">
                <a:latin typeface="Arial"/>
                <a:cs typeface="Arial"/>
              </a:rPr>
              <a:t>mikroniveau</a:t>
            </a:r>
            <a:r>
              <a:rPr lang="da-DK" sz="1600" dirty="0">
                <a:latin typeface="Arial"/>
                <a:cs typeface="Arial"/>
              </a:rPr>
              <a:t>. Der er særligt fokus på, hvordan meningsskabelse sker gennem samtidig brug af mange typer </a:t>
            </a:r>
            <a:r>
              <a:rPr lang="da-DK" sz="1600" dirty="0" err="1">
                <a:latin typeface="Arial"/>
                <a:cs typeface="Arial"/>
              </a:rPr>
              <a:t>interaktionelle</a:t>
            </a:r>
            <a:r>
              <a:rPr lang="da-DK" sz="1600" dirty="0">
                <a:latin typeface="Arial"/>
                <a:cs typeface="Arial"/>
              </a:rPr>
              <a:t> ressourcer; krop, ting, bygninger, kulturelle artefakter, teknologi, grammatik, intonation, osv. CA er behandlet indgående i kapitel 4 om kommunikation og medarbejderes daglige </a:t>
            </a:r>
            <a:r>
              <a:rPr lang="da-DK" sz="1600" dirty="0" smtClean="0">
                <a:latin typeface="Arial"/>
                <a:cs typeface="Arial"/>
              </a:rPr>
              <a:t>interaktion. </a:t>
            </a:r>
          </a:p>
        </p:txBody>
      </p:sp>
    </p:spTree>
    <p:extLst>
      <p:ext uri="{BB962C8B-B14F-4D97-AF65-F5344CB8AC3E}">
        <p14:creationId xmlns:p14="http://schemas.microsoft.com/office/powerpoint/2010/main" val="1668319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31962"/>
            <a:ext cx="8229600" cy="1143000"/>
          </a:xfrm>
        </p:spPr>
        <p:txBody>
          <a:bodyPr>
            <a:normAutofit/>
          </a:bodyPr>
          <a:lstStyle/>
          <a:p>
            <a:r>
              <a:rPr lang="da-DK" sz="2800" dirty="0">
                <a:latin typeface="Arial"/>
                <a:cs typeface="Arial"/>
              </a:rPr>
              <a:t>Kvaliteten af </a:t>
            </a:r>
            <a:r>
              <a:rPr lang="da-DK" sz="2800" dirty="0" smtClean="0">
                <a:latin typeface="Arial"/>
                <a:cs typeface="Arial"/>
              </a:rPr>
              <a:t>undersøgelsesmetoderne</a:t>
            </a:r>
            <a:r>
              <a:rPr lang="da-DK" sz="2800" dirty="0">
                <a:latin typeface="Arial"/>
                <a:cs typeface="Arial"/>
              </a:rPr>
              <a:t/>
            </a:r>
            <a:br>
              <a:rPr lang="da-DK" sz="2800" dirty="0">
                <a:latin typeface="Arial"/>
                <a:cs typeface="Arial"/>
              </a:rPr>
            </a:br>
            <a:endParaRPr lang="da-DK" sz="2800" dirty="0">
              <a:latin typeface="Arial"/>
              <a:cs typeface="Arial"/>
            </a:endParaRPr>
          </a:p>
        </p:txBody>
      </p:sp>
      <p:sp>
        <p:nvSpPr>
          <p:cNvPr id="3" name="Pladsholder til indhold 2"/>
          <p:cNvSpPr>
            <a:spLocks noGrp="1"/>
          </p:cNvSpPr>
          <p:nvPr>
            <p:ph idx="1"/>
          </p:nvPr>
        </p:nvSpPr>
        <p:spPr>
          <a:xfrm>
            <a:off x="441522" y="1471125"/>
            <a:ext cx="8229600" cy="4525963"/>
          </a:xfrm>
        </p:spPr>
        <p:txBody>
          <a:bodyPr>
            <a:normAutofit fontScale="85000" lnSpcReduction="20000"/>
          </a:bodyPr>
          <a:lstStyle/>
          <a:p>
            <a:pPr algn="just"/>
            <a:r>
              <a:rPr lang="da-DK" sz="2000" dirty="0" smtClean="0">
                <a:latin typeface="Arial"/>
                <a:cs typeface="Arial"/>
              </a:rPr>
              <a:t>For </a:t>
            </a:r>
            <a:r>
              <a:rPr lang="da-DK" sz="2000" dirty="0">
                <a:latin typeface="Arial"/>
                <a:cs typeface="Arial"/>
              </a:rPr>
              <a:t>at sikre den højest mulige kvalitet i en given undersøgelse, må man være specielt opmærksom på begreberne </a:t>
            </a:r>
            <a:r>
              <a:rPr lang="da-DK" sz="2000" i="1" dirty="0">
                <a:latin typeface="Arial"/>
                <a:cs typeface="Arial"/>
              </a:rPr>
              <a:t>pålidelighed</a:t>
            </a:r>
            <a:r>
              <a:rPr lang="da-DK" sz="2000" dirty="0">
                <a:latin typeface="Arial"/>
                <a:cs typeface="Arial"/>
              </a:rPr>
              <a:t>,</a:t>
            </a:r>
            <a:r>
              <a:rPr lang="da-DK" sz="2000" i="1" dirty="0">
                <a:latin typeface="Arial"/>
                <a:cs typeface="Arial"/>
              </a:rPr>
              <a:t> gyldighed</a:t>
            </a:r>
            <a:r>
              <a:rPr lang="da-DK" sz="2000" dirty="0">
                <a:latin typeface="Arial"/>
                <a:cs typeface="Arial"/>
              </a:rPr>
              <a:t> og </a:t>
            </a:r>
            <a:r>
              <a:rPr lang="da-DK" sz="2000" i="1" dirty="0" err="1">
                <a:latin typeface="Arial"/>
                <a:cs typeface="Arial"/>
              </a:rPr>
              <a:t>generaliserbarhed</a:t>
            </a:r>
            <a:r>
              <a:rPr lang="da-DK" sz="2000" dirty="0">
                <a:latin typeface="Arial"/>
                <a:cs typeface="Arial"/>
              </a:rPr>
              <a:t>. Derudover kan kombinationen af flere metoder – metodetriangulering – højne undersøgelsens </a:t>
            </a:r>
            <a:r>
              <a:rPr lang="da-DK" sz="2000" dirty="0" smtClean="0">
                <a:latin typeface="Arial"/>
                <a:cs typeface="Arial"/>
              </a:rPr>
              <a:t>kvalitet.</a:t>
            </a:r>
          </a:p>
          <a:p>
            <a:pPr algn="just"/>
            <a:endParaRPr lang="da-DK" sz="1800" dirty="0">
              <a:latin typeface="Arial"/>
              <a:cs typeface="Arial"/>
            </a:endParaRPr>
          </a:p>
          <a:p>
            <a:pPr lvl="1" algn="just">
              <a:buFont typeface="Courier New"/>
              <a:buChar char="o"/>
            </a:pPr>
            <a:r>
              <a:rPr lang="da-DK" sz="2000" i="1" dirty="0" smtClean="0">
                <a:latin typeface="Arial"/>
                <a:cs typeface="Arial"/>
              </a:rPr>
              <a:t>Gyldighed </a:t>
            </a:r>
            <a:r>
              <a:rPr lang="da-DK" sz="2000" i="1" dirty="0">
                <a:latin typeface="Arial"/>
                <a:cs typeface="Arial"/>
              </a:rPr>
              <a:t>(validitet): Høj gyldighed beror på robustheden af de svar, undersøgeren producerer i forhold til andre </a:t>
            </a:r>
            <a:r>
              <a:rPr lang="da-DK" sz="2000" i="1" dirty="0" smtClean="0">
                <a:latin typeface="Arial"/>
                <a:cs typeface="Arial"/>
              </a:rPr>
              <a:t>svar.</a:t>
            </a:r>
          </a:p>
          <a:p>
            <a:pPr marL="457200" lvl="1" indent="0" algn="just">
              <a:buNone/>
            </a:pPr>
            <a:endParaRPr lang="da-DK" sz="900" dirty="0">
              <a:latin typeface="Arial"/>
              <a:cs typeface="Arial"/>
            </a:endParaRPr>
          </a:p>
          <a:p>
            <a:pPr lvl="1" algn="just">
              <a:buFont typeface="Courier New"/>
              <a:buChar char="o"/>
            </a:pPr>
            <a:r>
              <a:rPr lang="da-DK" sz="2000" i="1" dirty="0" smtClean="0">
                <a:latin typeface="Arial"/>
                <a:cs typeface="Arial"/>
              </a:rPr>
              <a:t>Pålidelighed </a:t>
            </a:r>
            <a:r>
              <a:rPr lang="da-DK" sz="2000" i="1" dirty="0">
                <a:latin typeface="Arial"/>
                <a:cs typeface="Arial"/>
              </a:rPr>
              <a:t>(</a:t>
            </a:r>
            <a:r>
              <a:rPr lang="da-DK" sz="2000" i="1" dirty="0" err="1">
                <a:latin typeface="Arial"/>
                <a:cs typeface="Arial"/>
              </a:rPr>
              <a:t>reliabilitet</a:t>
            </a:r>
            <a:r>
              <a:rPr lang="da-DK" sz="2000" i="1" dirty="0">
                <a:latin typeface="Arial"/>
                <a:cs typeface="Arial"/>
              </a:rPr>
              <a:t>): Høj pålidelighed beror på konsistens i ens </a:t>
            </a:r>
            <a:r>
              <a:rPr lang="da-DK" sz="2000" i="1" dirty="0" smtClean="0">
                <a:latin typeface="Arial"/>
                <a:cs typeface="Arial"/>
              </a:rPr>
              <a:t>projekt.</a:t>
            </a:r>
          </a:p>
          <a:p>
            <a:pPr lvl="1" algn="just">
              <a:buFont typeface="Courier New"/>
              <a:buChar char="o"/>
            </a:pPr>
            <a:endParaRPr lang="da-DK" sz="900" dirty="0">
              <a:latin typeface="Arial"/>
              <a:cs typeface="Arial"/>
            </a:endParaRPr>
          </a:p>
          <a:p>
            <a:pPr lvl="1" algn="just">
              <a:buFont typeface="Courier New"/>
              <a:buChar char="o"/>
            </a:pPr>
            <a:r>
              <a:rPr lang="da-DK" sz="2000" i="1" dirty="0" err="1">
                <a:latin typeface="Arial"/>
                <a:cs typeface="Arial"/>
              </a:rPr>
              <a:t>Generaliserbarhed</a:t>
            </a:r>
            <a:r>
              <a:rPr lang="da-DK" sz="2000" i="1" dirty="0">
                <a:latin typeface="Arial"/>
                <a:cs typeface="Arial"/>
              </a:rPr>
              <a:t>: Høj </a:t>
            </a:r>
            <a:r>
              <a:rPr lang="da-DK" sz="2000" i="1" dirty="0" err="1">
                <a:latin typeface="Arial"/>
                <a:cs typeface="Arial"/>
              </a:rPr>
              <a:t>generaliserbarhed</a:t>
            </a:r>
            <a:r>
              <a:rPr lang="da-DK" sz="2000" i="1" dirty="0">
                <a:latin typeface="Arial"/>
                <a:cs typeface="Arial"/>
              </a:rPr>
              <a:t> beror på, at resultater har relevans for </a:t>
            </a:r>
            <a:r>
              <a:rPr lang="da-DK" sz="2000" i="1" dirty="0" smtClean="0">
                <a:latin typeface="Arial"/>
                <a:cs typeface="Arial"/>
              </a:rPr>
              <a:t>andre.</a:t>
            </a:r>
            <a:endParaRPr lang="da-DK" sz="2000" dirty="0">
              <a:latin typeface="Arial"/>
              <a:cs typeface="Arial"/>
            </a:endParaRPr>
          </a:p>
          <a:p>
            <a:pPr algn="just"/>
            <a:endParaRPr lang="da-DK" sz="1800" dirty="0">
              <a:latin typeface="Arial"/>
              <a:cs typeface="Arial"/>
            </a:endParaRPr>
          </a:p>
          <a:p>
            <a:pPr algn="just"/>
            <a:r>
              <a:rPr lang="da-DK" sz="2000" dirty="0" smtClean="0">
                <a:latin typeface="Arial"/>
                <a:cs typeface="Arial"/>
              </a:rPr>
              <a:t>Meget </a:t>
            </a:r>
            <a:r>
              <a:rPr lang="da-DK" sz="2000" dirty="0">
                <a:latin typeface="Arial"/>
                <a:cs typeface="Arial"/>
              </a:rPr>
              <a:t>ofte vil man som undersøger stå i en situation, hvor man ønsker at kombinere forskellige undersøgelsesmetoder – dette kaldes </a:t>
            </a:r>
            <a:r>
              <a:rPr lang="da-DK" sz="2000" i="1" dirty="0">
                <a:latin typeface="Arial"/>
                <a:cs typeface="Arial"/>
              </a:rPr>
              <a:t>metodetriangulering</a:t>
            </a:r>
            <a:r>
              <a:rPr lang="da-DK" sz="2000" dirty="0">
                <a:latin typeface="Arial"/>
                <a:cs typeface="Arial"/>
              </a:rPr>
              <a:t> eller </a:t>
            </a:r>
            <a:r>
              <a:rPr lang="da-DK" sz="2000" i="1" dirty="0">
                <a:latin typeface="Arial"/>
                <a:cs typeface="Arial"/>
              </a:rPr>
              <a:t>mixed </a:t>
            </a:r>
            <a:r>
              <a:rPr lang="da-DK" sz="2000" i="1" dirty="0" err="1">
                <a:latin typeface="Arial"/>
                <a:cs typeface="Arial"/>
              </a:rPr>
              <a:t>methods</a:t>
            </a:r>
            <a:r>
              <a:rPr lang="da-DK" sz="2000" dirty="0">
                <a:latin typeface="Arial"/>
                <a:cs typeface="Arial"/>
              </a:rPr>
              <a:t>. Kombinationen af eksempelvis kvalitative og kvantitative metoder betyder fx, at man kan få fordelene fra begge typer metoder. Samtidig kan kombinationen af metoder veje op for de ulemper, der er forbundet med de enkelte metoder. Ved anvendelsen af forskellige metoder sikrer man sig også høj pålidelighed i undersøgelsen, fordi man undersøger det samme fænomen, men ud fra forskellige metodiske vinkler.</a:t>
            </a:r>
          </a:p>
          <a:p>
            <a:pPr algn="just"/>
            <a:endParaRPr lang="da-DK" sz="1800" dirty="0">
              <a:latin typeface="Arial"/>
              <a:cs typeface="Arial"/>
            </a:endParaRPr>
          </a:p>
        </p:txBody>
      </p:sp>
    </p:spTree>
    <p:extLst>
      <p:ext uri="{BB962C8B-B14F-4D97-AF65-F5344CB8AC3E}">
        <p14:creationId xmlns:p14="http://schemas.microsoft.com/office/powerpoint/2010/main" val="56960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800" dirty="0" smtClean="0">
                <a:latin typeface="Arial"/>
                <a:cs typeface="Arial"/>
              </a:rPr>
              <a:t>Indhold</a:t>
            </a:r>
            <a:endParaRPr lang="da-DK" sz="2800" dirty="0">
              <a:latin typeface="Arial"/>
              <a:cs typeface="Arial"/>
            </a:endParaRPr>
          </a:p>
        </p:txBody>
      </p:sp>
      <p:sp>
        <p:nvSpPr>
          <p:cNvPr id="3" name="Pladsholder til indhold 2"/>
          <p:cNvSpPr>
            <a:spLocks noGrp="1"/>
          </p:cNvSpPr>
          <p:nvPr>
            <p:ph idx="1"/>
          </p:nvPr>
        </p:nvSpPr>
        <p:spPr>
          <a:xfrm>
            <a:off x="488556" y="1354918"/>
            <a:ext cx="8229600" cy="5089524"/>
          </a:xfrm>
        </p:spPr>
        <p:txBody>
          <a:bodyPr numCol="2" spcCol="144000">
            <a:noAutofit/>
          </a:bodyPr>
          <a:lstStyle/>
          <a:p>
            <a:r>
              <a:rPr lang="da-DK" sz="1800" dirty="0">
                <a:latin typeface="Arial"/>
                <a:cs typeface="Arial"/>
              </a:rPr>
              <a:t>Grundlæggende og indledende </a:t>
            </a:r>
            <a:r>
              <a:rPr lang="da-DK" sz="1800" dirty="0" smtClean="0">
                <a:latin typeface="Arial"/>
                <a:cs typeface="Arial"/>
              </a:rPr>
              <a:t>overvejelser</a:t>
            </a:r>
          </a:p>
          <a:p>
            <a:pPr marL="0" indent="0">
              <a:buNone/>
            </a:pPr>
            <a:endParaRPr lang="da-DK" sz="1800" dirty="0" smtClean="0">
              <a:latin typeface="Arial"/>
              <a:cs typeface="Arial"/>
            </a:endParaRPr>
          </a:p>
          <a:p>
            <a:r>
              <a:rPr lang="da-DK" sz="1800" dirty="0" smtClean="0">
                <a:latin typeface="Arial"/>
                <a:cs typeface="Arial"/>
              </a:rPr>
              <a:t>Fase </a:t>
            </a:r>
            <a:r>
              <a:rPr lang="da-DK" sz="1800" dirty="0">
                <a:latin typeface="Arial"/>
                <a:cs typeface="Arial"/>
              </a:rPr>
              <a:t>1: Undersøgelsens formål og </a:t>
            </a:r>
            <a:r>
              <a:rPr lang="da-DK" sz="1800" dirty="0" smtClean="0">
                <a:latin typeface="Arial"/>
                <a:cs typeface="Arial"/>
              </a:rPr>
              <a:t>undersøgelsesspørgsmål</a:t>
            </a:r>
          </a:p>
          <a:p>
            <a:pPr marL="0" indent="0">
              <a:buNone/>
            </a:pPr>
            <a:r>
              <a:rPr lang="da-DK" sz="1800" dirty="0" smtClean="0">
                <a:latin typeface="Arial"/>
                <a:cs typeface="Arial"/>
              </a:rPr>
              <a:t> </a:t>
            </a:r>
          </a:p>
          <a:p>
            <a:r>
              <a:rPr lang="da-DK" sz="1800" dirty="0">
                <a:latin typeface="Arial"/>
                <a:cs typeface="Arial"/>
              </a:rPr>
              <a:t>Fase 2: Data og </a:t>
            </a:r>
            <a:r>
              <a:rPr lang="da-DK" sz="1800" dirty="0" smtClean="0">
                <a:latin typeface="Arial"/>
                <a:cs typeface="Arial"/>
              </a:rPr>
              <a:t>dataindsamlingsmetode</a:t>
            </a:r>
          </a:p>
          <a:p>
            <a:pPr marL="0" indent="0">
              <a:buNone/>
            </a:pPr>
            <a:endParaRPr lang="da-DK" sz="1800" dirty="0" smtClean="0">
              <a:latin typeface="Arial"/>
              <a:cs typeface="Arial"/>
            </a:endParaRPr>
          </a:p>
          <a:p>
            <a:r>
              <a:rPr lang="da-DK" sz="1800" dirty="0" smtClean="0">
                <a:latin typeface="Arial"/>
                <a:cs typeface="Arial"/>
              </a:rPr>
              <a:t> </a:t>
            </a:r>
            <a:r>
              <a:rPr lang="da-DK" sz="1800" dirty="0">
                <a:latin typeface="Arial"/>
                <a:cs typeface="Arial"/>
              </a:rPr>
              <a:t>Fase 3: Analysemetoder </a:t>
            </a:r>
            <a:endParaRPr lang="da-DK" sz="1800" dirty="0" smtClean="0">
              <a:latin typeface="Arial"/>
              <a:cs typeface="Arial"/>
            </a:endParaRPr>
          </a:p>
          <a:p>
            <a:pPr marL="0" indent="0">
              <a:buNone/>
            </a:pPr>
            <a:endParaRPr lang="da-DK" sz="1800" dirty="0" smtClean="0">
              <a:latin typeface="Arial"/>
              <a:cs typeface="Arial"/>
            </a:endParaRPr>
          </a:p>
          <a:p>
            <a:r>
              <a:rPr lang="da-DK" sz="1800" dirty="0">
                <a:latin typeface="Arial"/>
                <a:cs typeface="Arial"/>
              </a:rPr>
              <a:t>Fase 4: Eksisterende undersøgelser og teori </a:t>
            </a:r>
            <a:endParaRPr lang="da-DK" sz="1800" dirty="0" smtClean="0">
              <a:latin typeface="Arial"/>
              <a:cs typeface="Arial"/>
            </a:endParaRPr>
          </a:p>
          <a:p>
            <a:pPr marL="0" indent="0">
              <a:buNone/>
            </a:pPr>
            <a:endParaRPr lang="da-DK" sz="1800" dirty="0" smtClean="0">
              <a:latin typeface="Arial"/>
              <a:cs typeface="Arial"/>
            </a:endParaRPr>
          </a:p>
          <a:p>
            <a:r>
              <a:rPr lang="da-DK" sz="1800" dirty="0">
                <a:latin typeface="Arial"/>
                <a:cs typeface="Arial"/>
              </a:rPr>
              <a:t>Metoder til at observere handlinger i praksis </a:t>
            </a:r>
            <a:endParaRPr lang="da-DK" sz="1800" dirty="0" smtClean="0">
              <a:latin typeface="Arial"/>
              <a:cs typeface="Arial"/>
            </a:endParaRPr>
          </a:p>
          <a:p>
            <a:r>
              <a:rPr lang="da-DK" sz="1800" dirty="0">
                <a:latin typeface="Arial"/>
                <a:cs typeface="Arial"/>
              </a:rPr>
              <a:t>Metoder til at studere menneskers</a:t>
            </a:r>
            <a:br>
              <a:rPr lang="da-DK" sz="1800" dirty="0">
                <a:latin typeface="Arial"/>
                <a:cs typeface="Arial"/>
              </a:rPr>
            </a:br>
            <a:r>
              <a:rPr lang="da-DK" sz="1800" dirty="0">
                <a:latin typeface="Arial"/>
                <a:cs typeface="Arial"/>
              </a:rPr>
              <a:t> </a:t>
            </a:r>
            <a:r>
              <a:rPr lang="da-DK" sz="1800" dirty="0" err="1">
                <a:latin typeface="Arial"/>
                <a:cs typeface="Arial"/>
              </a:rPr>
              <a:t>ʻrefleksion</a:t>
            </a:r>
            <a:r>
              <a:rPr lang="da-DK" sz="1800" dirty="0">
                <a:latin typeface="Arial"/>
                <a:cs typeface="Arial"/>
              </a:rPr>
              <a:t> over handlen’ </a:t>
            </a:r>
            <a:endParaRPr lang="da-DK" sz="1800" dirty="0" smtClean="0">
              <a:latin typeface="Arial"/>
              <a:cs typeface="Arial"/>
            </a:endParaRPr>
          </a:p>
          <a:p>
            <a:pPr marL="0" indent="0">
              <a:buNone/>
            </a:pPr>
            <a:endParaRPr lang="da-DK" sz="1800" dirty="0" smtClean="0">
              <a:latin typeface="Arial"/>
              <a:cs typeface="Arial"/>
            </a:endParaRPr>
          </a:p>
          <a:p>
            <a:r>
              <a:rPr lang="da-DK" sz="1800" dirty="0">
                <a:latin typeface="Arial"/>
                <a:cs typeface="Arial"/>
              </a:rPr>
              <a:t>Metoder til at studere imiteret handlen </a:t>
            </a:r>
            <a:endParaRPr lang="da-DK" sz="1800" dirty="0" smtClean="0">
              <a:latin typeface="Arial"/>
              <a:cs typeface="Arial"/>
            </a:endParaRPr>
          </a:p>
          <a:p>
            <a:pPr marL="0" indent="0">
              <a:buNone/>
            </a:pPr>
            <a:endParaRPr lang="da-DK" sz="1800" dirty="0" smtClean="0">
              <a:latin typeface="Arial"/>
              <a:cs typeface="Arial"/>
            </a:endParaRPr>
          </a:p>
          <a:p>
            <a:r>
              <a:rPr lang="da-DK" sz="1800" dirty="0">
                <a:latin typeface="Arial"/>
                <a:cs typeface="Arial"/>
              </a:rPr>
              <a:t>Metoder til at studere forstyrret </a:t>
            </a:r>
            <a:r>
              <a:rPr lang="da-DK" sz="1800" dirty="0" smtClean="0">
                <a:latin typeface="Arial"/>
                <a:cs typeface="Arial"/>
              </a:rPr>
              <a:t>handlen</a:t>
            </a:r>
          </a:p>
          <a:p>
            <a:pPr marL="0" indent="0">
              <a:buNone/>
            </a:pPr>
            <a:endParaRPr lang="da-DK" sz="1800" dirty="0" smtClean="0">
              <a:latin typeface="Arial"/>
              <a:cs typeface="Arial"/>
            </a:endParaRPr>
          </a:p>
          <a:p>
            <a:r>
              <a:rPr lang="da-DK" sz="1800" dirty="0" smtClean="0">
                <a:latin typeface="Arial"/>
                <a:cs typeface="Arial"/>
              </a:rPr>
              <a:t> </a:t>
            </a:r>
            <a:r>
              <a:rPr lang="da-DK" sz="1800" dirty="0">
                <a:latin typeface="Arial"/>
                <a:cs typeface="Arial"/>
              </a:rPr>
              <a:t>Metoder til analyse af data </a:t>
            </a:r>
            <a:endParaRPr lang="da-DK" sz="1800" dirty="0" smtClean="0">
              <a:latin typeface="Arial"/>
              <a:cs typeface="Arial"/>
            </a:endParaRPr>
          </a:p>
          <a:p>
            <a:pPr marL="0" indent="0">
              <a:buNone/>
            </a:pPr>
            <a:endParaRPr lang="da-DK" sz="1800" dirty="0" smtClean="0">
              <a:latin typeface="Arial"/>
              <a:cs typeface="Arial"/>
            </a:endParaRPr>
          </a:p>
          <a:p>
            <a:r>
              <a:rPr lang="da-DK" sz="1800" dirty="0">
                <a:latin typeface="Arial"/>
                <a:cs typeface="Arial"/>
              </a:rPr>
              <a:t>Kvaliteten af undersøgelsesmetoderne</a:t>
            </a:r>
            <a:br>
              <a:rPr lang="da-DK" sz="1800" dirty="0">
                <a:latin typeface="Arial"/>
                <a:cs typeface="Arial"/>
              </a:rPr>
            </a:br>
            <a:endParaRPr lang="da-DK" sz="1800" dirty="0" smtClean="0">
              <a:latin typeface="Arial"/>
              <a:cs typeface="Arial"/>
            </a:endParaRPr>
          </a:p>
          <a:p>
            <a:endParaRPr lang="da-DK" sz="1800" dirty="0" smtClean="0">
              <a:latin typeface="Arial"/>
              <a:cs typeface="Arial"/>
            </a:endParaRPr>
          </a:p>
          <a:p>
            <a:endParaRPr lang="da-DK" sz="1800" dirty="0" smtClean="0">
              <a:latin typeface="Arial"/>
              <a:cs typeface="Arial"/>
            </a:endParaRPr>
          </a:p>
          <a:p>
            <a:endParaRPr lang="da-DK" sz="1800" dirty="0" smtClean="0">
              <a:latin typeface="Arial"/>
              <a:cs typeface="Arial"/>
            </a:endParaRPr>
          </a:p>
          <a:p>
            <a:endParaRPr lang="da-DK" sz="1800" dirty="0" smtClean="0">
              <a:latin typeface="Arial"/>
              <a:cs typeface="Arial"/>
            </a:endParaRPr>
          </a:p>
          <a:p>
            <a:endParaRPr lang="da-DK" sz="1800" dirty="0" smtClean="0">
              <a:latin typeface="Arial"/>
              <a:cs typeface="Arial"/>
            </a:endParaRPr>
          </a:p>
          <a:p>
            <a:endParaRPr lang="da-DK" sz="1800" dirty="0" smtClean="0">
              <a:latin typeface="Arial"/>
              <a:cs typeface="Arial"/>
            </a:endParaRPr>
          </a:p>
          <a:p>
            <a:endParaRPr lang="da-DK" sz="1800" dirty="0">
              <a:latin typeface="Arial"/>
              <a:cs typeface="Arial"/>
            </a:endParaRPr>
          </a:p>
        </p:txBody>
      </p:sp>
    </p:spTree>
    <p:extLst>
      <p:ext uri="{BB962C8B-B14F-4D97-AF65-F5344CB8AC3E}">
        <p14:creationId xmlns:p14="http://schemas.microsoft.com/office/powerpoint/2010/main" val="3376963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628776"/>
            <a:ext cx="8229600" cy="1143000"/>
          </a:xfrm>
        </p:spPr>
        <p:txBody>
          <a:bodyPr>
            <a:normAutofit/>
          </a:bodyPr>
          <a:lstStyle/>
          <a:p>
            <a:r>
              <a:rPr lang="da-DK" sz="2800" dirty="0">
                <a:latin typeface="Arial"/>
                <a:cs typeface="Arial"/>
              </a:rPr>
              <a:t>Grundlæggende og indledende </a:t>
            </a:r>
            <a:r>
              <a:rPr lang="da-DK" sz="2800" dirty="0" smtClean="0">
                <a:latin typeface="Arial"/>
                <a:cs typeface="Arial"/>
              </a:rPr>
              <a:t>overvejelser</a:t>
            </a:r>
            <a:endParaRPr lang="da-DK" sz="2800" dirty="0">
              <a:latin typeface="Arial"/>
              <a:cs typeface="Arial"/>
            </a:endParaRPr>
          </a:p>
        </p:txBody>
      </p:sp>
      <p:sp>
        <p:nvSpPr>
          <p:cNvPr id="3" name="Pladsholder til indhold 2"/>
          <p:cNvSpPr>
            <a:spLocks noGrp="1"/>
          </p:cNvSpPr>
          <p:nvPr>
            <p:ph idx="1"/>
          </p:nvPr>
        </p:nvSpPr>
        <p:spPr>
          <a:xfrm>
            <a:off x="838200" y="2724944"/>
            <a:ext cx="7429501" cy="2297112"/>
          </a:xfrm>
        </p:spPr>
        <p:txBody>
          <a:bodyPr>
            <a:noAutofit/>
          </a:bodyPr>
          <a:lstStyle/>
          <a:p>
            <a:pPr algn="just"/>
            <a:r>
              <a:rPr lang="da-DK" sz="1800" dirty="0" smtClean="0">
                <a:latin typeface="Arial"/>
                <a:cs typeface="Arial"/>
              </a:rPr>
              <a:t>Inden </a:t>
            </a:r>
            <a:r>
              <a:rPr lang="da-DK" sz="1800" dirty="0">
                <a:latin typeface="Arial"/>
                <a:cs typeface="Arial"/>
              </a:rPr>
              <a:t>man går i gang med at undersøge kommunikation og kultur i internationale </a:t>
            </a:r>
            <a:r>
              <a:rPr lang="da-DK" sz="1800" dirty="0" smtClean="0">
                <a:latin typeface="Arial"/>
                <a:cs typeface="Arial"/>
              </a:rPr>
              <a:t>virksomheder, </a:t>
            </a:r>
            <a:r>
              <a:rPr lang="da-DK" sz="1800" dirty="0">
                <a:latin typeface="Arial"/>
                <a:cs typeface="Arial"/>
              </a:rPr>
              <a:t>er man nødt til at </a:t>
            </a:r>
            <a:r>
              <a:rPr lang="da-DK" sz="1800" dirty="0" smtClean="0">
                <a:latin typeface="Arial"/>
                <a:cs typeface="Arial"/>
              </a:rPr>
              <a:t>besvare </a:t>
            </a:r>
            <a:r>
              <a:rPr lang="da-DK" sz="1800" dirty="0">
                <a:latin typeface="Arial"/>
                <a:cs typeface="Arial"/>
              </a:rPr>
              <a:t>fire fundamentale spørgsmål omkring den forestående </a:t>
            </a:r>
            <a:r>
              <a:rPr lang="da-DK" sz="1800" dirty="0" smtClean="0">
                <a:latin typeface="Arial"/>
                <a:cs typeface="Arial"/>
              </a:rPr>
              <a:t>undersøgelse. </a:t>
            </a:r>
          </a:p>
          <a:p>
            <a:pPr algn="just"/>
            <a:endParaRPr lang="da-DK" sz="1800" dirty="0">
              <a:latin typeface="Arial"/>
              <a:cs typeface="Arial"/>
            </a:endParaRPr>
          </a:p>
          <a:p>
            <a:pPr algn="just"/>
            <a:r>
              <a:rPr lang="da-DK" sz="1800" dirty="0" smtClean="0">
                <a:latin typeface="Arial"/>
                <a:cs typeface="Arial"/>
              </a:rPr>
              <a:t>Samlet </a:t>
            </a:r>
            <a:r>
              <a:rPr lang="da-DK" sz="1800" dirty="0">
                <a:latin typeface="Arial"/>
                <a:cs typeface="Arial"/>
              </a:rPr>
              <a:t>udgør disse overvejelser en undersøgelses </a:t>
            </a:r>
            <a:r>
              <a:rPr lang="da-DK" sz="1800" dirty="0" smtClean="0">
                <a:latin typeface="Arial"/>
                <a:cs typeface="Arial"/>
              </a:rPr>
              <a:t>design, hvor svarene på spørgsmålene svarer til: </a:t>
            </a:r>
            <a:r>
              <a:rPr lang="da-DK" sz="1800" dirty="0">
                <a:latin typeface="Arial"/>
                <a:cs typeface="Arial"/>
              </a:rPr>
              <a:t>1) formål, 2) data og dataindsamlingsmetode(r), 3) analysemetode(r) samt 4) eksisterende undersøgelser og teori. </a:t>
            </a:r>
            <a:endParaRPr lang="da-DK" sz="1800" dirty="0" smtClean="0">
              <a:latin typeface="Arial"/>
              <a:cs typeface="Arial"/>
            </a:endParaRPr>
          </a:p>
          <a:p>
            <a:pPr algn="just"/>
            <a:endParaRPr lang="da-DK" sz="1800" dirty="0">
              <a:latin typeface="Arial"/>
              <a:cs typeface="Arial"/>
            </a:endParaRPr>
          </a:p>
          <a:p>
            <a:pPr marL="514350" indent="-514350" algn="just">
              <a:buFont typeface="+mj-lt"/>
              <a:buAutoNum type="arabicPeriod"/>
            </a:pPr>
            <a:endParaRPr lang="da-DK" sz="1800" dirty="0">
              <a:latin typeface="Arial"/>
              <a:cs typeface="Arial"/>
            </a:endParaRPr>
          </a:p>
        </p:txBody>
      </p:sp>
    </p:spTree>
    <p:extLst>
      <p:ext uri="{BB962C8B-B14F-4D97-AF65-F5344CB8AC3E}">
        <p14:creationId xmlns:p14="http://schemas.microsoft.com/office/powerpoint/2010/main" val="3303151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71500"/>
            <a:ext cx="8229600" cy="6159500"/>
          </a:xfrm>
        </p:spPr>
        <p:txBody>
          <a:bodyPr>
            <a:noAutofit/>
          </a:bodyPr>
          <a:lstStyle/>
          <a:p>
            <a:pPr marL="514350" lvl="0" indent="-514350" algn="just">
              <a:buFont typeface="+mj-lt"/>
              <a:buAutoNum type="arabicPeriod"/>
            </a:pPr>
            <a:r>
              <a:rPr lang="da-DK" sz="1700" b="1" i="1" dirty="0">
                <a:latin typeface="Arial"/>
                <a:cs typeface="Arial"/>
              </a:rPr>
              <a:t>Hvad vil jeg vide, og hvad vil jeg gerne finde ud af?</a:t>
            </a:r>
            <a:r>
              <a:rPr lang="da-DK" sz="1700" b="1" dirty="0">
                <a:latin typeface="Arial"/>
                <a:cs typeface="Arial"/>
              </a:rPr>
              <a:t> </a:t>
            </a:r>
            <a:br>
              <a:rPr lang="da-DK" sz="1700" b="1" dirty="0">
                <a:latin typeface="Arial"/>
                <a:cs typeface="Arial"/>
              </a:rPr>
            </a:br>
            <a:r>
              <a:rPr lang="da-DK" sz="1700" dirty="0" smtClean="0">
                <a:latin typeface="Arial"/>
                <a:cs typeface="Arial"/>
              </a:rPr>
              <a:t>- Dette </a:t>
            </a:r>
            <a:r>
              <a:rPr lang="da-DK" sz="1700" dirty="0">
                <a:latin typeface="Arial"/>
                <a:cs typeface="Arial"/>
              </a:rPr>
              <a:t>handler om, hvad formålet med undersøgelsen er, og hvilke undersøgelsesspørgsmål man ønsker at besvare med undersøgelsen. Alle andre beslutninger i forløbet skal bidrage til, at disse undersøgelsesspørgsmål besvares</a:t>
            </a:r>
            <a:r>
              <a:rPr lang="da-DK" sz="1700" dirty="0" smtClean="0">
                <a:latin typeface="Arial"/>
                <a:cs typeface="Arial"/>
              </a:rPr>
              <a:t>.</a:t>
            </a:r>
            <a:endParaRPr lang="da-DK" sz="1700" dirty="0">
              <a:latin typeface="Arial"/>
              <a:cs typeface="Arial"/>
            </a:endParaRPr>
          </a:p>
          <a:p>
            <a:pPr marL="0" lvl="0" indent="0" algn="just">
              <a:buNone/>
            </a:pPr>
            <a:endParaRPr lang="da-DK" sz="900" b="1" dirty="0">
              <a:latin typeface="Arial"/>
              <a:cs typeface="Arial"/>
            </a:endParaRPr>
          </a:p>
          <a:p>
            <a:pPr marL="514350" lvl="0" indent="-514350" algn="just">
              <a:buFont typeface="+mj-lt"/>
              <a:buAutoNum type="arabicPeriod"/>
            </a:pPr>
            <a:r>
              <a:rPr lang="da-DK" sz="1700" b="1" i="1" dirty="0">
                <a:latin typeface="Arial"/>
                <a:cs typeface="Arial"/>
              </a:rPr>
              <a:t>Hvad skal jeg kigge på for at kunne finde ud af det, og hvordan skal jeg få fat i det?</a:t>
            </a:r>
            <a:r>
              <a:rPr lang="da-DK" sz="1700" b="1" dirty="0">
                <a:latin typeface="Arial"/>
                <a:cs typeface="Arial"/>
              </a:rPr>
              <a:t> </a:t>
            </a:r>
            <a:br>
              <a:rPr lang="da-DK" sz="1700" b="1" dirty="0">
                <a:latin typeface="Arial"/>
                <a:cs typeface="Arial"/>
              </a:rPr>
            </a:br>
            <a:r>
              <a:rPr lang="da-DK" sz="1700" dirty="0" smtClean="0">
                <a:latin typeface="Arial"/>
                <a:cs typeface="Arial"/>
              </a:rPr>
              <a:t>- Dette </a:t>
            </a:r>
            <a:r>
              <a:rPr lang="da-DK" sz="1700" dirty="0">
                <a:latin typeface="Arial"/>
                <a:cs typeface="Arial"/>
              </a:rPr>
              <a:t>punkt indeholder overvejelser omkring, hvordan man kan besvare undersøgelsesspørgsmålene, og omkring hvilke datatyper og dataindsamlingsmetoder der kan give de bedste svar på disse spørgsmål.</a:t>
            </a:r>
          </a:p>
          <a:p>
            <a:pPr marL="0" lvl="0" indent="0" algn="just">
              <a:buNone/>
            </a:pPr>
            <a:endParaRPr lang="da-DK" sz="900" dirty="0">
              <a:latin typeface="Arial"/>
              <a:cs typeface="Arial"/>
            </a:endParaRPr>
          </a:p>
          <a:p>
            <a:pPr marL="514350" lvl="0" indent="-514350" algn="just">
              <a:buFont typeface="+mj-lt"/>
              <a:buAutoNum type="arabicPeriod"/>
            </a:pPr>
            <a:r>
              <a:rPr lang="da-DK" sz="1700" b="1" i="1" dirty="0">
                <a:latin typeface="Arial"/>
                <a:cs typeface="Arial"/>
              </a:rPr>
              <a:t>Hvordan skal jeg systematisk kigge på data for at kunne se det, jeg vil finde?</a:t>
            </a:r>
            <a:r>
              <a:rPr lang="da-DK" sz="1700" b="1" dirty="0">
                <a:latin typeface="Arial"/>
                <a:cs typeface="Arial"/>
              </a:rPr>
              <a:t> </a:t>
            </a:r>
            <a:br>
              <a:rPr lang="da-DK" sz="1700" b="1" dirty="0">
                <a:latin typeface="Arial"/>
                <a:cs typeface="Arial"/>
              </a:rPr>
            </a:br>
            <a:r>
              <a:rPr lang="da-DK" sz="1700" dirty="0" smtClean="0">
                <a:latin typeface="Arial"/>
                <a:cs typeface="Arial"/>
              </a:rPr>
              <a:t>- Når </a:t>
            </a:r>
            <a:r>
              <a:rPr lang="da-DK" sz="1700" dirty="0">
                <a:latin typeface="Arial"/>
                <a:cs typeface="Arial"/>
              </a:rPr>
              <a:t>data er indsamlet, skal man udvælge analysemetoder, som giver mulighed for at analysere data på en sådan måde, at man får mulighed for at besvare undersøgelsesspørgsmålene.</a:t>
            </a:r>
          </a:p>
          <a:p>
            <a:pPr marL="0" lvl="0" indent="0" algn="just">
              <a:buNone/>
            </a:pPr>
            <a:endParaRPr lang="da-DK" sz="900" dirty="0">
              <a:latin typeface="Arial"/>
              <a:cs typeface="Arial"/>
            </a:endParaRPr>
          </a:p>
          <a:p>
            <a:pPr marL="514350" lvl="0" indent="-514350" algn="just">
              <a:buFont typeface="+mj-lt"/>
              <a:buAutoNum type="arabicPeriod"/>
            </a:pPr>
            <a:r>
              <a:rPr lang="da-DK" sz="1700" b="1" i="1" dirty="0">
                <a:latin typeface="Arial"/>
                <a:cs typeface="Arial"/>
              </a:rPr>
              <a:t>Hvad skal jeg relatere mine fund til?</a:t>
            </a:r>
            <a:r>
              <a:rPr lang="da-DK" sz="1700" b="1" dirty="0">
                <a:latin typeface="Arial"/>
                <a:cs typeface="Arial"/>
              </a:rPr>
              <a:t> </a:t>
            </a:r>
            <a:br>
              <a:rPr lang="da-DK" sz="1700" b="1" dirty="0">
                <a:latin typeface="Arial"/>
                <a:cs typeface="Arial"/>
              </a:rPr>
            </a:br>
            <a:r>
              <a:rPr lang="da-DK" sz="1700" dirty="0" smtClean="0">
                <a:latin typeface="Arial"/>
                <a:cs typeface="Arial"/>
              </a:rPr>
              <a:t>- Dette </a:t>
            </a:r>
            <a:r>
              <a:rPr lang="da-DK" sz="1700" dirty="0">
                <a:latin typeface="Arial"/>
                <a:cs typeface="Arial"/>
              </a:rPr>
              <a:t>punkt handler om, hvordan man efter dataindsamling og analysefase kan sætte sin egen undersøgelse i relation til eksisterende undersøgelser og teori – og eksempelvis lede efter ligheder og forskelle.</a:t>
            </a:r>
          </a:p>
          <a:p>
            <a:endParaRPr lang="da-DK" sz="1800" dirty="0"/>
          </a:p>
        </p:txBody>
      </p:sp>
    </p:spTree>
    <p:extLst>
      <p:ext uri="{BB962C8B-B14F-4D97-AF65-F5344CB8AC3E}">
        <p14:creationId xmlns:p14="http://schemas.microsoft.com/office/powerpoint/2010/main" val="3020260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47638"/>
            <a:ext cx="8229600" cy="1143000"/>
          </a:xfrm>
        </p:spPr>
        <p:txBody>
          <a:bodyPr>
            <a:noAutofit/>
          </a:bodyPr>
          <a:lstStyle/>
          <a:p>
            <a:r>
              <a:rPr lang="da-DK" sz="2800" dirty="0">
                <a:latin typeface="Arial"/>
                <a:cs typeface="Arial"/>
              </a:rPr>
              <a:t> </a:t>
            </a:r>
            <a:br>
              <a:rPr lang="da-DK" sz="2800" dirty="0">
                <a:latin typeface="Arial"/>
                <a:cs typeface="Arial"/>
              </a:rPr>
            </a:br>
            <a:r>
              <a:rPr lang="da-DK" sz="2800" dirty="0">
                <a:latin typeface="Arial"/>
                <a:cs typeface="Arial"/>
              </a:rPr>
              <a:t>Fase </a:t>
            </a:r>
            <a:r>
              <a:rPr lang="da-DK" sz="2800" dirty="0">
                <a:latin typeface="Arial"/>
                <a:cs typeface="Arial"/>
              </a:rPr>
              <a:t>1</a:t>
            </a:r>
            <a:r>
              <a:rPr lang="da-DK" sz="2800" dirty="0" smtClean="0">
                <a:latin typeface="Arial"/>
                <a:cs typeface="Arial"/>
              </a:rPr>
              <a:t>: Undersøgelsens </a:t>
            </a:r>
            <a:r>
              <a:rPr lang="da-DK" sz="2800" dirty="0">
                <a:latin typeface="Arial"/>
                <a:cs typeface="Arial"/>
              </a:rPr>
              <a:t>formål og undersøgelsesspørgsmål </a:t>
            </a:r>
            <a:endParaRPr lang="da-DK" sz="2800" dirty="0">
              <a:latin typeface="Arial"/>
              <a:cs typeface="Arial"/>
            </a:endParaRPr>
          </a:p>
        </p:txBody>
      </p:sp>
      <p:sp>
        <p:nvSpPr>
          <p:cNvPr id="3" name="Pladsholder til indhold 2"/>
          <p:cNvSpPr>
            <a:spLocks noGrp="1"/>
          </p:cNvSpPr>
          <p:nvPr>
            <p:ph idx="1"/>
          </p:nvPr>
        </p:nvSpPr>
        <p:spPr>
          <a:xfrm>
            <a:off x="457200" y="1509714"/>
            <a:ext cx="8229600" cy="4697412"/>
          </a:xfrm>
        </p:spPr>
        <p:txBody>
          <a:bodyPr>
            <a:noAutofit/>
          </a:bodyPr>
          <a:lstStyle/>
          <a:p>
            <a:pPr algn="just"/>
            <a:r>
              <a:rPr lang="da-DK" sz="1700" dirty="0">
                <a:latin typeface="Arial"/>
                <a:cs typeface="Arial"/>
              </a:rPr>
              <a:t>I undersøgelsens indledende fase vil man </a:t>
            </a:r>
            <a:r>
              <a:rPr lang="da-DK" sz="1700" dirty="0" smtClean="0">
                <a:latin typeface="Arial"/>
                <a:cs typeface="Arial"/>
              </a:rPr>
              <a:t>researche </a:t>
            </a:r>
            <a:r>
              <a:rPr lang="da-DK" sz="1700" dirty="0">
                <a:latin typeface="Arial"/>
                <a:cs typeface="Arial"/>
              </a:rPr>
              <a:t>på, hvad der allerede eksisterer af viden om det fænomen, man er interesseret i at blive klogere </a:t>
            </a:r>
            <a:r>
              <a:rPr lang="da-DK" sz="1700" dirty="0" smtClean="0">
                <a:latin typeface="Arial"/>
                <a:cs typeface="Arial"/>
              </a:rPr>
              <a:t>på.</a:t>
            </a:r>
          </a:p>
          <a:p>
            <a:pPr marL="0" indent="0" algn="just">
              <a:buNone/>
            </a:pPr>
            <a:endParaRPr lang="da-DK" sz="200" dirty="0" smtClean="0">
              <a:latin typeface="Arial"/>
              <a:cs typeface="Arial"/>
            </a:endParaRPr>
          </a:p>
          <a:p>
            <a:pPr lvl="1" algn="just">
              <a:buFont typeface="Courier New"/>
              <a:buChar char="o"/>
            </a:pPr>
            <a:r>
              <a:rPr lang="da-DK" sz="1700" dirty="0" smtClean="0">
                <a:latin typeface="Arial"/>
                <a:cs typeface="Arial"/>
              </a:rPr>
              <a:t>Hvis </a:t>
            </a:r>
            <a:r>
              <a:rPr lang="da-DK" sz="1700" dirty="0">
                <a:latin typeface="Arial"/>
                <a:cs typeface="Arial"/>
              </a:rPr>
              <a:t>man er studerende, læser man </a:t>
            </a:r>
            <a:r>
              <a:rPr lang="da-DK" sz="1700" dirty="0" smtClean="0">
                <a:latin typeface="Arial"/>
                <a:cs typeface="Arial"/>
              </a:rPr>
              <a:t>grund- </a:t>
            </a:r>
            <a:r>
              <a:rPr lang="da-DK" sz="1700" dirty="0">
                <a:latin typeface="Arial"/>
                <a:cs typeface="Arial"/>
              </a:rPr>
              <a:t>og </a:t>
            </a:r>
            <a:r>
              <a:rPr lang="da-DK" sz="1700" dirty="0" err="1" smtClean="0">
                <a:latin typeface="Arial"/>
                <a:cs typeface="Arial"/>
              </a:rPr>
              <a:t>state</a:t>
            </a:r>
            <a:r>
              <a:rPr lang="da-DK" sz="1700" dirty="0" smtClean="0">
                <a:latin typeface="Arial"/>
                <a:cs typeface="Arial"/>
              </a:rPr>
              <a:t> </a:t>
            </a:r>
            <a:r>
              <a:rPr lang="da-DK" sz="1700" dirty="0">
                <a:latin typeface="Arial"/>
                <a:cs typeface="Arial"/>
              </a:rPr>
              <a:t>of the art-litteratur på området, så man kan være sikker på ikke at opfinde den dybe tallerken forfra, og så man ved, hvilke problemstillinger der typisk er at finde</a:t>
            </a:r>
            <a:r>
              <a:rPr lang="da-DK" sz="1700" dirty="0" smtClean="0">
                <a:latin typeface="Arial"/>
                <a:cs typeface="Arial"/>
              </a:rPr>
              <a:t>. </a:t>
            </a:r>
          </a:p>
          <a:p>
            <a:pPr marL="457200" lvl="1" indent="0" algn="just">
              <a:buNone/>
            </a:pPr>
            <a:endParaRPr lang="da-DK" sz="200" dirty="0" smtClean="0">
              <a:latin typeface="Arial"/>
              <a:cs typeface="Arial"/>
            </a:endParaRPr>
          </a:p>
          <a:p>
            <a:pPr lvl="1" algn="just">
              <a:buFont typeface="Courier New"/>
              <a:buChar char="o"/>
            </a:pPr>
            <a:r>
              <a:rPr lang="da-DK" sz="1700" dirty="0" smtClean="0">
                <a:latin typeface="Arial"/>
                <a:cs typeface="Arial"/>
              </a:rPr>
              <a:t>Hvis </a:t>
            </a:r>
            <a:r>
              <a:rPr lang="da-DK" sz="1700" dirty="0">
                <a:latin typeface="Arial"/>
                <a:cs typeface="Arial"/>
              </a:rPr>
              <a:t>man arbejder som rådgiver eller som studerende og har en konkret international virksomhed som rekvirent, vil man ofte være i tæt dialog med virksomheden om, hvad de mener, kunne være interessant at finde ud af. </a:t>
            </a:r>
            <a:endParaRPr lang="da-DK" sz="1700" dirty="0" smtClean="0">
              <a:latin typeface="Arial"/>
              <a:cs typeface="Arial"/>
            </a:endParaRPr>
          </a:p>
          <a:p>
            <a:pPr algn="just"/>
            <a:endParaRPr lang="da-DK" sz="900" dirty="0">
              <a:latin typeface="Arial"/>
              <a:cs typeface="Arial"/>
            </a:endParaRPr>
          </a:p>
          <a:p>
            <a:pPr algn="just"/>
            <a:r>
              <a:rPr lang="da-DK" sz="1700" dirty="0">
                <a:latin typeface="Arial"/>
                <a:cs typeface="Arial"/>
              </a:rPr>
              <a:t>Hvis man er studerende foregår en del af denne fase i dialog med en vejleder. Den studerendes slutprodukt af denne fase er en problemformulering, mens den professionelle rådgivers slutprodukt er en målformulering eller et formål for undersøgelsen. </a:t>
            </a:r>
            <a:endParaRPr lang="da-DK" sz="1700" dirty="0" smtClean="0">
              <a:latin typeface="Arial"/>
              <a:cs typeface="Arial"/>
            </a:endParaRPr>
          </a:p>
          <a:p>
            <a:pPr marL="0" indent="0" algn="just">
              <a:buNone/>
            </a:pPr>
            <a:endParaRPr lang="da-DK" sz="900" dirty="0" smtClean="0">
              <a:latin typeface="Arial"/>
              <a:cs typeface="Arial"/>
            </a:endParaRPr>
          </a:p>
          <a:p>
            <a:pPr algn="just"/>
            <a:r>
              <a:rPr lang="da-DK" sz="1700" dirty="0">
                <a:latin typeface="Arial"/>
                <a:cs typeface="Arial"/>
              </a:rPr>
              <a:t>B</a:t>
            </a:r>
            <a:r>
              <a:rPr lang="da-DK" sz="1700" dirty="0" smtClean="0">
                <a:latin typeface="Arial"/>
                <a:cs typeface="Arial"/>
              </a:rPr>
              <a:t>åde </a:t>
            </a:r>
            <a:r>
              <a:rPr lang="da-DK" sz="1700" dirty="0">
                <a:latin typeface="Arial"/>
                <a:cs typeface="Arial"/>
              </a:rPr>
              <a:t>den studerende og rådgiveren bør have formuleret meget velovervejede og præcise undersøgelsesspørgsmål, som kan fungere som styrepind for alle de mange andre beslutninger, som skal træffes i de efterfølgende faser</a:t>
            </a:r>
            <a:r>
              <a:rPr lang="da-DK" sz="1700" dirty="0" smtClean="0">
                <a:latin typeface="Arial"/>
                <a:cs typeface="Arial"/>
              </a:rPr>
              <a:t>.</a:t>
            </a:r>
            <a:endParaRPr lang="da-DK" sz="1700" dirty="0">
              <a:latin typeface="Arial"/>
              <a:cs typeface="Arial"/>
            </a:endParaRPr>
          </a:p>
        </p:txBody>
      </p:sp>
    </p:spTree>
    <p:extLst>
      <p:ext uri="{BB962C8B-B14F-4D97-AF65-F5344CB8AC3E}">
        <p14:creationId xmlns:p14="http://schemas.microsoft.com/office/powerpoint/2010/main" val="3379717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42875"/>
            <a:ext cx="8229600" cy="698500"/>
          </a:xfrm>
        </p:spPr>
        <p:txBody>
          <a:bodyPr>
            <a:normAutofit/>
          </a:bodyPr>
          <a:lstStyle/>
          <a:p>
            <a:r>
              <a:rPr lang="da-DK" sz="2800" dirty="0">
                <a:latin typeface="Arial"/>
                <a:cs typeface="Arial"/>
              </a:rPr>
              <a:t>Fase 2: Data og dataindsamlingsmetode </a:t>
            </a:r>
            <a:endParaRPr lang="da-DK" sz="2800" dirty="0">
              <a:latin typeface="Arial"/>
              <a:cs typeface="Arial"/>
            </a:endParaRPr>
          </a:p>
        </p:txBody>
      </p:sp>
      <p:sp>
        <p:nvSpPr>
          <p:cNvPr id="3" name="Pladsholder til indhold 2"/>
          <p:cNvSpPr>
            <a:spLocks noGrp="1"/>
          </p:cNvSpPr>
          <p:nvPr>
            <p:ph idx="1"/>
          </p:nvPr>
        </p:nvSpPr>
        <p:spPr>
          <a:xfrm>
            <a:off x="457200" y="885825"/>
            <a:ext cx="8229600" cy="4525963"/>
          </a:xfrm>
        </p:spPr>
        <p:txBody>
          <a:bodyPr>
            <a:normAutofit/>
          </a:bodyPr>
          <a:lstStyle/>
          <a:p>
            <a:pPr algn="just"/>
            <a:r>
              <a:rPr lang="da-DK" sz="1700" dirty="0">
                <a:latin typeface="Arial"/>
                <a:cs typeface="Arial"/>
              </a:rPr>
              <a:t>I anden fase bygger man videre på fase 1. Man ved nu, hvad man går efter, og opgaven i fase 2 består i at finde ud af, hvordan man helt konkret tilrettelægger </a:t>
            </a:r>
            <a:r>
              <a:rPr lang="da-DK" sz="1700" dirty="0" smtClean="0">
                <a:latin typeface="Arial"/>
                <a:cs typeface="Arial"/>
              </a:rPr>
              <a:t>sin undersøgelse</a:t>
            </a:r>
            <a:r>
              <a:rPr lang="da-DK" sz="1700" dirty="0">
                <a:latin typeface="Arial"/>
                <a:cs typeface="Arial"/>
              </a:rPr>
              <a:t>, </a:t>
            </a:r>
            <a:r>
              <a:rPr lang="da-DK" sz="1700" dirty="0" smtClean="0">
                <a:latin typeface="Arial"/>
                <a:cs typeface="Arial"/>
              </a:rPr>
              <a:t>så man kan besvare undersøgelsesspørgsmålene. Her skal der være et </a:t>
            </a:r>
            <a:r>
              <a:rPr lang="da-DK" sz="1700" dirty="0">
                <a:latin typeface="Arial"/>
                <a:cs typeface="Arial"/>
              </a:rPr>
              <a:t>match mellem den type resultater og erkendelser, man gerne vil opnå, de data, man indsamler, og de indsamlingsmetoder, man anvender</a:t>
            </a:r>
            <a:r>
              <a:rPr lang="da-DK" sz="1700" dirty="0" smtClean="0">
                <a:latin typeface="Arial"/>
                <a:cs typeface="Arial"/>
              </a:rPr>
              <a:t>.</a:t>
            </a:r>
          </a:p>
          <a:p>
            <a:pPr marL="0" indent="0" algn="just">
              <a:buNone/>
            </a:pPr>
            <a:endParaRPr lang="da-DK" sz="900" dirty="0">
              <a:latin typeface="Arial"/>
              <a:cs typeface="Arial"/>
            </a:endParaRPr>
          </a:p>
          <a:p>
            <a:pPr algn="just"/>
            <a:r>
              <a:rPr lang="da-DK" sz="1700" dirty="0">
                <a:latin typeface="Arial"/>
                <a:cs typeface="Arial"/>
              </a:rPr>
              <a:t>F</a:t>
            </a:r>
            <a:r>
              <a:rPr lang="da-DK" sz="1700" dirty="0" smtClean="0">
                <a:latin typeface="Arial"/>
                <a:cs typeface="Arial"/>
              </a:rPr>
              <a:t>orskellige </a:t>
            </a:r>
            <a:r>
              <a:rPr lang="da-DK" sz="1700" dirty="0">
                <a:latin typeface="Arial"/>
                <a:cs typeface="Arial"/>
              </a:rPr>
              <a:t>metoder er egnet til at tilvejebringe viden om forskellige fokusområder. Gående på en kontinuumsakse fra lav grad af påvirkning af informanterne til høj graf af påvirkning er de fem områder: 1) observation af handlen, 2) refleksion over handlen, 3) refleksion i handlen, 4) imiteret handlen og 5) forstyrret handlen</a:t>
            </a:r>
            <a:r>
              <a:rPr lang="da-DK" sz="1700" dirty="0" smtClean="0">
                <a:latin typeface="Arial"/>
                <a:cs typeface="Arial"/>
              </a:rPr>
              <a:t>.</a:t>
            </a:r>
            <a:endParaRPr lang="da-DK" sz="1700" dirty="0">
              <a:latin typeface="Arial"/>
              <a:cs typeface="Arial"/>
            </a:endParaRPr>
          </a:p>
          <a:p>
            <a:pPr algn="just"/>
            <a:endParaRPr lang="da-DK" sz="1800" dirty="0">
              <a:latin typeface="Arial"/>
              <a:cs typeface="Arial"/>
            </a:endParaRPr>
          </a:p>
        </p:txBody>
      </p:sp>
      <p:pic>
        <p:nvPicPr>
          <p:cNvPr id="4" name="Billede 3" descr="Skærmbillede 2016-08-15 kl. 21.38.46.png"/>
          <p:cNvPicPr>
            <a:picLocks noChangeAspect="1"/>
          </p:cNvPicPr>
          <p:nvPr/>
        </p:nvPicPr>
        <p:blipFill rotWithShape="1">
          <a:blip r:embed="rId2">
            <a:extLst>
              <a:ext uri="{28A0092B-C50C-407E-A947-70E740481C1C}">
                <a14:useLocalDpi xmlns:a14="http://schemas.microsoft.com/office/drawing/2010/main" val="0"/>
              </a:ext>
            </a:extLst>
          </a:blip>
          <a:srcRect b="6878"/>
          <a:stretch/>
        </p:blipFill>
        <p:spPr>
          <a:xfrm>
            <a:off x="631594" y="3809999"/>
            <a:ext cx="7896676" cy="3000376"/>
          </a:xfrm>
          <a:prstGeom prst="rect">
            <a:avLst/>
          </a:prstGeom>
        </p:spPr>
      </p:pic>
    </p:spTree>
    <p:extLst>
      <p:ext uri="{BB962C8B-B14F-4D97-AF65-F5344CB8AC3E}">
        <p14:creationId xmlns:p14="http://schemas.microsoft.com/office/powerpoint/2010/main" val="2109030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39713"/>
            <a:ext cx="8229600" cy="1143000"/>
          </a:xfrm>
        </p:spPr>
        <p:txBody>
          <a:bodyPr>
            <a:normAutofit/>
          </a:bodyPr>
          <a:lstStyle/>
          <a:p>
            <a:r>
              <a:rPr lang="da-DK" sz="2800" dirty="0">
                <a:latin typeface="Arial"/>
                <a:cs typeface="Arial"/>
              </a:rPr>
              <a:t>Fase 3: Analysemetoder </a:t>
            </a:r>
            <a:endParaRPr lang="da-DK" sz="2800" dirty="0">
              <a:latin typeface="Arial"/>
              <a:cs typeface="Arial"/>
            </a:endParaRPr>
          </a:p>
        </p:txBody>
      </p:sp>
      <p:sp>
        <p:nvSpPr>
          <p:cNvPr id="3" name="Pladsholder til indhold 2"/>
          <p:cNvSpPr>
            <a:spLocks noGrp="1"/>
          </p:cNvSpPr>
          <p:nvPr>
            <p:ph idx="1"/>
          </p:nvPr>
        </p:nvSpPr>
        <p:spPr>
          <a:xfrm>
            <a:off x="457200" y="1252538"/>
            <a:ext cx="8229600" cy="4525963"/>
          </a:xfrm>
        </p:spPr>
        <p:txBody>
          <a:bodyPr>
            <a:noAutofit/>
          </a:bodyPr>
          <a:lstStyle/>
          <a:p>
            <a:pPr algn="just"/>
            <a:r>
              <a:rPr lang="da-DK" sz="1800" dirty="0">
                <a:latin typeface="Arial"/>
                <a:cs typeface="Arial"/>
              </a:rPr>
              <a:t>I fase 3 er hovedudfordringen at skabe et match mellem de indsamlede data og en eller flere hensigtsmæssige analysemetoder. Analysemetoderne skal give undersøgeren mulighed for at kunne besvare de undersøgelsesspørgsmål, som blev udfærdiget i fase 1</a:t>
            </a:r>
            <a:r>
              <a:rPr lang="da-DK" sz="1800" dirty="0" smtClean="0">
                <a:latin typeface="Arial"/>
                <a:cs typeface="Arial"/>
              </a:rPr>
              <a:t>. Ens tidlige metodevalg er altid </a:t>
            </a:r>
            <a:r>
              <a:rPr lang="da-DK" sz="1800" dirty="0">
                <a:latin typeface="Arial"/>
                <a:cs typeface="Arial"/>
              </a:rPr>
              <a:t>samtidig et analysevalg, og desto mere sammentænkt disse valg er fra begyndelsen, desto lettere bliver analysearbejdet efter dataindsamlingen</a:t>
            </a:r>
            <a:r>
              <a:rPr lang="da-DK" sz="1800" dirty="0" smtClean="0">
                <a:latin typeface="Arial"/>
                <a:cs typeface="Arial"/>
              </a:rPr>
              <a:t>.</a:t>
            </a:r>
          </a:p>
          <a:p>
            <a:pPr marL="0" indent="0">
              <a:buNone/>
            </a:pPr>
            <a:endParaRPr lang="da-DK" sz="1800" dirty="0">
              <a:latin typeface="Arial"/>
              <a:cs typeface="Arial"/>
            </a:endParaRPr>
          </a:p>
          <a:p>
            <a:pPr algn="just"/>
            <a:r>
              <a:rPr lang="da-DK" sz="1800" dirty="0">
                <a:latin typeface="Arial"/>
                <a:cs typeface="Arial"/>
              </a:rPr>
              <a:t>Når det gælder analyserne af data, kan man skrue op og ned for detaljeringsgraden. Beslutningen om, hvor højt op eller ned man skruer, afhænger af undersøgelsesspørgsmålene og af undersøgelsens formål samt den type data, man har indsamlet. Man bør altid vælge de analysemetoder og tilpasse detaljeringsgraden af analyserne på en måde, så det er muligt at besvare undersøgelsesspørgsmålene. Derfor er det vigtigt, at man allerede i fase 1, hvor undersøgelsesspørgsmålene formuleres, og i fase 2, hvor datatype vælges, medtænker, hvilke analysemetoder og hvilken detaljeringsgrad i analyserne der kræves for at kunne leve op til undersøgelsens formål. </a:t>
            </a:r>
            <a:endParaRPr lang="da-DK" sz="1800" dirty="0">
              <a:latin typeface="Arial"/>
              <a:cs typeface="Arial"/>
            </a:endParaRPr>
          </a:p>
        </p:txBody>
      </p:sp>
    </p:spTree>
    <p:extLst>
      <p:ext uri="{BB962C8B-B14F-4D97-AF65-F5344CB8AC3E}">
        <p14:creationId xmlns:p14="http://schemas.microsoft.com/office/powerpoint/2010/main" val="4101392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09588"/>
            <a:ext cx="8229600" cy="1143000"/>
          </a:xfrm>
        </p:spPr>
        <p:txBody>
          <a:bodyPr>
            <a:normAutofit/>
          </a:bodyPr>
          <a:lstStyle/>
          <a:p>
            <a:r>
              <a:rPr lang="da-DK" sz="2800" dirty="0">
                <a:latin typeface="Arial"/>
                <a:cs typeface="Arial"/>
              </a:rPr>
              <a:t>Fase 4: Eksisterende undersøgelser og teori </a:t>
            </a:r>
            <a:endParaRPr lang="da-DK" sz="2800" dirty="0">
              <a:latin typeface="Arial"/>
              <a:cs typeface="Arial"/>
            </a:endParaRPr>
          </a:p>
        </p:txBody>
      </p:sp>
      <p:sp>
        <p:nvSpPr>
          <p:cNvPr id="3" name="Pladsholder til indhold 2"/>
          <p:cNvSpPr>
            <a:spLocks noGrp="1"/>
          </p:cNvSpPr>
          <p:nvPr>
            <p:ph idx="1"/>
          </p:nvPr>
        </p:nvSpPr>
        <p:spPr/>
        <p:txBody>
          <a:bodyPr>
            <a:normAutofit/>
          </a:bodyPr>
          <a:lstStyle/>
          <a:p>
            <a:pPr algn="just"/>
            <a:r>
              <a:rPr lang="da-DK" sz="1800" dirty="0">
                <a:latin typeface="Arial"/>
                <a:cs typeface="Arial"/>
              </a:rPr>
              <a:t>I fase 4 vender man som undersøger tilbage til den research, man foretog i fase 1. Man sammenligner sine egne resultater med de fund, andre har gjort, man sætter konklusionerne i relation til teorien på området, og man reflekterer over og demonstrerer, hvordan man selv bidrager med noget nyt</a:t>
            </a:r>
            <a:r>
              <a:rPr lang="da-DK" sz="1800" dirty="0" smtClean="0">
                <a:latin typeface="Arial"/>
                <a:cs typeface="Arial"/>
              </a:rPr>
              <a:t>.</a:t>
            </a:r>
          </a:p>
          <a:p>
            <a:pPr marL="0" indent="0" algn="just">
              <a:buNone/>
            </a:pPr>
            <a:r>
              <a:rPr lang="da-DK" sz="1800" dirty="0" smtClean="0">
                <a:latin typeface="Arial"/>
                <a:cs typeface="Arial"/>
              </a:rPr>
              <a:t> </a:t>
            </a:r>
          </a:p>
          <a:p>
            <a:pPr algn="just"/>
            <a:r>
              <a:rPr lang="da-DK" sz="1800" dirty="0" smtClean="0">
                <a:latin typeface="Arial"/>
                <a:cs typeface="Arial"/>
              </a:rPr>
              <a:t>Hvis </a:t>
            </a:r>
            <a:r>
              <a:rPr lang="da-DK" sz="1800" dirty="0">
                <a:latin typeface="Arial"/>
                <a:cs typeface="Arial"/>
              </a:rPr>
              <a:t>man arbejder som rådgiver, vil man typisk også være interesseret i at relatere til andre undersøgelser for at kunne konstatere, om virksomhedens udfordringer inden for det undersøgte område eksempelvis er større eller mindre end i andre virksomheder – eller om problemerne synes typiske. Rådgiveren vil også ofte fokusere på, hvordan andre virksomheder har løst lignende problemstillinger, og derved foretage en </a:t>
            </a:r>
            <a:r>
              <a:rPr lang="da-DK" sz="1800" dirty="0" err="1">
                <a:latin typeface="Arial"/>
                <a:cs typeface="Arial"/>
              </a:rPr>
              <a:t>benchmark</a:t>
            </a:r>
            <a:r>
              <a:rPr lang="da-DK" sz="1800" dirty="0">
                <a:latin typeface="Arial"/>
                <a:cs typeface="Arial"/>
              </a:rPr>
              <a:t>. Ligeledes vil det være nødvendigt med en undersøgelse af, i hvilken retning den internationale udvikling på området går, og hvilke løsningsmuligheder der bedst vil matche netop den type virksomhed, som undersøgelsen er foretaget i.</a:t>
            </a:r>
          </a:p>
          <a:p>
            <a:endParaRPr lang="da-DK" dirty="0"/>
          </a:p>
        </p:txBody>
      </p:sp>
    </p:spTree>
    <p:extLst>
      <p:ext uri="{BB962C8B-B14F-4D97-AF65-F5344CB8AC3E}">
        <p14:creationId xmlns:p14="http://schemas.microsoft.com/office/powerpoint/2010/main" val="912238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9375"/>
            <a:ext cx="8229600" cy="592138"/>
          </a:xfrm>
        </p:spPr>
        <p:txBody>
          <a:bodyPr>
            <a:normAutofit/>
          </a:bodyPr>
          <a:lstStyle/>
          <a:p>
            <a:r>
              <a:rPr lang="da-DK" sz="2800" dirty="0">
                <a:latin typeface="Arial"/>
                <a:cs typeface="Arial"/>
              </a:rPr>
              <a:t>Metoder til at observere handlinger i praksis </a:t>
            </a:r>
            <a:endParaRPr lang="da-DK" sz="2800" dirty="0">
              <a:latin typeface="Arial"/>
              <a:cs typeface="Arial"/>
            </a:endParaRPr>
          </a:p>
        </p:txBody>
      </p:sp>
      <p:sp>
        <p:nvSpPr>
          <p:cNvPr id="3" name="Pladsholder til indhold 2"/>
          <p:cNvSpPr>
            <a:spLocks noGrp="1"/>
          </p:cNvSpPr>
          <p:nvPr>
            <p:ph idx="1"/>
          </p:nvPr>
        </p:nvSpPr>
        <p:spPr>
          <a:xfrm>
            <a:off x="158750" y="711199"/>
            <a:ext cx="8699500" cy="6448425"/>
          </a:xfrm>
        </p:spPr>
        <p:txBody>
          <a:bodyPr>
            <a:normAutofit fontScale="92500" lnSpcReduction="10000"/>
          </a:bodyPr>
          <a:lstStyle/>
          <a:p>
            <a:pPr algn="just">
              <a:spcBef>
                <a:spcPts val="0"/>
              </a:spcBef>
            </a:pPr>
            <a:r>
              <a:rPr lang="da-DK" sz="1800" b="1" dirty="0">
                <a:latin typeface="Arial"/>
                <a:cs typeface="Arial"/>
              </a:rPr>
              <a:t>Observationsstudier</a:t>
            </a:r>
            <a:br>
              <a:rPr lang="da-DK" sz="1800" b="1" dirty="0">
                <a:latin typeface="Arial"/>
                <a:cs typeface="Arial"/>
              </a:rPr>
            </a:br>
            <a:r>
              <a:rPr lang="da-DK" sz="1800" dirty="0" smtClean="0">
                <a:latin typeface="Arial"/>
                <a:cs typeface="Arial"/>
              </a:rPr>
              <a:t>Forskeren </a:t>
            </a:r>
            <a:r>
              <a:rPr lang="da-DK" sz="1800" dirty="0">
                <a:latin typeface="Arial"/>
                <a:cs typeface="Arial"/>
              </a:rPr>
              <a:t>observerer både informanten og dennes handlen og de fysiske omgivelser, denne handlen foregår i. Observationer går fra den meget deltagende til den mere distancerende observation: Forskeren kan via sin interaktion blive deltager i informantens hverdag eller kan forblive på sidelinjen og forsøge at interagere og forstyrre mindst </a:t>
            </a:r>
            <a:r>
              <a:rPr lang="da-DK" sz="1800" dirty="0" smtClean="0">
                <a:latin typeface="Arial"/>
                <a:cs typeface="Arial"/>
              </a:rPr>
              <a:t>muligt. </a:t>
            </a:r>
          </a:p>
          <a:p>
            <a:pPr algn="just">
              <a:spcBef>
                <a:spcPts val="0"/>
              </a:spcBef>
            </a:pPr>
            <a:endParaRPr lang="da-DK" sz="900" dirty="0">
              <a:latin typeface="Arial"/>
              <a:cs typeface="Arial"/>
            </a:endParaRPr>
          </a:p>
          <a:p>
            <a:pPr algn="just">
              <a:spcBef>
                <a:spcPts val="0"/>
              </a:spcBef>
            </a:pPr>
            <a:r>
              <a:rPr lang="da-DK" sz="1800" b="1" dirty="0" err="1">
                <a:latin typeface="Arial"/>
                <a:cs typeface="Arial"/>
              </a:rPr>
              <a:t>Shadowing</a:t>
            </a:r>
            <a:r>
              <a:rPr lang="da-DK" sz="1800" b="1" dirty="0">
                <a:latin typeface="Arial"/>
                <a:cs typeface="Arial"/>
              </a:rPr>
              <a:t/>
            </a:r>
            <a:br>
              <a:rPr lang="da-DK" sz="1800" b="1" dirty="0">
                <a:latin typeface="Arial"/>
                <a:cs typeface="Arial"/>
              </a:rPr>
            </a:br>
            <a:r>
              <a:rPr lang="da-DK" sz="1800" dirty="0" smtClean="0">
                <a:latin typeface="Arial"/>
                <a:cs typeface="Arial"/>
              </a:rPr>
              <a:t>Forskeren </a:t>
            </a:r>
            <a:r>
              <a:rPr lang="da-DK" sz="1800" dirty="0">
                <a:latin typeface="Arial"/>
                <a:cs typeface="Arial"/>
              </a:rPr>
              <a:t>følger informanten rundt i hans eller hendes hverdag med passende afstand. Data fra </a:t>
            </a:r>
            <a:r>
              <a:rPr lang="da-DK" sz="1800" dirty="0" err="1">
                <a:latin typeface="Arial"/>
                <a:cs typeface="Arial"/>
              </a:rPr>
              <a:t>shadowing</a:t>
            </a:r>
            <a:r>
              <a:rPr lang="da-DK" sz="1800" dirty="0">
                <a:latin typeface="Arial"/>
                <a:cs typeface="Arial"/>
              </a:rPr>
              <a:t> kan bruges som afsæt til som observatør efterfølgende at spørge ind til informantens tanker og oplevelser i de konkrete situationer. Disse observationer kan efterfølgende danne udgangspunkt for de spørgsmål, man vælger at formulere i et spørgeskema, til personinterviews eller måske i fokusgrupper. Til forskel fra </a:t>
            </a:r>
            <a:r>
              <a:rPr lang="da-DK" sz="1800" dirty="0" err="1">
                <a:latin typeface="Arial"/>
                <a:cs typeface="Arial"/>
              </a:rPr>
              <a:t>Contextual</a:t>
            </a:r>
            <a:r>
              <a:rPr lang="da-DK" sz="1800" dirty="0">
                <a:latin typeface="Arial"/>
                <a:cs typeface="Arial"/>
              </a:rPr>
              <a:t> </a:t>
            </a:r>
            <a:r>
              <a:rPr lang="da-DK" sz="1800" dirty="0" err="1">
                <a:latin typeface="Arial"/>
                <a:cs typeface="Arial"/>
              </a:rPr>
              <a:t>Inquiry</a:t>
            </a:r>
            <a:r>
              <a:rPr lang="da-DK" sz="1800" dirty="0">
                <a:latin typeface="Arial"/>
                <a:cs typeface="Arial"/>
              </a:rPr>
              <a:t>, interagerer forskeren ikke med informanten undervejs, men observerer mest. </a:t>
            </a:r>
            <a:endParaRPr lang="da-DK" sz="1800" dirty="0">
              <a:latin typeface="Arial"/>
              <a:cs typeface="Arial"/>
            </a:endParaRPr>
          </a:p>
          <a:p>
            <a:pPr marL="0" indent="0">
              <a:spcBef>
                <a:spcPts val="0"/>
              </a:spcBef>
              <a:buNone/>
            </a:pPr>
            <a:endParaRPr lang="da-DK" sz="900" dirty="0" smtClean="0">
              <a:latin typeface="Arial"/>
              <a:cs typeface="Arial"/>
            </a:endParaRPr>
          </a:p>
          <a:p>
            <a:r>
              <a:rPr lang="da-DK" sz="1800" b="1" dirty="0" smtClean="0">
                <a:latin typeface="Arial"/>
                <a:cs typeface="Arial"/>
              </a:rPr>
              <a:t>Videoetnografi</a:t>
            </a:r>
            <a:endParaRPr lang="da-DK" sz="1800" dirty="0">
              <a:latin typeface="Arial"/>
              <a:cs typeface="Arial"/>
            </a:endParaRPr>
          </a:p>
          <a:p>
            <a:pPr marL="400050" lvl="1" indent="0" algn="just">
              <a:buNone/>
            </a:pPr>
            <a:r>
              <a:rPr lang="da-DK" sz="1800" dirty="0" smtClean="0">
                <a:latin typeface="Arial"/>
                <a:cs typeface="Arial"/>
              </a:rPr>
              <a:t>En </a:t>
            </a:r>
            <a:r>
              <a:rPr lang="da-DK" sz="1800" dirty="0">
                <a:latin typeface="Arial"/>
                <a:cs typeface="Arial"/>
              </a:rPr>
              <a:t>særlig variant af observationsstudier, der også kan være mere eller mindre involverende. Man kan bruge videokameraet aktivt, hvor man fx med håndholdt kamera følger deltagere, eller man kan tilrettelægge et mere </a:t>
            </a:r>
            <a:r>
              <a:rPr lang="da-DK" sz="1800" dirty="0" err="1">
                <a:latin typeface="Arial"/>
                <a:cs typeface="Arial"/>
              </a:rPr>
              <a:t>upåvirkende</a:t>
            </a:r>
            <a:r>
              <a:rPr lang="da-DK" sz="1800" dirty="0">
                <a:latin typeface="Arial"/>
                <a:cs typeface="Arial"/>
              </a:rPr>
              <a:t> studie, hvor kameraer blot hænges op i fx et mødelokale, hvorefter man forlader stedet. </a:t>
            </a:r>
          </a:p>
          <a:p>
            <a:pPr marL="0" indent="0">
              <a:buNone/>
            </a:pPr>
            <a:endParaRPr lang="da-DK" sz="900" dirty="0">
              <a:latin typeface="Arial"/>
              <a:cs typeface="Arial"/>
            </a:endParaRPr>
          </a:p>
          <a:p>
            <a:r>
              <a:rPr lang="da-DK" sz="1800" b="1" dirty="0">
                <a:latin typeface="Arial"/>
                <a:cs typeface="Arial"/>
              </a:rPr>
              <a:t>Fotoetnografi</a:t>
            </a:r>
            <a:endParaRPr lang="da-DK" sz="1800" dirty="0">
              <a:latin typeface="Arial"/>
              <a:cs typeface="Arial"/>
            </a:endParaRPr>
          </a:p>
          <a:p>
            <a:pPr marL="400050" lvl="1" indent="0">
              <a:buNone/>
            </a:pPr>
            <a:r>
              <a:rPr lang="da-DK" sz="1800" dirty="0">
                <a:latin typeface="Arial"/>
                <a:cs typeface="Arial"/>
              </a:rPr>
              <a:t>Ligesom videoetnografi er fotoetnografi også en observationsvariant, hvor forskeren på afstand observerer og dokumenterer, hvad der er deltagernes egen hverdag og virkelighe</a:t>
            </a:r>
            <a:r>
              <a:rPr lang="da-DK" sz="1800" dirty="0"/>
              <a:t>d. </a:t>
            </a:r>
          </a:p>
          <a:p>
            <a:pPr marL="0" indent="0">
              <a:spcBef>
                <a:spcPts val="0"/>
              </a:spcBef>
              <a:buNone/>
            </a:pPr>
            <a:endParaRPr lang="da-DK" sz="1700" dirty="0" smtClean="0">
              <a:latin typeface="Arial"/>
              <a:cs typeface="Arial"/>
            </a:endParaRPr>
          </a:p>
        </p:txBody>
      </p:sp>
    </p:spTree>
    <p:extLst>
      <p:ext uri="{BB962C8B-B14F-4D97-AF65-F5344CB8AC3E}">
        <p14:creationId xmlns:p14="http://schemas.microsoft.com/office/powerpoint/2010/main" val="268337058"/>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TotalTime>
  <Words>1786</Words>
  <Application>Microsoft Macintosh PowerPoint</Application>
  <PresentationFormat>Skærmshow (4:3)</PresentationFormat>
  <Paragraphs>137</Paragraphs>
  <Slides>16</Slides>
  <Notes>0</Notes>
  <HiddenSlides>0</HiddenSlides>
  <MMClips>0</MMClips>
  <ScaleCrop>false</ScaleCrop>
  <HeadingPairs>
    <vt:vector size="4" baseType="variant">
      <vt:variant>
        <vt:lpstr>Tema</vt:lpstr>
      </vt:variant>
      <vt:variant>
        <vt:i4>1</vt:i4>
      </vt:variant>
      <vt:variant>
        <vt:lpstr>Diastitler</vt:lpstr>
      </vt:variant>
      <vt:variant>
        <vt:i4>16</vt:i4>
      </vt:variant>
    </vt:vector>
  </HeadingPairs>
  <TitlesOfParts>
    <vt:vector size="17" baseType="lpstr">
      <vt:lpstr>Kontortema</vt:lpstr>
      <vt:lpstr>Undersøgelsesmetoder </vt:lpstr>
      <vt:lpstr>Indhold</vt:lpstr>
      <vt:lpstr>Grundlæggende og indledende overvejelser</vt:lpstr>
      <vt:lpstr>PowerPoint-præsentation</vt:lpstr>
      <vt:lpstr>  Fase 1: Undersøgelsens formål og undersøgelsesspørgsmål </vt:lpstr>
      <vt:lpstr>Fase 2: Data og dataindsamlingsmetode </vt:lpstr>
      <vt:lpstr>Fase 3: Analysemetoder </vt:lpstr>
      <vt:lpstr>Fase 4: Eksisterende undersøgelser og teori </vt:lpstr>
      <vt:lpstr>Metoder til at observere handlinger i praksis </vt:lpstr>
      <vt:lpstr>Metoder til at studere menneskers  ʻrefleksion over handlen’ </vt:lpstr>
      <vt:lpstr>PowerPoint-præsentation</vt:lpstr>
      <vt:lpstr>Metoder til at studere ʻrefleksion i handlen’ </vt:lpstr>
      <vt:lpstr>Metoder til at studere imiteret handlen </vt:lpstr>
      <vt:lpstr>Metoder til at studere forstyrret handlen </vt:lpstr>
      <vt:lpstr>Metoder til analyse af data </vt:lpstr>
      <vt:lpstr>Kvaliteten af undersøgelsesmetoderne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Thomas Lehman Waaben Toft</dc:creator>
  <cp:lastModifiedBy>Thomas Lehman Waaben Toft</cp:lastModifiedBy>
  <cp:revision>18</cp:revision>
  <dcterms:created xsi:type="dcterms:W3CDTF">2016-08-13T13:53:40Z</dcterms:created>
  <dcterms:modified xsi:type="dcterms:W3CDTF">2016-08-15T20:33:38Z</dcterms:modified>
</cp:coreProperties>
</file>