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64" r:id="rId4"/>
    <p:sldId id="263" r:id="rId5"/>
    <p:sldId id="265" r:id="rId6"/>
    <p:sldId id="269" r:id="rId7"/>
    <p:sldId id="266" r:id="rId8"/>
    <p:sldId id="267" r:id="rId9"/>
    <p:sldId id="268" r:id="rId10"/>
    <p:sldId id="257" r:id="rId11"/>
    <p:sldId id="258" r:id="rId12"/>
    <p:sldId id="270" r:id="rId13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/>
    <p:restoredTop sz="93250"/>
  </p:normalViewPr>
  <p:slideViewPr>
    <p:cSldViewPr snapToGrid="0" snapToObjects="1">
      <p:cViewPr varScale="1">
        <p:scale>
          <a:sx n="80" d="100"/>
          <a:sy n="80" d="100"/>
        </p:scale>
        <p:origin x="-1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6B8C0-0469-584C-A4CA-79BB063E3AE0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1B7DA-CE76-A54F-B8C1-1462EAA16B3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057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95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330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041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826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764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933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780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213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449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418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810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6C91E-4091-DE48-BD90-D9806F9C1E85}" type="datetimeFigureOut">
              <a:rPr lang="da-DK" smtClean="0"/>
              <a:t>15/08/16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899BF-1F04-A84D-B5DB-7BC772AC47F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070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5200" dirty="0" smtClean="0">
                <a:latin typeface="Arial"/>
                <a:cs typeface="Arial"/>
              </a:rPr>
              <a:t>Træning i kulturforståelse</a:t>
            </a:r>
            <a:endParaRPr lang="da-DK" sz="5200" dirty="0">
              <a:latin typeface="Arial"/>
              <a:cs typeface="Arial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Kapitel </a:t>
            </a:r>
            <a:r>
              <a:rPr lang="da-DK" sz="2800" dirty="0" smtClean="0">
                <a:latin typeface="Arial"/>
                <a:cs typeface="Arial"/>
              </a:rPr>
              <a:t>22</a:t>
            </a:r>
          </a:p>
          <a:p>
            <a:endParaRPr lang="da-DK" sz="2800" dirty="0">
              <a:latin typeface="Arial"/>
              <a:cs typeface="Arial"/>
            </a:endParaRPr>
          </a:p>
          <a:p>
            <a:r>
              <a:rPr lang="da-DK" sz="2000" dirty="0" smtClean="0">
                <a:latin typeface="Arial"/>
                <a:cs typeface="Arial"/>
              </a:rPr>
              <a:t>Signe Ørom, Mie Femø Nielsen og Pernille Schmidt</a:t>
            </a:r>
            <a:endParaRPr lang="da-DK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9184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9683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4 </a:t>
            </a:r>
            <a:r>
              <a:rPr lang="da-DK" sz="2800" dirty="0" err="1" smtClean="0">
                <a:latin typeface="Arial"/>
                <a:cs typeface="Arial"/>
              </a:rPr>
              <a:t>kulturhåndteringsstrategier</a:t>
            </a:r>
            <a:r>
              <a:rPr lang="da-DK" sz="2800" dirty="0" smtClean="0">
                <a:latin typeface="Arial"/>
                <a:cs typeface="Arial"/>
              </a:rPr>
              <a:t> </a:t>
            </a:r>
            <a:endParaRPr lang="da-DK" sz="2800" dirty="0">
              <a:latin typeface="Arial"/>
              <a:cs typeface="Arial"/>
            </a:endParaRPr>
          </a:p>
        </p:txBody>
      </p:sp>
      <p:pic>
        <p:nvPicPr>
          <p:cNvPr id="3" name="Billede 2" descr="Skærmbillede 2016-08-11 kl. 15.28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" y="1358045"/>
            <a:ext cx="89027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84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5587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Principper for tilrettelæggelse af kulturtræning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758950" y="2711450"/>
            <a:ext cx="5813425" cy="2257426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Vidensformidling </a:t>
            </a:r>
            <a:r>
              <a:rPr lang="da-DK" sz="1800" dirty="0">
                <a:latin typeface="Arial"/>
                <a:cs typeface="Arial"/>
              </a:rPr>
              <a:t>uden </a:t>
            </a:r>
            <a:r>
              <a:rPr lang="da-DK" sz="1800" dirty="0" smtClean="0">
                <a:latin typeface="Arial"/>
                <a:cs typeface="Arial"/>
              </a:rPr>
              <a:t>generalisering</a:t>
            </a:r>
          </a:p>
          <a:p>
            <a:r>
              <a:rPr lang="da-DK" sz="1800" dirty="0" smtClean="0">
                <a:latin typeface="Arial"/>
                <a:cs typeface="Arial"/>
              </a:rPr>
              <a:t>Fra </a:t>
            </a:r>
            <a:r>
              <a:rPr lang="da-DK" sz="1800" dirty="0" err="1">
                <a:latin typeface="Arial"/>
                <a:cs typeface="Arial"/>
              </a:rPr>
              <a:t>videnstilegnelse</a:t>
            </a:r>
            <a:r>
              <a:rPr lang="da-DK" sz="1800" dirty="0">
                <a:latin typeface="Arial"/>
                <a:cs typeface="Arial"/>
              </a:rPr>
              <a:t> til refleksiv </a:t>
            </a:r>
            <a:r>
              <a:rPr lang="da-DK" sz="1800" dirty="0" smtClean="0">
                <a:latin typeface="Arial"/>
                <a:cs typeface="Arial"/>
              </a:rPr>
              <a:t>handling</a:t>
            </a:r>
          </a:p>
          <a:p>
            <a:r>
              <a:rPr lang="da-DK" sz="1800" dirty="0" smtClean="0">
                <a:latin typeface="Arial"/>
                <a:cs typeface="Arial"/>
              </a:rPr>
              <a:t>Blikket </a:t>
            </a:r>
            <a:r>
              <a:rPr lang="da-DK" sz="1800" dirty="0" smtClean="0">
                <a:latin typeface="Arial"/>
                <a:cs typeface="Arial"/>
              </a:rPr>
              <a:t>på </a:t>
            </a:r>
            <a:r>
              <a:rPr lang="da-DK" sz="1800" dirty="0">
                <a:latin typeface="Arial"/>
                <a:cs typeface="Arial"/>
              </a:rPr>
              <a:t>sig </a:t>
            </a:r>
            <a:r>
              <a:rPr lang="da-DK" sz="1800" dirty="0" smtClean="0">
                <a:latin typeface="Arial"/>
                <a:cs typeface="Arial"/>
              </a:rPr>
              <a:t>selv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Et </a:t>
            </a:r>
            <a:r>
              <a:rPr lang="da-DK" sz="1800" dirty="0">
                <a:latin typeface="Arial"/>
                <a:cs typeface="Arial"/>
              </a:rPr>
              <a:t>stort potentiale i at øge </a:t>
            </a:r>
            <a:r>
              <a:rPr lang="da-DK" sz="1800" dirty="0" smtClean="0">
                <a:latin typeface="Arial"/>
                <a:cs typeface="Arial"/>
              </a:rPr>
              <a:t>kompetenceniveauet</a:t>
            </a:r>
          </a:p>
        </p:txBody>
      </p:sp>
    </p:spTree>
    <p:extLst>
      <p:ext uri="{BB962C8B-B14F-4D97-AF65-F5344CB8AC3E}">
        <p14:creationId xmlns:p14="http://schemas.microsoft.com/office/powerpoint/2010/main" val="22014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08344" y="237900"/>
            <a:ext cx="6184531" cy="2776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a-DK" sz="1800" b="1" dirty="0" smtClean="0">
                <a:latin typeface="Arial"/>
                <a:cs typeface="Arial"/>
              </a:rPr>
              <a:t>Case 1:</a:t>
            </a:r>
          </a:p>
          <a:p>
            <a:pPr marL="0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En større dansk </a:t>
            </a:r>
            <a:r>
              <a:rPr lang="da-DK" sz="1800" dirty="0" err="1" smtClean="0">
                <a:latin typeface="Arial"/>
                <a:cs typeface="Arial"/>
              </a:rPr>
              <a:t>pharmavirksomhed</a:t>
            </a:r>
            <a:r>
              <a:rPr lang="da-DK" sz="1800" dirty="0" smtClean="0">
                <a:latin typeface="Arial"/>
                <a:cs typeface="Arial"/>
              </a:rPr>
              <a:t> har bygget en ny fabrik i Kina og </a:t>
            </a:r>
            <a:r>
              <a:rPr lang="da-DK" sz="1800" dirty="0" smtClean="0">
                <a:latin typeface="Arial"/>
                <a:cs typeface="Arial"/>
              </a:rPr>
              <a:t>ønsker, </a:t>
            </a:r>
            <a:r>
              <a:rPr lang="da-DK" sz="1800" dirty="0" smtClean="0">
                <a:latin typeface="Arial"/>
                <a:cs typeface="Arial"/>
              </a:rPr>
              <a:t>at de medarbejdere, der er i dialog med de kinesiske </a:t>
            </a:r>
            <a:r>
              <a:rPr lang="da-DK" sz="1800" dirty="0" smtClean="0">
                <a:latin typeface="Arial"/>
                <a:cs typeface="Arial"/>
              </a:rPr>
              <a:t>kollegaer, </a:t>
            </a:r>
            <a:r>
              <a:rPr lang="da-DK" sz="1800" dirty="0" smtClean="0">
                <a:latin typeface="Arial"/>
                <a:cs typeface="Arial"/>
              </a:rPr>
              <a:t>klædes på til at håndtere samarbejdet kulturelt intelligent. </a:t>
            </a: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2952750" y="2009342"/>
            <a:ext cx="58829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b="1" dirty="0" smtClean="0">
                <a:latin typeface="Arial"/>
                <a:cs typeface="Arial"/>
              </a:rPr>
              <a:t>Case 2: </a:t>
            </a:r>
          </a:p>
          <a:p>
            <a:pPr algn="just"/>
            <a:r>
              <a:rPr lang="da-DK" dirty="0" smtClean="0">
                <a:latin typeface="Arial"/>
                <a:cs typeface="Arial"/>
              </a:rPr>
              <a:t>En dansk virksomhed har ansat en række udenlandske medarbejdere og står nu med et multikulturelt team, bestående af </a:t>
            </a:r>
            <a:r>
              <a:rPr lang="da-DK" dirty="0" smtClean="0">
                <a:latin typeface="Arial"/>
                <a:cs typeface="Arial"/>
              </a:rPr>
              <a:t>teammedlemmer </a:t>
            </a:r>
            <a:r>
              <a:rPr lang="da-DK" dirty="0" smtClean="0">
                <a:latin typeface="Arial"/>
                <a:cs typeface="Arial"/>
              </a:rPr>
              <a:t>fra 12 forskellige lande. </a:t>
            </a:r>
          </a:p>
          <a:p>
            <a:pPr algn="just"/>
            <a:r>
              <a:rPr lang="da-DK" dirty="0" smtClean="0">
                <a:latin typeface="Arial"/>
                <a:cs typeface="Arial"/>
              </a:rPr>
              <a:t>Samarbejdet har nogle udfordringer og de ønsker at styrke det interkulturelle samarbejde ved at sætte fokus på kulturforståelse og –forskelle.</a:t>
            </a:r>
            <a:endParaRPr lang="da-DK" dirty="0">
              <a:latin typeface="Arial"/>
              <a:cs typeface="Arial"/>
            </a:endParaRPr>
          </a:p>
        </p:txBody>
      </p:sp>
      <p:sp>
        <p:nvSpPr>
          <p:cNvPr id="5" name="Tekstfelt 4"/>
          <p:cNvSpPr txBox="1"/>
          <p:nvPr/>
        </p:nvSpPr>
        <p:spPr>
          <a:xfrm>
            <a:off x="308344" y="4311551"/>
            <a:ext cx="8527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dirty="0" smtClean="0">
                <a:latin typeface="Arial"/>
                <a:cs typeface="Arial"/>
              </a:rPr>
              <a:t>1. Diskutér </a:t>
            </a:r>
            <a:r>
              <a:rPr lang="da-DK" dirty="0">
                <a:latin typeface="Arial"/>
                <a:cs typeface="Arial"/>
              </a:rPr>
              <a:t>i gruppen, hvad I vil lægge vægt på, når I skal tilrettelægge træningsforløbet? Hvilke </a:t>
            </a:r>
            <a:r>
              <a:rPr lang="da-DK" dirty="0" smtClean="0">
                <a:latin typeface="Arial"/>
                <a:cs typeface="Arial"/>
              </a:rPr>
              <a:t>spørgsmål, </a:t>
            </a:r>
            <a:r>
              <a:rPr lang="da-DK" dirty="0">
                <a:latin typeface="Arial"/>
                <a:cs typeface="Arial"/>
              </a:rPr>
              <a:t>synes </a:t>
            </a:r>
            <a:r>
              <a:rPr lang="da-DK" dirty="0" smtClean="0">
                <a:latin typeface="Arial"/>
                <a:cs typeface="Arial"/>
              </a:rPr>
              <a:t>I, </a:t>
            </a:r>
            <a:r>
              <a:rPr lang="da-DK" dirty="0">
                <a:latin typeface="Arial"/>
                <a:cs typeface="Arial"/>
              </a:rPr>
              <a:t>melder sig, som I vil stille på et formøde </a:t>
            </a:r>
            <a:r>
              <a:rPr lang="da-DK" dirty="0" smtClean="0">
                <a:latin typeface="Arial"/>
                <a:cs typeface="Arial"/>
              </a:rPr>
              <a:t>med henholdsvis gruppen i case 1 og case 2.</a:t>
            </a:r>
            <a:endParaRPr lang="da-DK" dirty="0">
              <a:latin typeface="Arial"/>
              <a:cs typeface="Arial"/>
            </a:endParaRPr>
          </a:p>
          <a:p>
            <a:pPr algn="just"/>
            <a:endParaRPr lang="da-DK" dirty="0" smtClean="0">
              <a:latin typeface="Arial"/>
              <a:cs typeface="Arial"/>
            </a:endParaRPr>
          </a:p>
          <a:p>
            <a:pPr algn="just"/>
            <a:r>
              <a:rPr lang="da-DK" dirty="0" smtClean="0">
                <a:latin typeface="Arial"/>
                <a:cs typeface="Arial"/>
              </a:rPr>
              <a:t>2. Diskutér </a:t>
            </a:r>
            <a:r>
              <a:rPr lang="da-DK" dirty="0">
                <a:latin typeface="Arial"/>
                <a:cs typeface="Arial"/>
              </a:rPr>
              <a:t>de fire kulturhåndteringsstrategier og de tre kompetenceniveauer, og drøft hvordan de i sig selv lægger op til en stereotypificering af deltagerne, og drøft derefter om eller hvordan man kan arbejde med differentieret læring uden at stereotypificere.</a:t>
            </a:r>
          </a:p>
        </p:txBody>
      </p:sp>
    </p:spTree>
    <p:extLst>
      <p:ext uri="{BB962C8B-B14F-4D97-AF65-F5344CB8AC3E}">
        <p14:creationId xmlns:p14="http://schemas.microsoft.com/office/powerpoint/2010/main" val="210693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5950" y="1600200"/>
            <a:ext cx="8229600" cy="4606925"/>
          </a:xfrm>
        </p:spPr>
        <p:txBody>
          <a:bodyPr numCol="2" spcCol="180000">
            <a:noAutofit/>
          </a:bodyPr>
          <a:lstStyle/>
          <a:p>
            <a:r>
              <a:rPr lang="da-DK" sz="1800" dirty="0">
                <a:latin typeface="Arial"/>
                <a:cs typeface="Arial"/>
              </a:rPr>
              <a:t>Kulturtræningens </a:t>
            </a:r>
            <a:r>
              <a:rPr lang="da-DK" sz="1800" dirty="0" err="1">
                <a:latin typeface="Arial"/>
                <a:cs typeface="Arial"/>
              </a:rPr>
              <a:t>formål</a:t>
            </a:r>
            <a:r>
              <a:rPr lang="da-DK" sz="1800" dirty="0">
                <a:latin typeface="Arial"/>
                <a:cs typeface="Arial"/>
              </a:rPr>
              <a:t> og </a:t>
            </a:r>
            <a:r>
              <a:rPr lang="da-DK" sz="1800" dirty="0" smtClean="0">
                <a:latin typeface="Arial"/>
                <a:cs typeface="Arial"/>
              </a:rPr>
              <a:t>udvikling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Eksempler på kulturelle </a:t>
            </a:r>
            <a:r>
              <a:rPr lang="da-DK" sz="1800" dirty="0" smtClean="0">
                <a:latin typeface="Arial"/>
                <a:cs typeface="Arial"/>
              </a:rPr>
              <a:t>dimensioner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Kulturel </a:t>
            </a:r>
            <a:r>
              <a:rPr lang="da-DK" sz="1800" dirty="0" smtClean="0">
                <a:latin typeface="Arial"/>
                <a:cs typeface="Arial"/>
              </a:rPr>
              <a:t>intelligens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Øvelse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Tre forskellige kompetenceniveauer i </a:t>
            </a:r>
            <a:r>
              <a:rPr lang="da-DK" sz="1800" dirty="0" err="1" smtClean="0">
                <a:latin typeface="Arial"/>
                <a:cs typeface="Arial"/>
              </a:rPr>
              <a:t>kulturforståelse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Behovet for en dynamisk og refleksiv </a:t>
            </a:r>
            <a:r>
              <a:rPr lang="da-DK" sz="1800" dirty="0" smtClean="0">
                <a:latin typeface="Arial"/>
                <a:cs typeface="Arial"/>
              </a:rPr>
              <a:t>kulturtræning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Øvelse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4 </a:t>
            </a:r>
            <a:r>
              <a:rPr lang="da-DK" sz="1800" dirty="0" err="1" smtClean="0">
                <a:latin typeface="Arial"/>
                <a:cs typeface="Arial"/>
              </a:rPr>
              <a:t>kulturhåndteringsstrategier</a:t>
            </a:r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Principper </a:t>
            </a:r>
            <a:r>
              <a:rPr lang="da-DK" sz="1800" dirty="0">
                <a:latin typeface="Arial"/>
                <a:cs typeface="Arial"/>
              </a:rPr>
              <a:t>for tilrettelæggelse af </a:t>
            </a:r>
            <a:r>
              <a:rPr lang="da-DK" sz="1800" dirty="0" smtClean="0">
                <a:latin typeface="Arial"/>
                <a:cs typeface="Arial"/>
              </a:rPr>
              <a:t>kulturtræning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Case 1 og 2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388828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33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Kulturtræningens </a:t>
            </a:r>
            <a:r>
              <a:rPr lang="da-DK" sz="2800" dirty="0" err="1" smtClean="0">
                <a:latin typeface="Arial"/>
                <a:cs typeface="Arial"/>
              </a:rPr>
              <a:t>formål</a:t>
            </a:r>
            <a:r>
              <a:rPr lang="da-DK" sz="2800" dirty="0" smtClean="0">
                <a:latin typeface="Arial"/>
                <a:cs typeface="Arial"/>
              </a:rPr>
              <a:t> og udvikling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409825" y="2146300"/>
            <a:ext cx="48768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Minimering </a:t>
            </a:r>
            <a:r>
              <a:rPr lang="da-DK" sz="1800" dirty="0">
                <a:latin typeface="Arial"/>
                <a:cs typeface="Arial"/>
              </a:rPr>
              <a:t>af kulturchok for </a:t>
            </a:r>
            <a:r>
              <a:rPr lang="da-DK" sz="1800" dirty="0" smtClean="0">
                <a:latin typeface="Arial"/>
                <a:cs typeface="Arial"/>
              </a:rPr>
              <a:t>udstationerede</a:t>
            </a:r>
          </a:p>
          <a:p>
            <a:r>
              <a:rPr lang="da-DK" sz="1800" dirty="0" smtClean="0">
                <a:latin typeface="Arial"/>
                <a:cs typeface="Arial"/>
              </a:rPr>
              <a:t>Dimensioner </a:t>
            </a:r>
            <a:r>
              <a:rPr lang="da-DK" sz="1800" dirty="0">
                <a:latin typeface="Arial"/>
                <a:cs typeface="Arial"/>
              </a:rPr>
              <a:t>og </a:t>
            </a:r>
            <a:r>
              <a:rPr lang="da-DK" sz="1800" dirty="0" smtClean="0">
                <a:latin typeface="Arial"/>
                <a:cs typeface="Arial"/>
              </a:rPr>
              <a:t>tilpasning</a:t>
            </a:r>
          </a:p>
          <a:p>
            <a:r>
              <a:rPr lang="da-DK" sz="1800" dirty="0" smtClean="0">
                <a:latin typeface="Arial"/>
                <a:cs typeface="Arial"/>
              </a:rPr>
              <a:t>Kulturel intelligens</a:t>
            </a:r>
          </a:p>
          <a:p>
            <a:r>
              <a:rPr lang="da-DK" sz="1800" dirty="0" smtClean="0">
                <a:latin typeface="Arial"/>
                <a:cs typeface="Arial"/>
              </a:rPr>
              <a:t>Begyndende metodefokus</a:t>
            </a:r>
          </a:p>
          <a:p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Kulturtræning </a:t>
            </a:r>
            <a:r>
              <a:rPr lang="da-DK" sz="1800" dirty="0">
                <a:latin typeface="Arial"/>
                <a:cs typeface="Arial"/>
              </a:rPr>
              <a:t>i Danmark i dag </a:t>
            </a:r>
          </a:p>
          <a:p>
            <a:r>
              <a:rPr lang="da-DK" sz="1800" dirty="0" err="1" smtClean="0">
                <a:latin typeface="Arial"/>
                <a:cs typeface="Arial"/>
              </a:rPr>
              <a:t>Kulturforståelse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>
                <a:latin typeface="Arial"/>
                <a:cs typeface="Arial"/>
              </a:rPr>
              <a:t>– statisk eller </a:t>
            </a:r>
            <a:r>
              <a:rPr lang="da-DK" sz="1800" dirty="0" smtClean="0">
                <a:latin typeface="Arial"/>
                <a:cs typeface="Arial"/>
              </a:rPr>
              <a:t>dynamisk</a:t>
            </a:r>
          </a:p>
          <a:p>
            <a:r>
              <a:rPr lang="da-DK" sz="1800" dirty="0" smtClean="0">
                <a:latin typeface="Arial"/>
                <a:cs typeface="Arial"/>
              </a:rPr>
              <a:t>Hvad </a:t>
            </a:r>
            <a:r>
              <a:rPr lang="da-DK" sz="1800" dirty="0">
                <a:latin typeface="Arial"/>
                <a:cs typeface="Arial"/>
              </a:rPr>
              <a:t>efterspørges i virksomhederne</a:t>
            </a:r>
            <a:r>
              <a:rPr lang="da-DK" sz="1800" dirty="0" smtClean="0"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7431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Eksempler på </a:t>
            </a:r>
            <a:r>
              <a:rPr lang="da-DK" sz="2800" dirty="0" smtClean="0">
                <a:latin typeface="Arial"/>
                <a:cs typeface="Arial"/>
              </a:rPr>
              <a:t>kulturelle dimensioner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98650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Individualisme versus kollektivisme (</a:t>
            </a:r>
            <a:r>
              <a:rPr lang="da-DK" sz="1800" dirty="0" smtClean="0">
                <a:latin typeface="Arial"/>
                <a:cs typeface="Arial"/>
              </a:rPr>
              <a:t>Hofstede 2005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r>
              <a:rPr lang="da-DK" sz="1800" dirty="0" smtClean="0">
                <a:latin typeface="Arial"/>
                <a:cs typeface="Arial"/>
              </a:rPr>
              <a:t>Maskulinitet versus femininitet (</a:t>
            </a:r>
            <a:r>
              <a:rPr lang="da-DK" sz="1800" dirty="0" smtClean="0">
                <a:latin typeface="Arial"/>
                <a:cs typeface="Arial"/>
              </a:rPr>
              <a:t>Hofstede 2005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r>
              <a:rPr lang="da-DK" sz="1800" dirty="0" smtClean="0">
                <a:latin typeface="Arial"/>
                <a:cs typeface="Arial"/>
              </a:rPr>
              <a:t>Magtdistance (Hofstede 2005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r>
              <a:rPr lang="da-DK" sz="1800" dirty="0" smtClean="0">
                <a:latin typeface="Arial"/>
                <a:cs typeface="Arial"/>
              </a:rPr>
              <a:t>Risikovillighed (Hofstede 2005</a:t>
            </a:r>
            <a:r>
              <a:rPr lang="da-DK" sz="1800" dirty="0">
                <a:latin typeface="Arial"/>
                <a:cs typeface="Arial"/>
              </a:rPr>
              <a:t>) </a:t>
            </a:r>
          </a:p>
          <a:p>
            <a:r>
              <a:rPr lang="da-DK" sz="1800" dirty="0" smtClean="0">
                <a:latin typeface="Arial"/>
                <a:cs typeface="Arial"/>
              </a:rPr>
              <a:t>Højkontekst</a:t>
            </a:r>
            <a:r>
              <a:rPr lang="da-DK" sz="1800" dirty="0" smtClean="0">
                <a:latin typeface="Arial"/>
                <a:cs typeface="Arial"/>
              </a:rPr>
              <a:t>- og </a:t>
            </a:r>
            <a:r>
              <a:rPr lang="da-DK" sz="1800" dirty="0" smtClean="0">
                <a:latin typeface="Arial"/>
                <a:cs typeface="Arial"/>
              </a:rPr>
              <a:t>lavkontekstkulturer (Hall og Hall 1990a</a:t>
            </a:r>
            <a:r>
              <a:rPr lang="da-DK" sz="1800" dirty="0">
                <a:latin typeface="Arial"/>
                <a:cs typeface="Arial"/>
              </a:rPr>
              <a:t>,1990b</a:t>
            </a:r>
            <a:r>
              <a:rPr lang="da-DK" sz="1800" dirty="0" smtClean="0">
                <a:latin typeface="Arial"/>
                <a:cs typeface="Arial"/>
              </a:rPr>
              <a:t>)</a:t>
            </a:r>
          </a:p>
          <a:p>
            <a:r>
              <a:rPr lang="da-DK" sz="1800" dirty="0" smtClean="0">
                <a:latin typeface="Arial"/>
                <a:cs typeface="Arial"/>
              </a:rPr>
              <a:t>Rummets betydning (Hall 1966)</a:t>
            </a:r>
          </a:p>
          <a:p>
            <a:r>
              <a:rPr lang="da-DK" sz="1800" dirty="0" smtClean="0">
                <a:latin typeface="Arial"/>
                <a:cs typeface="Arial"/>
              </a:rPr>
              <a:t>Ekspressiv vs. neutral adfærd (</a:t>
            </a:r>
            <a:r>
              <a:rPr lang="da-DK" sz="1800" dirty="0" err="1" smtClean="0">
                <a:latin typeface="Arial"/>
                <a:cs typeface="Arial"/>
              </a:rPr>
              <a:t>Gesteland</a:t>
            </a:r>
            <a:r>
              <a:rPr lang="da-DK" sz="1800" dirty="0" smtClean="0">
                <a:latin typeface="Arial"/>
                <a:cs typeface="Arial"/>
              </a:rPr>
              <a:t> 1999; </a:t>
            </a:r>
            <a:r>
              <a:rPr lang="da-DK" sz="1800" dirty="0" err="1" smtClean="0">
                <a:latin typeface="Arial"/>
                <a:cs typeface="Arial"/>
              </a:rPr>
              <a:t>Trompenaars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Hampden</a:t>
            </a:r>
            <a:r>
              <a:rPr lang="da-DK" sz="1800" dirty="0">
                <a:latin typeface="Arial"/>
                <a:cs typeface="Arial"/>
              </a:rPr>
              <a:t>-</a:t>
            </a:r>
            <a:r>
              <a:rPr lang="da-DK" sz="1800" dirty="0" smtClean="0">
                <a:latin typeface="Arial"/>
                <a:cs typeface="Arial"/>
              </a:rPr>
              <a:t>Turner 1997)</a:t>
            </a:r>
          </a:p>
          <a:p>
            <a:r>
              <a:rPr lang="da-DK" sz="1800" dirty="0" err="1" smtClean="0">
                <a:latin typeface="Arial"/>
                <a:cs typeface="Arial"/>
              </a:rPr>
              <a:t>Tidsforståelse</a:t>
            </a:r>
            <a:r>
              <a:rPr lang="da-DK" sz="1800" dirty="0" smtClean="0">
                <a:latin typeface="Arial"/>
                <a:cs typeface="Arial"/>
              </a:rPr>
              <a:t> (Hall og Hall 1990a, 1990b; </a:t>
            </a:r>
            <a:r>
              <a:rPr lang="da-DK" sz="1800" dirty="0" err="1" smtClean="0">
                <a:latin typeface="Arial"/>
                <a:cs typeface="Arial"/>
              </a:rPr>
              <a:t>Trompenaars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Hampden</a:t>
            </a:r>
            <a:r>
              <a:rPr lang="da-DK" sz="1800" dirty="0">
                <a:latin typeface="Arial"/>
                <a:cs typeface="Arial"/>
              </a:rPr>
              <a:t>-</a:t>
            </a:r>
            <a:r>
              <a:rPr lang="da-DK" sz="1800" dirty="0" smtClean="0">
                <a:latin typeface="Arial"/>
                <a:cs typeface="Arial"/>
              </a:rPr>
              <a:t>Turner 1997)</a:t>
            </a:r>
          </a:p>
          <a:p>
            <a:r>
              <a:rPr lang="da-DK" sz="1800" dirty="0" smtClean="0">
                <a:latin typeface="Arial"/>
                <a:cs typeface="Arial"/>
              </a:rPr>
              <a:t>Diffuse og specifikke kulturer (</a:t>
            </a:r>
            <a:r>
              <a:rPr lang="da-DK" sz="1800" dirty="0" err="1" smtClean="0">
                <a:latin typeface="Arial"/>
                <a:cs typeface="Arial"/>
              </a:rPr>
              <a:t>Trompenaars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Hampden</a:t>
            </a:r>
            <a:r>
              <a:rPr lang="da-DK" sz="1800" dirty="0">
                <a:latin typeface="Arial"/>
                <a:cs typeface="Arial"/>
              </a:rPr>
              <a:t>-</a:t>
            </a:r>
            <a:r>
              <a:rPr lang="da-DK" sz="1800" dirty="0" smtClean="0">
                <a:latin typeface="Arial"/>
                <a:cs typeface="Arial"/>
              </a:rPr>
              <a:t>Turner 1997) </a:t>
            </a:r>
          </a:p>
        </p:txBody>
      </p:sp>
    </p:spTree>
    <p:extLst>
      <p:ext uri="{BB962C8B-B14F-4D97-AF65-F5344CB8AC3E}">
        <p14:creationId xmlns:p14="http://schemas.microsoft.com/office/powerpoint/2010/main" val="159483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1751013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Kulturel intelligens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57575" y="2774951"/>
            <a:ext cx="2320925" cy="2622550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CQ-drive</a:t>
            </a:r>
          </a:p>
          <a:p>
            <a:r>
              <a:rPr lang="da-DK" sz="1800" dirty="0" smtClean="0">
                <a:latin typeface="Arial"/>
                <a:cs typeface="Arial"/>
              </a:rPr>
              <a:t>CQ-</a:t>
            </a:r>
            <a:r>
              <a:rPr lang="da-DK" sz="1800" dirty="0" err="1" smtClean="0">
                <a:latin typeface="Arial"/>
                <a:cs typeface="Arial"/>
              </a:rPr>
              <a:t>knowledge</a:t>
            </a: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CQ-strategi</a:t>
            </a:r>
          </a:p>
          <a:p>
            <a:r>
              <a:rPr lang="da-DK" sz="1800" dirty="0" smtClean="0">
                <a:latin typeface="Arial"/>
                <a:cs typeface="Arial"/>
              </a:rPr>
              <a:t>CQ</a:t>
            </a:r>
            <a:r>
              <a:rPr lang="da-DK" sz="1800" dirty="0">
                <a:latin typeface="Arial"/>
                <a:cs typeface="Arial"/>
              </a:rPr>
              <a:t>-</a:t>
            </a:r>
            <a:r>
              <a:rPr lang="da-DK" sz="1800" dirty="0" smtClean="0">
                <a:latin typeface="Arial"/>
                <a:cs typeface="Arial"/>
              </a:rPr>
              <a:t>action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5447415" y="4399515"/>
            <a:ext cx="247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Arial"/>
                <a:cs typeface="Arial"/>
              </a:rPr>
              <a:t>Kilde: David </a:t>
            </a:r>
            <a:r>
              <a:rPr lang="da-DK" dirty="0" err="1" smtClean="0">
                <a:latin typeface="Arial"/>
                <a:cs typeface="Arial"/>
              </a:rPr>
              <a:t>Livermore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619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30349"/>
            <a:ext cx="8229600" cy="1143000"/>
          </a:xfrm>
        </p:spPr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Øvelse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62075" y="2598737"/>
            <a:ext cx="7162800" cy="452596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Vurdér </a:t>
            </a:r>
            <a:r>
              <a:rPr lang="da-DK" sz="1800" dirty="0" smtClean="0">
                <a:latin typeface="Arial"/>
                <a:cs typeface="Arial"/>
              </a:rPr>
              <a:t>dine egne kompetencer fra 1-10 ift. </a:t>
            </a:r>
            <a:r>
              <a:rPr lang="da-DK" sz="1800" i="1" dirty="0" smtClean="0">
                <a:latin typeface="Arial"/>
                <a:cs typeface="Arial"/>
              </a:rPr>
              <a:t>CQ-drive, CQ-</a:t>
            </a:r>
            <a:r>
              <a:rPr lang="da-DK" sz="1800" i="1" dirty="0" err="1" smtClean="0">
                <a:latin typeface="Arial"/>
                <a:cs typeface="Arial"/>
              </a:rPr>
              <a:t>knowledge</a:t>
            </a:r>
            <a:r>
              <a:rPr lang="da-DK" sz="1800" i="1" dirty="0" smtClean="0">
                <a:latin typeface="Arial"/>
                <a:cs typeface="Arial"/>
              </a:rPr>
              <a:t>, CQ-strategi, CQ-</a:t>
            </a:r>
            <a:r>
              <a:rPr lang="da-DK" sz="1800" i="1" dirty="0" smtClean="0">
                <a:latin typeface="Arial"/>
                <a:cs typeface="Arial"/>
              </a:rPr>
              <a:t>action.</a:t>
            </a:r>
          </a:p>
          <a:p>
            <a:pPr>
              <a:buAutoNum type="arabicPeriod"/>
            </a:pPr>
            <a:endParaRPr lang="da-DK" sz="1800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i="1" dirty="0" smtClean="0">
              <a:latin typeface="Arial"/>
              <a:cs typeface="Arial"/>
            </a:endParaRPr>
          </a:p>
          <a:p>
            <a:pPr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Diskuter </a:t>
            </a:r>
            <a:r>
              <a:rPr lang="da-DK" sz="1800" dirty="0" smtClean="0">
                <a:latin typeface="Arial"/>
                <a:cs typeface="Arial"/>
              </a:rPr>
              <a:t>hvordan du kan styrke henholdsvis </a:t>
            </a:r>
            <a:r>
              <a:rPr lang="da-DK" sz="1800" i="1" dirty="0">
                <a:latin typeface="Arial"/>
                <a:cs typeface="Arial"/>
              </a:rPr>
              <a:t>CQ-drive, CQ-</a:t>
            </a:r>
            <a:r>
              <a:rPr lang="da-DK" sz="1800" i="1" dirty="0" err="1">
                <a:latin typeface="Arial"/>
                <a:cs typeface="Arial"/>
              </a:rPr>
              <a:t>knowledge</a:t>
            </a:r>
            <a:r>
              <a:rPr lang="da-DK" sz="1800" i="1" dirty="0">
                <a:latin typeface="Arial"/>
                <a:cs typeface="Arial"/>
              </a:rPr>
              <a:t>, CQ-strategi, CQ-</a:t>
            </a:r>
            <a:r>
              <a:rPr lang="da-DK" sz="1800" i="1" dirty="0" smtClean="0">
                <a:latin typeface="Arial"/>
                <a:cs typeface="Arial"/>
              </a:rPr>
              <a:t>action.</a:t>
            </a:r>
          </a:p>
          <a:p>
            <a:pPr marL="0" indent="0">
              <a:buNone/>
            </a:pPr>
            <a:endParaRPr lang="da-DK" sz="1800" i="1" dirty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da-DK" sz="1800" dirty="0" smtClean="0">
                <a:latin typeface="Arial"/>
                <a:cs typeface="Arial"/>
              </a:rPr>
              <a:t>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2943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758951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>
                <a:latin typeface="Arial"/>
                <a:cs typeface="Arial"/>
              </a:rPr>
              <a:t>Tre forskellige kompetenceniveauer i </a:t>
            </a:r>
            <a:r>
              <a:rPr lang="da-DK" sz="2800" dirty="0" err="1" smtClean="0">
                <a:latin typeface="Arial"/>
                <a:cs typeface="Arial"/>
              </a:rPr>
              <a:t>kulturforståelse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124200" y="2962277"/>
            <a:ext cx="4051300" cy="1701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Novicer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Forhandlere</a:t>
            </a:r>
          </a:p>
          <a:p>
            <a:pPr marL="514350" indent="-514350">
              <a:buFont typeface="+mj-lt"/>
              <a:buAutoNum type="arabicPeriod"/>
            </a:pPr>
            <a:r>
              <a:rPr lang="da-DK" sz="1800" dirty="0" smtClean="0">
                <a:latin typeface="Arial"/>
                <a:cs typeface="Arial"/>
              </a:rPr>
              <a:t>Refleksive praktikere</a:t>
            </a:r>
          </a:p>
        </p:txBody>
      </p:sp>
    </p:spTree>
    <p:extLst>
      <p:ext uri="{BB962C8B-B14F-4D97-AF65-F5344CB8AC3E}">
        <p14:creationId xmlns:p14="http://schemas.microsoft.com/office/powerpoint/2010/main" val="305169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174307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Behovet for en dynamisk og refleksiv kulturtræning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65325" y="2886075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Overbevisende </a:t>
            </a:r>
            <a:r>
              <a:rPr lang="da-DK" sz="1800" dirty="0">
                <a:latin typeface="Arial"/>
                <a:cs typeface="Arial"/>
              </a:rPr>
              <a:t>visuel grafik </a:t>
            </a:r>
            <a:r>
              <a:rPr lang="da-DK" sz="1800" dirty="0" smtClean="0">
                <a:latin typeface="Arial"/>
                <a:cs typeface="Arial"/>
              </a:rPr>
              <a:t>forsimpler</a:t>
            </a:r>
          </a:p>
          <a:p>
            <a:r>
              <a:rPr lang="da-DK" sz="1800" dirty="0" smtClean="0">
                <a:latin typeface="Arial"/>
                <a:cs typeface="Arial"/>
              </a:rPr>
              <a:t>Undervisning </a:t>
            </a:r>
            <a:r>
              <a:rPr lang="da-DK" sz="1800" dirty="0">
                <a:latin typeface="Arial"/>
                <a:cs typeface="Arial"/>
              </a:rPr>
              <a:t>i forskelle kan skabe </a:t>
            </a:r>
            <a:r>
              <a:rPr lang="da-DK" sz="1800" dirty="0" smtClean="0">
                <a:latin typeface="Arial"/>
                <a:cs typeface="Arial"/>
              </a:rPr>
              <a:t>distance</a:t>
            </a:r>
          </a:p>
          <a:p>
            <a:r>
              <a:rPr lang="da-DK" sz="1800" dirty="0" smtClean="0">
                <a:latin typeface="Arial"/>
                <a:cs typeface="Arial"/>
              </a:rPr>
              <a:t>Ligheder overses</a:t>
            </a:r>
          </a:p>
          <a:p>
            <a:r>
              <a:rPr lang="da-DK" sz="1800" dirty="0" smtClean="0">
                <a:latin typeface="Arial"/>
                <a:cs typeface="Arial"/>
              </a:rPr>
              <a:t>Man </a:t>
            </a:r>
            <a:r>
              <a:rPr lang="da-DK" sz="1800" dirty="0">
                <a:latin typeface="Arial"/>
                <a:cs typeface="Arial"/>
              </a:rPr>
              <a:t>ser det </a:t>
            </a:r>
            <a:r>
              <a:rPr lang="da-DK" sz="1800" dirty="0" smtClean="0">
                <a:latin typeface="Arial"/>
                <a:cs typeface="Arial"/>
              </a:rPr>
              <a:t>forventede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Selvopfyldende profetier og double </a:t>
            </a:r>
            <a:r>
              <a:rPr lang="da-DK" sz="1800" dirty="0" smtClean="0">
                <a:latin typeface="Arial"/>
                <a:cs typeface="Arial"/>
              </a:rPr>
              <a:t>loops</a:t>
            </a:r>
          </a:p>
        </p:txBody>
      </p:sp>
    </p:spTree>
    <p:extLst>
      <p:ext uri="{BB962C8B-B14F-4D97-AF65-F5344CB8AC3E}">
        <p14:creationId xmlns:p14="http://schemas.microsoft.com/office/powerpoint/2010/main" val="362265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Øvelse 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5886" y="778321"/>
            <a:ext cx="7793739" cy="533935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1800" b="1" dirty="0" smtClean="0">
                <a:latin typeface="Arial"/>
                <a:cs typeface="Arial"/>
              </a:rPr>
              <a:t>Grupper </a:t>
            </a:r>
            <a:r>
              <a:rPr lang="da-DK" sz="1800" b="1" dirty="0">
                <a:latin typeface="Arial"/>
                <a:cs typeface="Arial"/>
              </a:rPr>
              <a:t>på 4-6 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 </a:t>
            </a:r>
          </a:p>
          <a:p>
            <a:pPr marL="0" indent="0" algn="just">
              <a:buNone/>
            </a:pPr>
            <a:r>
              <a:rPr lang="da-DK" sz="1800" u="sng" dirty="0">
                <a:latin typeface="Arial"/>
                <a:cs typeface="Arial"/>
              </a:rPr>
              <a:t>Individuelt: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1. Vælg de tre </a:t>
            </a:r>
            <a:r>
              <a:rPr lang="da-DK" sz="1800" dirty="0" smtClean="0">
                <a:latin typeface="Arial"/>
                <a:cs typeface="Arial"/>
              </a:rPr>
              <a:t>værdier, </a:t>
            </a:r>
            <a:r>
              <a:rPr lang="da-DK" sz="1800" dirty="0">
                <a:latin typeface="Arial"/>
                <a:cs typeface="Arial"/>
              </a:rPr>
              <a:t>der for dig er de </a:t>
            </a:r>
            <a:r>
              <a:rPr lang="da-DK" sz="1800" dirty="0" smtClean="0">
                <a:latin typeface="Arial"/>
                <a:cs typeface="Arial"/>
              </a:rPr>
              <a:t>vigtigste </a:t>
            </a:r>
            <a:r>
              <a:rPr lang="da-DK" sz="1800" dirty="0">
                <a:latin typeface="Arial"/>
                <a:cs typeface="Arial"/>
              </a:rPr>
              <a:t>og de tre </a:t>
            </a:r>
            <a:r>
              <a:rPr lang="da-DK" sz="1800" dirty="0" smtClean="0">
                <a:latin typeface="Arial"/>
                <a:cs typeface="Arial"/>
              </a:rPr>
              <a:t>værdier, </a:t>
            </a:r>
            <a:r>
              <a:rPr lang="da-DK" sz="1800" dirty="0">
                <a:latin typeface="Arial"/>
                <a:cs typeface="Arial"/>
              </a:rPr>
              <a:t>der er de mindst vigtige i arbejds-/studiesammenhæng. Skriv dem ned på en post-it eller et stykke papir. 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 </a:t>
            </a:r>
          </a:p>
          <a:p>
            <a:pPr marL="0" indent="0" algn="just">
              <a:buNone/>
            </a:pPr>
            <a:r>
              <a:rPr lang="da-DK" sz="1800" u="sng" dirty="0">
                <a:latin typeface="Arial"/>
                <a:cs typeface="Arial"/>
              </a:rPr>
              <a:t>2 </a:t>
            </a:r>
            <a:r>
              <a:rPr lang="da-DK" sz="1800" u="sng" dirty="0" smtClean="0">
                <a:latin typeface="Arial"/>
                <a:cs typeface="Arial"/>
              </a:rPr>
              <a:t>&amp; 2</a:t>
            </a:r>
            <a:r>
              <a:rPr lang="da-DK" sz="1800" u="sng" dirty="0">
                <a:latin typeface="Arial"/>
                <a:cs typeface="Arial"/>
              </a:rPr>
              <a:t>: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2. Diskuter 2 og </a:t>
            </a:r>
            <a:r>
              <a:rPr lang="da-DK" sz="1800" dirty="0" smtClean="0">
                <a:latin typeface="Arial"/>
                <a:cs typeface="Arial"/>
              </a:rPr>
              <a:t>2, </a:t>
            </a:r>
            <a:r>
              <a:rPr lang="da-DK" sz="1800" dirty="0">
                <a:latin typeface="Arial"/>
                <a:cs typeface="Arial"/>
              </a:rPr>
              <a:t>hvorfor disse værdier er vigtige for </a:t>
            </a:r>
            <a:r>
              <a:rPr lang="da-DK" sz="1800" dirty="0" smtClean="0">
                <a:latin typeface="Arial"/>
                <a:cs typeface="Arial"/>
              </a:rPr>
              <a:t>dig, </a:t>
            </a:r>
            <a:r>
              <a:rPr lang="da-DK" sz="1800" dirty="0">
                <a:latin typeface="Arial"/>
                <a:cs typeface="Arial"/>
              </a:rPr>
              <a:t>og hvordan de former </a:t>
            </a:r>
            <a:r>
              <a:rPr lang="da-DK" sz="1800" dirty="0" smtClean="0">
                <a:latin typeface="Arial"/>
                <a:cs typeface="Arial"/>
              </a:rPr>
              <a:t>jeres </a:t>
            </a:r>
            <a:r>
              <a:rPr lang="da-DK" sz="1800" dirty="0">
                <a:latin typeface="Arial"/>
                <a:cs typeface="Arial"/>
              </a:rPr>
              <a:t>forventning til andres måde at arbejde på.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 </a:t>
            </a:r>
          </a:p>
          <a:p>
            <a:pPr marL="0" indent="0" algn="just">
              <a:buNone/>
            </a:pPr>
            <a:r>
              <a:rPr lang="da-DK" sz="1800" u="sng" dirty="0">
                <a:latin typeface="Arial"/>
                <a:cs typeface="Arial"/>
              </a:rPr>
              <a:t>Hele gruppen:</a:t>
            </a: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3. Sammenlign nu dine valgte værdier med din gruppes. Er der nogen sammenfald? Og hvis ja: Diskuter om disse værdier er </a:t>
            </a:r>
            <a:r>
              <a:rPr lang="da-DK" sz="1800" dirty="0" smtClean="0">
                <a:latin typeface="Arial"/>
                <a:cs typeface="Arial"/>
              </a:rPr>
              <a:t>noget, </a:t>
            </a:r>
            <a:r>
              <a:rPr lang="da-DK" sz="1800" dirty="0">
                <a:latin typeface="Arial"/>
                <a:cs typeface="Arial"/>
              </a:rPr>
              <a:t>I har til fælles som danskere</a:t>
            </a:r>
            <a:r>
              <a:rPr lang="da-DK" sz="1800" dirty="0" smtClean="0">
                <a:latin typeface="Arial"/>
                <a:cs typeface="Arial"/>
              </a:rPr>
              <a:t>?</a:t>
            </a:r>
            <a:r>
              <a:rPr lang="da-DK" sz="1800" dirty="0">
                <a:latin typeface="Arial"/>
                <a:cs typeface="Arial"/>
              </a:rPr>
              <a:t> </a:t>
            </a:r>
            <a:r>
              <a:rPr lang="da-DK" sz="1800" dirty="0" smtClean="0">
                <a:latin typeface="Arial"/>
                <a:cs typeface="Arial"/>
              </a:rPr>
              <a:t>Som </a:t>
            </a:r>
            <a:r>
              <a:rPr lang="da-DK" sz="1800" dirty="0">
                <a:latin typeface="Arial"/>
                <a:cs typeface="Arial"/>
              </a:rPr>
              <a:t>studerende fra samme studie? Som generation? </a:t>
            </a:r>
            <a:r>
              <a:rPr lang="da-DK" sz="1800" dirty="0" smtClean="0">
                <a:latin typeface="Arial"/>
                <a:cs typeface="Arial"/>
              </a:rPr>
              <a:t>…</a:t>
            </a:r>
            <a:endParaRPr lang="da-DK" sz="1800" dirty="0"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 </a:t>
            </a:r>
            <a:endParaRPr lang="da-DK" sz="1000" dirty="0">
              <a:latin typeface="Arial"/>
              <a:cs typeface="Arial"/>
            </a:endParaRPr>
          </a:p>
          <a:p>
            <a:pPr marL="0" indent="0" algn="just">
              <a:buNone/>
            </a:pPr>
            <a:r>
              <a:rPr lang="da-DK" sz="1800" dirty="0">
                <a:latin typeface="Arial"/>
                <a:cs typeface="Arial"/>
              </a:rPr>
              <a:t>4. Diskuter hvilke kulturelle </a:t>
            </a:r>
            <a:r>
              <a:rPr lang="da-DK" sz="1800" dirty="0" smtClean="0">
                <a:latin typeface="Arial"/>
                <a:cs typeface="Arial"/>
              </a:rPr>
              <a:t>fællesskaber, du/I </a:t>
            </a:r>
            <a:r>
              <a:rPr lang="da-DK" sz="1800" dirty="0">
                <a:latin typeface="Arial"/>
                <a:cs typeface="Arial"/>
              </a:rPr>
              <a:t>er en del </a:t>
            </a:r>
            <a:r>
              <a:rPr lang="da-DK" sz="1800" dirty="0" smtClean="0">
                <a:latin typeface="Arial"/>
                <a:cs typeface="Arial"/>
              </a:rPr>
              <a:t>af</a:t>
            </a:r>
            <a:r>
              <a:rPr lang="da-DK" sz="1800" dirty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464510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447</Words>
  <Application>Microsoft Macintosh PowerPoint</Application>
  <PresentationFormat>Skærmshow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12</vt:i4>
      </vt:variant>
    </vt:vector>
  </HeadingPairs>
  <TitlesOfParts>
    <vt:vector size="13" baseType="lpstr">
      <vt:lpstr>Kontortema</vt:lpstr>
      <vt:lpstr>Træning i kulturforståelse</vt:lpstr>
      <vt:lpstr>Indhold</vt:lpstr>
      <vt:lpstr>Kulturtræningens formål og udvikling</vt:lpstr>
      <vt:lpstr>Eksempler på kulturelle dimensioner</vt:lpstr>
      <vt:lpstr>Kulturel intelligens</vt:lpstr>
      <vt:lpstr>Øvelse</vt:lpstr>
      <vt:lpstr>Tre forskellige kompetenceniveauer i kulturforståelse</vt:lpstr>
      <vt:lpstr>Behovet for en dynamisk og refleksiv kulturtræning</vt:lpstr>
      <vt:lpstr>Øvelse </vt:lpstr>
      <vt:lpstr>4 kulturhåndteringsstrategier </vt:lpstr>
      <vt:lpstr>Principper for tilrettelæggelse af kulturtræning</vt:lpstr>
      <vt:lpstr>PowerPoint-præsentation</vt:lpstr>
    </vt:vector>
  </TitlesOfParts>
  <Company>University of Copenhagen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Kulturtræning</dc:title>
  <dc:creator>Mie Femø Nielsen</dc:creator>
  <cp:lastModifiedBy>Thomas Lehman Waaben Toft</cp:lastModifiedBy>
  <cp:revision>32</cp:revision>
  <dcterms:created xsi:type="dcterms:W3CDTF">2016-08-11T13:27:29Z</dcterms:created>
  <dcterms:modified xsi:type="dcterms:W3CDTF">2016-08-15T19:12:47Z</dcterms:modified>
</cp:coreProperties>
</file>