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4"/>
    <p:restoredTop sz="94614"/>
  </p:normalViewPr>
  <p:slideViewPr>
    <p:cSldViewPr snapToGrid="0" snapToObjects="1">
      <p:cViewPr varScale="1">
        <p:scale>
          <a:sx n="95" d="100"/>
          <a:sy n="95" d="100"/>
        </p:scale>
        <p:origin x="5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9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5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54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7641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9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1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5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651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77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9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225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Click to edit Master text styles</a:t>
            </a:r>
          </a:p>
          <a:p>
            <a:pPr lvl="1"/>
            <a:r>
              <a:rPr lang="da-DK" smtClean="0"/>
              <a:t>Second level</a:t>
            </a:r>
          </a:p>
          <a:p>
            <a:pPr lvl="2"/>
            <a:r>
              <a:rPr lang="da-DK" smtClean="0"/>
              <a:t>Third level</a:t>
            </a:r>
          </a:p>
          <a:p>
            <a:pPr lvl="3"/>
            <a:r>
              <a:rPr lang="da-DK" smtClean="0"/>
              <a:t>Fourth level</a:t>
            </a:r>
          </a:p>
          <a:p>
            <a:pPr lvl="4"/>
            <a:r>
              <a:rPr lang="da-D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495F0-6193-CA4B-839F-FC0E6E0B6FF4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750046-5543-C640-ABA2-2C1E947EF15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639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4" y="1139826"/>
            <a:ext cx="8429625" cy="2387600"/>
          </a:xfrm>
        </p:spPr>
        <p:txBody>
          <a:bodyPr>
            <a:normAutofit/>
          </a:bodyPr>
          <a:lstStyle/>
          <a:p>
            <a:r>
              <a:rPr lang="en-US" sz="5200" dirty="0" err="1" smtClean="0">
                <a:latin typeface="Arial"/>
                <a:cs typeface="Arial"/>
              </a:rPr>
              <a:t>Interaktionel</a:t>
            </a:r>
            <a:r>
              <a:rPr lang="en-US" sz="5200" dirty="0" smtClean="0">
                <a:latin typeface="Arial"/>
                <a:cs typeface="Arial"/>
              </a:rPr>
              <a:t> </a:t>
            </a:r>
            <a:r>
              <a:rPr lang="en-US" sz="5200" dirty="0" err="1" smtClean="0">
                <a:latin typeface="Arial"/>
                <a:cs typeface="Arial"/>
              </a:rPr>
              <a:t>kommunikationsrådgivning</a:t>
            </a:r>
            <a:endParaRPr lang="en-US" sz="5200" dirty="0">
              <a:latin typeface="Arial"/>
              <a:cs typeface="Aria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24288"/>
            <a:ext cx="6858000" cy="1655762"/>
          </a:xfrm>
        </p:spPr>
        <p:txBody>
          <a:bodyPr/>
          <a:lstStyle/>
          <a:p>
            <a:r>
              <a:rPr lang="en-US" sz="2800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Kapitel</a:t>
            </a:r>
            <a:r>
              <a:rPr lang="en-US" sz="2800" dirty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21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  <a:p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Brian L. Due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og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Gitte</a:t>
            </a:r>
            <a:r>
              <a:rPr lang="en-US" sz="2000" dirty="0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000" dirty="0" err="1" smtClean="0">
                <a:solidFill>
                  <a:schemeClr val="bg2">
                    <a:lumMod val="50000"/>
                  </a:schemeClr>
                </a:solidFill>
                <a:latin typeface="Arial"/>
                <a:cs typeface="Arial"/>
              </a:rPr>
              <a:t>Gravengaard</a:t>
            </a:r>
            <a:endParaRPr lang="en-US" sz="2000" dirty="0" smtClean="0">
              <a:solidFill>
                <a:schemeClr val="bg2">
                  <a:lumMod val="50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571491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Den </a:t>
            </a:r>
            <a:r>
              <a:rPr lang="en-US" sz="2800" dirty="0" err="1" smtClean="0">
                <a:latin typeface="Arial"/>
                <a:cs typeface="Arial"/>
              </a:rPr>
              <a:t>datadrevne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rådgiver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1" y="1508125"/>
            <a:ext cx="7886700" cy="5174782"/>
          </a:xfrm>
        </p:spPr>
        <p:txBody>
          <a:bodyPr>
            <a:normAutofit/>
          </a:bodyPr>
          <a:lstStyle/>
          <a:p>
            <a:pPr algn="just"/>
            <a:r>
              <a:rPr lang="en-US" sz="1800" dirty="0" err="1" smtClean="0">
                <a:latin typeface="Arial"/>
                <a:cs typeface="Arial"/>
              </a:rPr>
              <a:t>Mål</a:t>
            </a:r>
            <a:r>
              <a:rPr lang="en-US" sz="1800" dirty="0" smtClean="0">
                <a:latin typeface="Arial"/>
                <a:cs typeface="Arial"/>
              </a:rPr>
              <a:t>: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Kende</a:t>
            </a:r>
            <a:r>
              <a:rPr lang="en-US" sz="1800" dirty="0" smtClean="0">
                <a:latin typeface="Arial"/>
                <a:cs typeface="Arial"/>
              </a:rPr>
              <a:t> den </a:t>
            </a:r>
            <a:r>
              <a:rPr lang="en-US" sz="1800" dirty="0" err="1" smtClean="0">
                <a:latin typeface="Arial"/>
                <a:cs typeface="Arial"/>
              </a:rPr>
              <a:t>rutiniserede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praksis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organisationen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Forstå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forretningen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Forstå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organisationskulturen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Afdække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organisationsmedlemmernes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forståelser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selvopfattelser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marL="457200" lvl="1" indent="0" algn="just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algn="just"/>
            <a:r>
              <a:rPr lang="en-US" sz="1800" dirty="0" err="1" smtClean="0">
                <a:latin typeface="Arial"/>
                <a:cs typeface="Arial"/>
              </a:rPr>
              <a:t>Middel</a:t>
            </a:r>
            <a:r>
              <a:rPr lang="en-US" sz="1800" dirty="0" smtClean="0">
                <a:latin typeface="Arial"/>
                <a:cs typeface="Arial"/>
              </a:rPr>
              <a:t>: </a:t>
            </a:r>
            <a:r>
              <a:rPr lang="en-US" sz="1800" dirty="0" err="1" smtClean="0">
                <a:latin typeface="Arial"/>
                <a:cs typeface="Arial"/>
              </a:rPr>
              <a:t>Grundig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solid </a:t>
            </a:r>
            <a:r>
              <a:rPr lang="en-US" sz="1800" dirty="0" err="1" smtClean="0">
                <a:latin typeface="Arial"/>
                <a:cs typeface="Arial"/>
              </a:rPr>
              <a:t>analyse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af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organisationen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dens </a:t>
            </a:r>
            <a:r>
              <a:rPr lang="en-US" sz="1800" dirty="0" err="1" smtClean="0">
                <a:latin typeface="Arial"/>
                <a:cs typeface="Arial"/>
              </a:rPr>
              <a:t>medlemmer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marL="0" indent="0" algn="just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pPr algn="just"/>
            <a:r>
              <a:rPr lang="en-US" sz="1800" dirty="0" err="1" smtClean="0">
                <a:latin typeface="Arial"/>
                <a:cs typeface="Arial"/>
              </a:rPr>
              <a:t>Resultat</a:t>
            </a:r>
            <a:r>
              <a:rPr lang="en-US" sz="1800" dirty="0" smtClean="0">
                <a:latin typeface="Arial"/>
                <a:cs typeface="Arial"/>
              </a:rPr>
              <a:t>: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Skaber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validt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udgangspunkt</a:t>
            </a:r>
            <a:r>
              <a:rPr lang="en-US" sz="1800" dirty="0" smtClean="0">
                <a:latin typeface="Arial"/>
                <a:cs typeface="Arial"/>
              </a:rPr>
              <a:t> for at </a:t>
            </a:r>
            <a:r>
              <a:rPr lang="en-US" sz="1800" dirty="0" err="1" smtClean="0">
                <a:latin typeface="Arial"/>
                <a:cs typeface="Arial"/>
              </a:rPr>
              <a:t>facilitere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hensigtsmæssige</a:t>
            </a:r>
            <a:r>
              <a:rPr lang="en-US" sz="1800" dirty="0" smtClean="0">
                <a:latin typeface="Arial"/>
                <a:cs typeface="Arial"/>
              </a:rPr>
              <a:t> processer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give </a:t>
            </a:r>
            <a:r>
              <a:rPr lang="en-US" sz="1800" dirty="0" err="1" smtClean="0">
                <a:latin typeface="Arial"/>
                <a:cs typeface="Arial"/>
              </a:rPr>
              <a:t>gode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råd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 algn="just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Viden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som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essentiel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når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organisationen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skal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overbevises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om</a:t>
            </a:r>
            <a:r>
              <a:rPr lang="en-US" sz="1800" dirty="0" smtClean="0">
                <a:latin typeface="Arial"/>
                <a:cs typeface="Arial"/>
              </a:rPr>
              <a:t> at </a:t>
            </a:r>
            <a:r>
              <a:rPr lang="en-US" sz="1800" dirty="0" err="1" smtClean="0">
                <a:latin typeface="Arial"/>
                <a:cs typeface="Arial"/>
              </a:rPr>
              <a:t>proces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råd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forandringer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vigtige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 algn="just">
              <a:buFont typeface="Courier New"/>
              <a:buChar char="o"/>
            </a:pPr>
            <a:r>
              <a:rPr lang="en-US" sz="1800" dirty="0" smtClean="0">
                <a:latin typeface="Arial"/>
                <a:cs typeface="Arial"/>
              </a:rPr>
              <a:t>Giver </a:t>
            </a:r>
            <a:r>
              <a:rPr lang="en-US" sz="1800" dirty="0" err="1" smtClean="0">
                <a:latin typeface="Arial"/>
                <a:cs typeface="Arial"/>
              </a:rPr>
              <a:t>mulighed</a:t>
            </a:r>
            <a:r>
              <a:rPr lang="en-US" sz="1800" dirty="0" smtClean="0">
                <a:latin typeface="Arial"/>
                <a:cs typeface="Arial"/>
              </a:rPr>
              <a:t> for at </a:t>
            </a:r>
            <a:r>
              <a:rPr lang="en-US" sz="1800" dirty="0" err="1" smtClean="0">
                <a:latin typeface="Arial"/>
                <a:cs typeface="Arial"/>
              </a:rPr>
              <a:t>forudse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usikkerhed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modstand</a:t>
            </a:r>
            <a:r>
              <a:rPr lang="en-US" sz="1800" dirty="0" smtClean="0">
                <a:latin typeface="Arial"/>
                <a:cs typeface="Arial"/>
              </a:rPr>
              <a:t> –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imødekomme</a:t>
            </a:r>
            <a:r>
              <a:rPr lang="en-US" sz="1800" dirty="0" smtClean="0">
                <a:latin typeface="Arial"/>
                <a:cs typeface="Arial"/>
              </a:rPr>
              <a:t> den.</a:t>
            </a:r>
          </a:p>
          <a:p>
            <a:pPr lvl="1" algn="just"/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68239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699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Rådgiverens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etnografiske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metoder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9150" y="1952625"/>
            <a:ext cx="7886700" cy="4351338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/>
                <a:cs typeface="Arial"/>
              </a:rPr>
              <a:t>Organisationsetnografi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erhvervsantropologi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smtClean="0">
                <a:latin typeface="Arial"/>
                <a:cs typeface="Arial"/>
              </a:rPr>
              <a:t>Observation </a:t>
            </a:r>
            <a:r>
              <a:rPr lang="en-US" sz="18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Praksis</a:t>
            </a:r>
            <a:r>
              <a:rPr lang="en-US" sz="1800" dirty="0" smtClean="0">
                <a:latin typeface="Arial"/>
                <a:cs typeface="Arial"/>
              </a:rPr>
              <a:t> (</a:t>
            </a:r>
            <a:r>
              <a:rPr lang="en-US" sz="1800" dirty="0" err="1" smtClean="0">
                <a:latin typeface="Arial"/>
                <a:cs typeface="Arial"/>
              </a:rPr>
              <a:t>Fx</a:t>
            </a:r>
            <a:r>
              <a:rPr lang="en-US" sz="1800" dirty="0" smtClean="0">
                <a:latin typeface="Arial"/>
                <a:cs typeface="Arial"/>
              </a:rPr>
              <a:t> video-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lydoptagelser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foto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bevægmønstre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adfærd</a:t>
            </a:r>
            <a:r>
              <a:rPr lang="en-US" sz="1800" dirty="0" smtClean="0">
                <a:latin typeface="Arial"/>
                <a:cs typeface="Arial"/>
              </a:rPr>
              <a:t>)</a:t>
            </a:r>
          </a:p>
          <a:p>
            <a:r>
              <a:rPr lang="en-US" sz="1800" dirty="0" smtClean="0">
                <a:latin typeface="Arial"/>
                <a:cs typeface="Arial"/>
              </a:rPr>
              <a:t>Tale med </a:t>
            </a:r>
            <a:r>
              <a:rPr lang="en-US" sz="1800" dirty="0" err="1" smtClean="0">
                <a:latin typeface="Arial"/>
                <a:cs typeface="Arial"/>
              </a:rPr>
              <a:t>organisationens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medlemmer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err="1">
                <a:latin typeface="Arial"/>
                <a:cs typeface="Arial"/>
              </a:rPr>
              <a:t>F</a:t>
            </a:r>
            <a:r>
              <a:rPr lang="en-US" sz="1800" dirty="0" err="1" smtClean="0">
                <a:latin typeface="Arial"/>
                <a:cs typeface="Arial"/>
              </a:rPr>
              <a:t>orståelser</a:t>
            </a:r>
            <a:r>
              <a:rPr lang="en-US" sz="1800" dirty="0" smtClean="0">
                <a:latin typeface="Arial"/>
                <a:cs typeface="Arial"/>
              </a:rPr>
              <a:t> (</a:t>
            </a:r>
            <a:r>
              <a:rPr lang="en-US" sz="1800" dirty="0" err="1" smtClean="0">
                <a:latin typeface="Arial"/>
                <a:cs typeface="Arial"/>
              </a:rPr>
              <a:t>fx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uformelle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samtaler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planlagte</a:t>
            </a:r>
            <a:r>
              <a:rPr lang="en-US" sz="1800" dirty="0" smtClean="0">
                <a:latin typeface="Arial"/>
                <a:cs typeface="Arial"/>
              </a:rPr>
              <a:t> interview)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Mål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>
                <a:latin typeface="Arial"/>
                <a:cs typeface="Arial"/>
              </a:rPr>
              <a:t>A</a:t>
            </a:r>
            <a:r>
              <a:rPr lang="en-US" sz="1800" dirty="0" smtClean="0">
                <a:latin typeface="Arial"/>
                <a:cs typeface="Arial"/>
              </a:rPr>
              <a:t>t </a:t>
            </a:r>
            <a:r>
              <a:rPr lang="en-US" sz="1800" dirty="0" err="1">
                <a:latin typeface="Arial"/>
                <a:cs typeface="Arial"/>
              </a:rPr>
              <a:t>tilvejebringe</a:t>
            </a:r>
            <a:r>
              <a:rPr lang="en-US" sz="1800" dirty="0">
                <a:latin typeface="Arial"/>
                <a:cs typeface="Arial"/>
              </a:rPr>
              <a:t> en </a:t>
            </a:r>
            <a:r>
              <a:rPr lang="en-US" sz="1800" dirty="0" err="1" smtClean="0">
                <a:latin typeface="Arial"/>
                <a:cs typeface="Arial"/>
              </a:rPr>
              <a:t>forståelse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for </a:t>
            </a:r>
            <a:r>
              <a:rPr lang="en-US" sz="1800" dirty="0" err="1">
                <a:latin typeface="Arial"/>
                <a:cs typeface="Arial"/>
              </a:rPr>
              <a:t>menneskers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adfærd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og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hverdagspraksis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samt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deres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forståelser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af</a:t>
            </a:r>
            <a:r>
              <a:rPr lang="en-US" sz="1800" dirty="0">
                <a:latin typeface="Arial"/>
                <a:cs typeface="Arial"/>
              </a:rPr>
              <a:t> sig </a:t>
            </a:r>
            <a:r>
              <a:rPr lang="en-US" sz="1800" dirty="0" err="1">
                <a:latin typeface="Arial"/>
                <a:cs typeface="Arial"/>
              </a:rPr>
              <a:t>selv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og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verden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omkring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smtClean="0">
                <a:latin typeface="Arial"/>
                <a:cs typeface="Arial"/>
              </a:rPr>
              <a:t>sig. 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73212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75406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Den </a:t>
            </a:r>
            <a:r>
              <a:rPr lang="en-US" sz="2800" dirty="0" err="1" smtClean="0">
                <a:latin typeface="Arial"/>
                <a:cs typeface="Arial"/>
              </a:rPr>
              <a:t>faciliterende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rådgiver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2000250"/>
            <a:ext cx="7886700" cy="5032375"/>
          </a:xfrm>
        </p:spPr>
        <p:txBody>
          <a:bodyPr>
            <a:normAutofit/>
          </a:bodyPr>
          <a:lstStyle/>
          <a:p>
            <a:r>
              <a:rPr lang="da-DK" sz="1800" dirty="0" smtClean="0">
                <a:latin typeface="Arial"/>
                <a:cs typeface="Arial"/>
              </a:rPr>
              <a:t>Rådgiveren filmer praksis i organisationen.</a:t>
            </a:r>
          </a:p>
          <a:p>
            <a:r>
              <a:rPr lang="da-DK" sz="1800" dirty="0" smtClean="0">
                <a:latin typeface="Arial"/>
                <a:cs typeface="Arial"/>
              </a:rPr>
              <a:t>Udvikler workshop, hvor medarbejderne får lov at se sig selv og derudfra diskutere og reflektere over egen praksis.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err="1" smtClean="0">
                <a:latin typeface="Arial"/>
                <a:cs typeface="Arial"/>
              </a:rPr>
              <a:t>ViRTI</a:t>
            </a:r>
            <a:r>
              <a:rPr lang="da-DK" sz="1800" dirty="0" smtClean="0">
                <a:latin typeface="Arial"/>
                <a:cs typeface="Arial"/>
              </a:rPr>
              <a:t>: </a:t>
            </a:r>
            <a:r>
              <a:rPr lang="da-DK" sz="1800" dirty="0" err="1" smtClean="0">
                <a:latin typeface="Arial"/>
                <a:cs typeface="Arial"/>
              </a:rPr>
              <a:t>Videobased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 smtClean="0">
                <a:latin typeface="Arial"/>
                <a:cs typeface="Arial"/>
              </a:rPr>
              <a:t>Reflection</a:t>
            </a:r>
            <a:r>
              <a:rPr lang="da-DK" sz="1800" dirty="0" smtClean="0">
                <a:latin typeface="Arial"/>
                <a:cs typeface="Arial"/>
              </a:rPr>
              <a:t> on Team and </a:t>
            </a:r>
            <a:r>
              <a:rPr lang="da-DK" sz="1800" dirty="0" err="1" smtClean="0">
                <a:latin typeface="Arial"/>
                <a:cs typeface="Arial"/>
              </a:rPr>
              <a:t>employee</a:t>
            </a:r>
            <a:r>
              <a:rPr lang="da-DK" sz="1800" dirty="0" smtClean="0">
                <a:latin typeface="Arial"/>
                <a:cs typeface="Arial"/>
              </a:rPr>
              <a:t> </a:t>
            </a:r>
            <a:r>
              <a:rPr lang="da-DK" sz="1800" dirty="0" err="1" smtClean="0">
                <a:latin typeface="Arial"/>
                <a:cs typeface="Arial"/>
              </a:rPr>
              <a:t>Interaction</a:t>
            </a:r>
            <a:r>
              <a:rPr lang="da-DK" sz="1800" dirty="0" smtClean="0">
                <a:latin typeface="Arial"/>
                <a:cs typeface="Arial"/>
              </a:rPr>
              <a:t>. </a:t>
            </a:r>
          </a:p>
          <a:p>
            <a:r>
              <a:rPr lang="da-DK" sz="1800" dirty="0" smtClean="0">
                <a:latin typeface="Arial"/>
                <a:cs typeface="Arial"/>
              </a:rPr>
              <a:t>Baseret på CARM.</a:t>
            </a:r>
          </a:p>
          <a:p>
            <a:endParaRPr lang="da-DK" sz="1800" dirty="0" smtClean="0">
              <a:latin typeface="Arial"/>
              <a:cs typeface="Arial"/>
            </a:endParaRPr>
          </a:p>
          <a:p>
            <a:r>
              <a:rPr lang="da-DK" sz="1800" dirty="0" smtClean="0">
                <a:latin typeface="Arial"/>
                <a:cs typeface="Arial"/>
              </a:rPr>
              <a:t>Medarbejderne får mulighed for at blive klogere på – og bevidste om – både deres egen og den fælles kommunikative praksis.</a:t>
            </a:r>
          </a:p>
          <a:p>
            <a:r>
              <a:rPr lang="da-DK" sz="1800" dirty="0" smtClean="0">
                <a:latin typeface="Arial"/>
                <a:cs typeface="Arial"/>
              </a:rPr>
              <a:t>Giver mulighed for diskussion af praksis.</a:t>
            </a:r>
          </a:p>
        </p:txBody>
      </p:sp>
    </p:spTree>
    <p:extLst>
      <p:ext uri="{BB962C8B-B14F-4D97-AF65-F5344CB8AC3E}">
        <p14:creationId xmlns:p14="http://schemas.microsoft.com/office/powerpoint/2010/main" val="207870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65893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Den </a:t>
            </a:r>
            <a:r>
              <a:rPr lang="en-US" sz="2800" dirty="0" err="1" smtClean="0">
                <a:latin typeface="Arial"/>
                <a:cs typeface="Arial"/>
              </a:rPr>
              <a:t>faciliterende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rådgiver</a:t>
            </a:r>
            <a:r>
              <a:rPr lang="en-US" sz="2800" dirty="0">
                <a:latin typeface="Arial"/>
                <a:cs typeface="Arial"/>
              </a:rPr>
              <a:t> </a:t>
            </a:r>
            <a:r>
              <a:rPr lang="en-US" sz="2800" dirty="0" smtClean="0">
                <a:latin typeface="Arial"/>
                <a:cs typeface="Arial"/>
              </a:rPr>
              <a:t>– </a:t>
            </a:r>
            <a:r>
              <a:rPr lang="en-US" sz="2800" dirty="0" err="1" smtClean="0">
                <a:latin typeface="Arial"/>
                <a:cs typeface="Arial"/>
              </a:rPr>
              <a:t>i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praksis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650" y="2952750"/>
            <a:ext cx="4784725" cy="21431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 smtClean="0">
                <a:latin typeface="Arial"/>
                <a:cs typeface="Arial"/>
              </a:rPr>
              <a:t>1. </a:t>
            </a:r>
            <a:r>
              <a:rPr lang="en-US" sz="1800" dirty="0" err="1" smtClean="0">
                <a:latin typeface="Arial"/>
                <a:cs typeface="Arial"/>
              </a:rPr>
              <a:t>Forarbejde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og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etnografisk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baggrundsviden</a:t>
            </a:r>
            <a:endParaRPr lang="en-US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latin typeface="Arial"/>
                <a:cs typeface="Arial"/>
              </a:rPr>
              <a:t>2. </a:t>
            </a:r>
            <a:r>
              <a:rPr lang="en-US" sz="1800" dirty="0" err="1">
                <a:latin typeface="Arial"/>
                <a:cs typeface="Arial"/>
              </a:rPr>
              <a:t>Dataindsamling</a:t>
            </a:r>
            <a:endParaRPr lang="en-US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latin typeface="Arial"/>
                <a:cs typeface="Arial"/>
              </a:rPr>
              <a:t>3. </a:t>
            </a:r>
            <a:r>
              <a:rPr lang="en-US" sz="1800" dirty="0" err="1">
                <a:latin typeface="Arial"/>
                <a:cs typeface="Arial"/>
              </a:rPr>
              <a:t>Analyse</a:t>
            </a:r>
            <a:endParaRPr lang="en-US" sz="1800" dirty="0">
              <a:latin typeface="Arial"/>
              <a:cs typeface="Arial"/>
            </a:endParaRPr>
          </a:p>
          <a:p>
            <a:pPr marL="0" indent="0">
              <a:buNone/>
            </a:pPr>
            <a:r>
              <a:rPr lang="en-US" sz="1800" dirty="0">
                <a:latin typeface="Arial"/>
                <a:cs typeface="Arial"/>
              </a:rPr>
              <a:t>4. </a:t>
            </a:r>
            <a:r>
              <a:rPr lang="en-US" sz="1800" dirty="0" err="1" smtClean="0">
                <a:latin typeface="Arial"/>
                <a:cs typeface="Arial"/>
              </a:rPr>
              <a:t>Rådgivning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og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formidling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355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6624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Forarbejde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og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etnografisk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baggrundsviden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2650" y="2206624"/>
            <a:ext cx="7292975" cy="5032376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Indledningsvist forklare organisationen, lederen og relevante medarbejdere:</a:t>
            </a:r>
          </a:p>
          <a:p>
            <a:pPr lvl="1" algn="just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Hvad går metoden ud på?</a:t>
            </a:r>
          </a:p>
          <a:p>
            <a:pPr lvl="1" algn="just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Hvad kan de få ud af at deltage?</a:t>
            </a:r>
          </a:p>
          <a:p>
            <a:pPr lvl="1" algn="just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Hvor og hvordan vil rådgiveren indsamle data?</a:t>
            </a:r>
          </a:p>
          <a:p>
            <a:pPr lvl="1" algn="just">
              <a:buFont typeface="Courier New"/>
              <a:buChar char="o"/>
            </a:pPr>
            <a:r>
              <a:rPr lang="da-DK" sz="1800" dirty="0" smtClean="0">
                <a:latin typeface="Arial"/>
                <a:cs typeface="Arial"/>
              </a:rPr>
              <a:t>Ønsker lederen særlige emner eller fokusområder?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Indsamle viden om medarbejderne og deres arbejdsopgaver. 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Etableret tillidsfulde og tætte relationer til ledere og relevante medarbejdere.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Mål: Forstå, hvad der foregår i den interaktion, man filmer.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89762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02532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Dataindsamling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3650" y="2301875"/>
            <a:ext cx="7753350" cy="4351338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/>
                <a:cs typeface="Arial"/>
              </a:rPr>
              <a:t>Primært</a:t>
            </a:r>
            <a:r>
              <a:rPr lang="en-US" sz="1800" dirty="0" smtClean="0">
                <a:latin typeface="Arial"/>
                <a:cs typeface="Arial"/>
              </a:rPr>
              <a:t>: </a:t>
            </a:r>
            <a:endParaRPr lang="en-US" sz="1800" dirty="0">
              <a:latin typeface="Arial"/>
              <a:cs typeface="Arial"/>
            </a:endParaRPr>
          </a:p>
          <a:p>
            <a:pPr lvl="1"/>
            <a:r>
              <a:rPr lang="en-US" sz="1800" dirty="0" err="1" smtClean="0">
                <a:latin typeface="Arial"/>
                <a:cs typeface="Arial"/>
              </a:rPr>
              <a:t>Videodata</a:t>
            </a:r>
            <a:r>
              <a:rPr lang="en-US" sz="1800" dirty="0" smtClean="0">
                <a:latin typeface="Arial"/>
                <a:cs typeface="Arial"/>
              </a:rPr>
              <a:t> 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Sekundært</a:t>
            </a:r>
            <a:r>
              <a:rPr lang="en-US" sz="1800" dirty="0" smtClean="0">
                <a:latin typeface="Arial"/>
                <a:cs typeface="Arial"/>
              </a:rPr>
              <a:t>: </a:t>
            </a: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Etnografisk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>
                <a:latin typeface="Arial"/>
                <a:cs typeface="Arial"/>
              </a:rPr>
              <a:t>baggrundsviden</a:t>
            </a:r>
            <a:r>
              <a:rPr lang="en-US" sz="1800" dirty="0">
                <a:latin typeface="Arial"/>
                <a:cs typeface="Arial"/>
              </a:rPr>
              <a:t>, der </a:t>
            </a:r>
            <a:r>
              <a:rPr lang="en-US" sz="1800" dirty="0" err="1" smtClean="0">
                <a:latin typeface="Arial"/>
                <a:cs typeface="Arial"/>
              </a:rPr>
              <a:t>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indsamlet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>
                <a:latin typeface="Arial"/>
                <a:cs typeface="Arial"/>
              </a:rPr>
              <a:t>med </a:t>
            </a:r>
            <a:r>
              <a:rPr lang="en-US" sz="1800" dirty="0" err="1">
                <a:latin typeface="Arial"/>
                <a:cs typeface="Arial"/>
              </a:rPr>
              <a:t>brug</a:t>
            </a:r>
            <a:r>
              <a:rPr lang="en-US" sz="1800" dirty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af</a:t>
            </a:r>
            <a:r>
              <a:rPr lang="en-US" sz="1800" dirty="0" smtClean="0">
                <a:latin typeface="Arial"/>
                <a:cs typeface="Arial"/>
              </a:rPr>
              <a:t>: </a:t>
            </a:r>
            <a:endParaRPr lang="en-US" sz="1800" dirty="0">
              <a:latin typeface="Arial"/>
              <a:cs typeface="Arial"/>
            </a:endParaRPr>
          </a:p>
          <a:p>
            <a:pPr lvl="2">
              <a:buFont typeface="Wingdings" charset="2"/>
              <a:buChar char="Ø"/>
            </a:pPr>
            <a:r>
              <a:rPr lang="en-US" sz="1800" dirty="0" err="1" smtClean="0">
                <a:latin typeface="Arial"/>
                <a:cs typeface="Arial"/>
              </a:rPr>
              <a:t>Foto</a:t>
            </a:r>
            <a:endParaRPr lang="en-US" sz="1800" dirty="0" smtClean="0">
              <a:latin typeface="Arial"/>
              <a:cs typeface="Arial"/>
            </a:endParaRPr>
          </a:p>
          <a:p>
            <a:pPr lvl="2">
              <a:buFont typeface="Wingdings" charset="2"/>
              <a:buChar char="Ø"/>
            </a:pPr>
            <a:r>
              <a:rPr lang="en-US" sz="1800" dirty="0" err="1" smtClean="0">
                <a:latin typeface="Arial"/>
                <a:cs typeface="Arial"/>
              </a:rPr>
              <a:t>Uformelle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samtaler</a:t>
            </a:r>
            <a:endParaRPr lang="en-US" sz="1800" dirty="0" smtClean="0">
              <a:latin typeface="Arial"/>
              <a:cs typeface="Arial"/>
            </a:endParaRPr>
          </a:p>
          <a:p>
            <a:pPr lvl="2">
              <a:buFont typeface="Wingdings" charset="2"/>
              <a:buChar char="Ø"/>
            </a:pPr>
            <a:r>
              <a:rPr lang="en-US" sz="1800" dirty="0" err="1" smtClean="0">
                <a:latin typeface="Arial"/>
                <a:cs typeface="Arial"/>
              </a:rPr>
              <a:t>Formelle</a:t>
            </a:r>
            <a:r>
              <a:rPr lang="en-US" sz="1800" dirty="0" smtClean="0">
                <a:latin typeface="Arial"/>
                <a:cs typeface="Arial"/>
              </a:rPr>
              <a:t> interviews </a:t>
            </a:r>
          </a:p>
          <a:p>
            <a:pPr lvl="2">
              <a:buFont typeface="Wingdings" charset="2"/>
              <a:buChar char="Ø"/>
            </a:pPr>
            <a:r>
              <a:rPr lang="en-US" sz="1800" dirty="0" err="1" smtClean="0">
                <a:latin typeface="Arial"/>
                <a:cs typeface="Arial"/>
              </a:rPr>
              <a:t>Observationer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952667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549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Analyse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70125"/>
            <a:ext cx="8163081" cy="5714427"/>
          </a:xfrm>
        </p:spPr>
        <p:txBody>
          <a:bodyPr>
            <a:normAutofit/>
          </a:bodyPr>
          <a:lstStyle/>
          <a:p>
            <a:pPr algn="just"/>
            <a:r>
              <a:rPr lang="da-DK" sz="1800" dirty="0" err="1" smtClean="0">
                <a:latin typeface="Arial"/>
                <a:cs typeface="Arial"/>
              </a:rPr>
              <a:t>Transkribere</a:t>
            </a:r>
            <a:r>
              <a:rPr lang="da-DK" sz="1800" dirty="0" smtClean="0">
                <a:latin typeface="Arial"/>
                <a:cs typeface="Arial"/>
              </a:rPr>
              <a:t> og kode data.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Detaljerede multimodale CA-transskriptioner gør det muligt at foretage minutiøse analyser af kommunikationsmønstre på </a:t>
            </a:r>
            <a:r>
              <a:rPr lang="da-DK" sz="1800" dirty="0" err="1" smtClean="0">
                <a:latin typeface="Arial"/>
                <a:cs typeface="Arial"/>
              </a:rPr>
              <a:t>mikroniveau</a:t>
            </a:r>
            <a:r>
              <a:rPr lang="da-DK" sz="1800" dirty="0" smtClean="0">
                <a:latin typeface="Arial"/>
                <a:cs typeface="Arial"/>
              </a:rPr>
              <a:t>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Datasessions og analyse </a:t>
            </a:r>
            <a:r>
              <a:rPr lang="da-DK" sz="1800" dirty="0" err="1" smtClean="0">
                <a:latin typeface="Arial"/>
                <a:cs typeface="Arial"/>
              </a:rPr>
              <a:t>mhp</a:t>
            </a:r>
            <a:r>
              <a:rPr lang="da-DK" sz="1800" dirty="0" smtClean="0">
                <a:latin typeface="Arial"/>
                <a:cs typeface="Arial"/>
              </a:rPr>
              <a:t>. at finde særlige </a:t>
            </a:r>
            <a:r>
              <a:rPr lang="da-DK" sz="1800" dirty="0" err="1" smtClean="0">
                <a:latin typeface="Arial"/>
                <a:cs typeface="Arial"/>
              </a:rPr>
              <a:t>interaktionelle</a:t>
            </a:r>
            <a:r>
              <a:rPr lang="da-DK" sz="1800" dirty="0" smtClean="0">
                <a:latin typeface="Arial"/>
                <a:cs typeface="Arial"/>
              </a:rPr>
              <a:t> udfordringer og udviklingsmuligheder i interaktionen.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Mål: Hjælpe medarbejderne til at blive endnu bedre ved fx at fokusere på måder at være leder, måder at træffe beslutninger osv.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Fokus på det, der vurderes at have størst lærings- og udviklingspotentiale for medarbejderne.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Fokus på både sprog, krop og artefakter. 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390415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93825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Rådgivning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og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formidling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525" y="2570162"/>
            <a:ext cx="6927850" cy="4351338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/>
                <a:cs typeface="Arial"/>
              </a:rPr>
              <a:t>Væsentligste</a:t>
            </a:r>
            <a:r>
              <a:rPr lang="en-US" sz="1800" dirty="0" smtClean="0">
                <a:latin typeface="Arial"/>
                <a:cs typeface="Arial"/>
              </a:rPr>
              <a:t> pointer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forbedringspotentialer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præsenteres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formidlende</a:t>
            </a:r>
            <a:r>
              <a:rPr lang="en-US" sz="1800" dirty="0" smtClean="0">
                <a:latin typeface="Arial"/>
                <a:cs typeface="Arial"/>
              </a:rPr>
              <a:t> workshop-format.</a:t>
            </a:r>
          </a:p>
          <a:p>
            <a:endParaRPr lang="en-US" sz="1800" dirty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Workshopformat</a:t>
            </a:r>
            <a:endParaRPr lang="en-US" sz="1800" dirty="0" smtClean="0">
              <a:latin typeface="Arial"/>
              <a:cs typeface="Arial"/>
            </a:endParaRP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Forklare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formatet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skabe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psykologisk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tryghed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Afspille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videoklip</a:t>
            </a:r>
            <a:r>
              <a:rPr lang="en-US" sz="1800" dirty="0" smtClean="0">
                <a:latin typeface="Arial"/>
                <a:cs typeface="Arial"/>
              </a:rPr>
              <a:t> et </a:t>
            </a:r>
            <a:r>
              <a:rPr lang="en-US" sz="1800" dirty="0" err="1" smtClean="0">
                <a:latin typeface="Arial"/>
                <a:cs typeface="Arial"/>
              </a:rPr>
              <a:t>efter</a:t>
            </a:r>
            <a:r>
              <a:rPr lang="en-US" sz="1800" dirty="0" smtClean="0">
                <a:latin typeface="Arial"/>
                <a:cs typeface="Arial"/>
              </a:rPr>
              <a:t> et, </a:t>
            </a:r>
            <a:r>
              <a:rPr lang="en-US" sz="1800" dirty="0" err="1" smtClean="0">
                <a:latin typeface="Arial"/>
                <a:cs typeface="Arial"/>
              </a:rPr>
              <a:t>facilitere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samtale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refleksion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Opsamling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skabelse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af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fælles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opsamlingspunkter</a:t>
            </a:r>
            <a:r>
              <a:rPr lang="en-US" sz="1800" dirty="0" smtClean="0">
                <a:latin typeface="Arial"/>
                <a:cs typeface="Arial"/>
              </a:rPr>
              <a:t>.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17613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>
                <a:latin typeface="Arial"/>
                <a:cs typeface="Arial"/>
              </a:rPr>
              <a:t>Indhold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8275" y="1841500"/>
            <a:ext cx="7886700" cy="4351338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/>
                <a:cs typeface="Arial"/>
              </a:rPr>
              <a:t>Krav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til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kommunikationsrådgiveren</a:t>
            </a:r>
            <a:endParaRPr lang="en-US" sz="1800" dirty="0" smtClean="0">
              <a:latin typeface="Arial"/>
              <a:cs typeface="Arial"/>
            </a:endParaRP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smtClean="0">
                <a:latin typeface="Arial"/>
                <a:cs typeface="Arial"/>
              </a:rPr>
              <a:t>Fra </a:t>
            </a:r>
            <a:r>
              <a:rPr lang="en-US" sz="1800" dirty="0" err="1" smtClean="0">
                <a:latin typeface="Arial"/>
                <a:cs typeface="Arial"/>
              </a:rPr>
              <a:t>distributør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til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strategisk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rådgiver</a:t>
            </a: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Rådgivning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de </a:t>
            </a:r>
            <a:r>
              <a:rPr lang="en-US" sz="1800" dirty="0" err="1" smtClean="0">
                <a:latin typeface="Arial"/>
                <a:cs typeface="Arial"/>
              </a:rPr>
              <a:t>tre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paradigmer</a:t>
            </a: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smtClean="0">
                <a:latin typeface="Arial"/>
                <a:cs typeface="Arial"/>
              </a:rPr>
              <a:t>Den </a:t>
            </a:r>
            <a:r>
              <a:rPr lang="en-US" sz="1800" dirty="0" err="1" smtClean="0">
                <a:latin typeface="Arial"/>
                <a:cs typeface="Arial"/>
              </a:rPr>
              <a:t>faciliterende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proceskonsulent</a:t>
            </a:r>
            <a:endParaRPr lang="en-US" sz="1800" dirty="0" smtClean="0">
              <a:latin typeface="Arial"/>
              <a:cs typeface="Arial"/>
            </a:endParaRPr>
          </a:p>
          <a:p>
            <a:pPr marL="0" indent="0">
              <a:buNone/>
            </a:pPr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smtClean="0">
                <a:latin typeface="Arial"/>
                <a:cs typeface="Arial"/>
              </a:rPr>
              <a:t>Den </a:t>
            </a:r>
            <a:r>
              <a:rPr lang="en-US" sz="1800" dirty="0" err="1" smtClean="0">
                <a:latin typeface="Arial"/>
                <a:cs typeface="Arial"/>
              </a:rPr>
              <a:t>datadrevne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rådgiver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praksis</a:t>
            </a:r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32451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279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Krav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til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kommunikationsrådgiveren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85532"/>
            <a:ext cx="7886700" cy="4889968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Den traditionelle kommunikationsspecialist: Dygtig håndværker, håndterer medierne, skriver tekster, laver hjemmeside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Dertil kommer en række nye krav:</a:t>
            </a:r>
          </a:p>
          <a:p>
            <a:pPr marL="457200" lvl="1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1. har analytisk-strategiske kompetencer og kan bidrage til løsning af problemer knyttet til forretningen samt deltage i den strategiske udvikling af forretningen.</a:t>
            </a:r>
          </a:p>
          <a:p>
            <a:pPr marL="457200" lvl="1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2. har konceptuelt-kreative kompetencer og kan skabe fornyende konceptuelle løsninger på interne såvel som eksterne udfordringer.</a:t>
            </a:r>
          </a:p>
          <a:p>
            <a:pPr marL="457200" lvl="1" indent="0" algn="just">
              <a:buNone/>
            </a:pPr>
            <a:r>
              <a:rPr lang="da-DK" sz="1800" dirty="0" smtClean="0">
                <a:latin typeface="Arial"/>
                <a:cs typeface="Arial"/>
              </a:rPr>
              <a:t>3. kan udfylde rollen som </a:t>
            </a:r>
            <a:r>
              <a:rPr lang="da-DK" sz="1800" dirty="0" err="1" smtClean="0">
                <a:latin typeface="Arial"/>
                <a:cs typeface="Arial"/>
              </a:rPr>
              <a:t>facilitator</a:t>
            </a:r>
            <a:r>
              <a:rPr lang="da-DK" sz="1800" dirty="0" smtClean="0">
                <a:latin typeface="Arial"/>
                <a:cs typeface="Arial"/>
              </a:rPr>
              <a:t> eller hjælper og rådgive om, igangsætte og gennemføre interne processer og projekter på baggrund af en dyb forretningsmæssig forståelse.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0288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Fra </a:t>
            </a:r>
            <a:r>
              <a:rPr lang="en-US" sz="2800" dirty="0" err="1" smtClean="0">
                <a:latin typeface="Arial"/>
                <a:cs typeface="Arial"/>
              </a:rPr>
              <a:t>distributør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til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strategisk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rådgiver</a:t>
            </a:r>
            <a:r>
              <a:rPr lang="en-US" sz="2800" dirty="0" smtClean="0">
                <a:latin typeface="Arial"/>
                <a:cs typeface="Arial"/>
              </a:rPr>
              <a:t>  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67470" y="6363542"/>
            <a:ext cx="2248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/>
              <a:t> </a:t>
            </a:r>
            <a:r>
              <a:rPr lang="es-ES_tradnl" sz="1200" dirty="0" smtClean="0"/>
              <a:t>(</a:t>
            </a:r>
            <a:r>
              <a:rPr lang="es-ES_tradnl" sz="1200" dirty="0" err="1" smtClean="0"/>
              <a:t>Højberg</a:t>
            </a:r>
            <a:r>
              <a:rPr lang="es-ES_tradnl" sz="1200" dirty="0" smtClean="0"/>
              <a:t> </a:t>
            </a:r>
            <a:r>
              <a:rPr lang="es-ES_tradnl" sz="1200" dirty="0"/>
              <a:t>2010; </a:t>
            </a:r>
            <a:r>
              <a:rPr lang="es-ES_tradnl" sz="1200" dirty="0" err="1"/>
              <a:t>Due</a:t>
            </a:r>
            <a:r>
              <a:rPr lang="es-ES_tradnl" sz="1200" dirty="0"/>
              <a:t>, </a:t>
            </a:r>
            <a:r>
              <a:rPr lang="es-ES_tradnl" sz="1200" dirty="0" smtClean="0"/>
              <a:t>2014b)</a:t>
            </a:r>
            <a:endParaRPr lang="en-US" sz="1200" dirty="0"/>
          </a:p>
        </p:txBody>
      </p:sp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6070" y="1613667"/>
            <a:ext cx="6121400" cy="463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773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81099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Paradigme</a:t>
            </a:r>
            <a:r>
              <a:rPr lang="en-US" sz="2800" dirty="0" smtClean="0">
                <a:latin typeface="Arial"/>
                <a:cs typeface="Arial"/>
              </a:rPr>
              <a:t> 1: </a:t>
            </a:r>
            <a:r>
              <a:rPr lang="en-US" sz="2800" dirty="0" err="1" smtClean="0">
                <a:latin typeface="Arial"/>
                <a:cs typeface="Arial"/>
              </a:rPr>
              <a:t>Ekspertrådgivning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06662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Lineær top-</a:t>
            </a:r>
            <a:r>
              <a:rPr lang="da-DK" sz="1800" dirty="0" err="1" smtClean="0">
                <a:latin typeface="Arial"/>
                <a:cs typeface="Arial"/>
              </a:rPr>
              <a:t>down</a:t>
            </a:r>
            <a:r>
              <a:rPr lang="da-DK" sz="1800" dirty="0" smtClean="0">
                <a:latin typeface="Arial"/>
                <a:cs typeface="Arial"/>
              </a:rPr>
              <a:t> kommunikationsopfattelse.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Rådgivning: Virksomheder og medarbejdere får handlingsanvisninger fra ekspertrådgiveren.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Rådgiveren udarbejder analyser af organisationens kommunikation, udpeger kommunikationsproblemer og leverer derefter en række anbefalinger til virksomheden, som de mener, bør implementeres.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Rådgiveren er typisk kommunikationsspecialist med særlig viden om og metoder til at massekommunikere, håndtere medier, skrive tekster og distribuere budskaber.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8257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02790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Paradigme</a:t>
            </a:r>
            <a:r>
              <a:rPr lang="en-US" sz="2800" dirty="0" smtClean="0">
                <a:latin typeface="Arial"/>
                <a:cs typeface="Arial"/>
              </a:rPr>
              <a:t> 2: </a:t>
            </a:r>
            <a:r>
              <a:rPr lang="en-US" sz="2800" dirty="0" err="1" smtClean="0">
                <a:latin typeface="Arial"/>
                <a:cs typeface="Arial"/>
              </a:rPr>
              <a:t>Dialogbaseret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rådgivning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65375"/>
            <a:ext cx="7886700" cy="5032375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En lineær kommunikationsopfattelse, som både er top-down- og </a:t>
            </a:r>
            <a:r>
              <a:rPr lang="da-DK" sz="1800" dirty="0" err="1" smtClean="0">
                <a:latin typeface="Arial"/>
                <a:cs typeface="Arial"/>
              </a:rPr>
              <a:t>buttom</a:t>
            </a:r>
            <a:r>
              <a:rPr lang="da-DK" sz="1800" dirty="0" smtClean="0">
                <a:latin typeface="Arial"/>
                <a:cs typeface="Arial"/>
              </a:rPr>
              <a:t>-up-baseret.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En mere dialogisk rådgivning, hvor rådgiveren stadig er eksperten, men hvor rekvirenten inddrages i processen og dialogen omkring afdækning af problemer og mulige løsninger.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Rådgiveren hjælper ledelsen med at kommunikere budskaber, og  medarbejderne gives mulighed for respons på ledelsens udmeldinger. 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Rådgiveren er altså ikke alene producent, som i det forrige paradigme, men også egentlig rådgiver.</a:t>
            </a:r>
          </a:p>
          <a:p>
            <a:pPr marL="0" indent="0">
              <a:buNone/>
            </a:pP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71512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22237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Paradigme</a:t>
            </a:r>
            <a:r>
              <a:rPr lang="en-US" sz="2800" dirty="0" smtClean="0">
                <a:latin typeface="Arial"/>
                <a:cs typeface="Arial"/>
              </a:rPr>
              <a:t> 3: </a:t>
            </a:r>
            <a:r>
              <a:rPr lang="en-US" sz="2800" dirty="0" err="1" smtClean="0">
                <a:latin typeface="Arial"/>
                <a:cs typeface="Arial"/>
              </a:rPr>
              <a:t>Kommunikationsfacilitering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508250"/>
            <a:ext cx="7886700" cy="4859988"/>
          </a:xfrm>
        </p:spPr>
        <p:txBody>
          <a:bodyPr>
            <a:normAutofit/>
          </a:bodyPr>
          <a:lstStyle/>
          <a:p>
            <a:pPr algn="just"/>
            <a:r>
              <a:rPr lang="da-DK" sz="1800" dirty="0" smtClean="0">
                <a:latin typeface="Arial"/>
                <a:cs typeface="Arial"/>
              </a:rPr>
              <a:t>Horisontal kommunikationsopfattelse, hvor de centrale nøgleord er involvering, </a:t>
            </a:r>
            <a:r>
              <a:rPr lang="da-DK" sz="1800" dirty="0" err="1" smtClean="0">
                <a:latin typeface="Arial"/>
                <a:cs typeface="Arial"/>
              </a:rPr>
              <a:t>facilitering</a:t>
            </a:r>
            <a:r>
              <a:rPr lang="da-DK" sz="1800" dirty="0" smtClean="0">
                <a:latin typeface="Arial"/>
                <a:cs typeface="Arial"/>
              </a:rPr>
              <a:t> og medskabelse i forskellige netværk.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Handler ikke om kun at producere kommunikationsprodukter eller at kommunikere ledelsens ønsker eller mål, men om at skabe rammerne for, at ledelse, medarbejdere og andre interessenter kan blive </a:t>
            </a:r>
            <a:r>
              <a:rPr lang="da-DK" sz="1800" dirty="0" err="1" smtClean="0">
                <a:latin typeface="Arial"/>
                <a:cs typeface="Arial"/>
              </a:rPr>
              <a:t>medskabere</a:t>
            </a:r>
            <a:r>
              <a:rPr lang="da-DK" sz="1800" dirty="0" smtClean="0">
                <a:latin typeface="Arial"/>
                <a:cs typeface="Arial"/>
              </a:rPr>
              <a:t> af kommunikationen i virksomheden.</a:t>
            </a:r>
          </a:p>
          <a:p>
            <a:pPr algn="just"/>
            <a:r>
              <a:rPr lang="da-DK" sz="1800" dirty="0" smtClean="0">
                <a:latin typeface="Arial"/>
                <a:cs typeface="Arial"/>
              </a:rPr>
              <a:t>Rådgiveren har typisk brug for analytisk-strategiske kompetencer og evner til at kunne bidrage til løsning af problemer knyttet til forretningen samt deltage i udviklingen af forretningsstrategien.</a:t>
            </a:r>
            <a:endParaRPr lang="da-DK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013172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0158" y="1675413"/>
            <a:ext cx="5651500" cy="4851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556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latin typeface="Arial"/>
                <a:cs typeface="Arial"/>
              </a:rPr>
              <a:t>Den </a:t>
            </a:r>
            <a:r>
              <a:rPr lang="en-US" sz="2800" dirty="0" err="1" smtClean="0">
                <a:latin typeface="Arial"/>
                <a:cs typeface="Arial"/>
              </a:rPr>
              <a:t>faciliterende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proceskonsulent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76077" y="6197673"/>
            <a:ext cx="26141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Due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smtClean="0"/>
              <a:t>Gravengaard </a:t>
            </a:r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50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82687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dirty="0" err="1" smtClean="0">
                <a:latin typeface="Arial"/>
                <a:cs typeface="Arial"/>
              </a:rPr>
              <a:t>Komplekts</a:t>
            </a:r>
            <a:r>
              <a:rPr lang="en-US" sz="2800" dirty="0" smtClean="0">
                <a:latin typeface="Arial"/>
                <a:cs typeface="Arial"/>
              </a:rPr>
              <a:t> </a:t>
            </a:r>
            <a:r>
              <a:rPr lang="en-US" sz="2800" dirty="0" err="1" smtClean="0">
                <a:latin typeface="Arial"/>
                <a:cs typeface="Arial"/>
              </a:rPr>
              <a:t>stakeholderarbejde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75" y="2379662"/>
            <a:ext cx="7562850" cy="4351338"/>
          </a:xfrm>
        </p:spPr>
        <p:txBody>
          <a:bodyPr>
            <a:normAutofit/>
          </a:bodyPr>
          <a:lstStyle/>
          <a:p>
            <a:r>
              <a:rPr lang="en-US" sz="1800" dirty="0" err="1" smtClean="0">
                <a:latin typeface="Arial"/>
                <a:cs typeface="Arial"/>
              </a:rPr>
              <a:t>Interkulturelt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samarbejde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betyder</a:t>
            </a:r>
            <a:r>
              <a:rPr lang="en-US" sz="1800" dirty="0" smtClean="0">
                <a:latin typeface="Arial"/>
                <a:cs typeface="Arial"/>
              </a:rPr>
              <a:t>, at </a:t>
            </a:r>
            <a:r>
              <a:rPr lang="en-US" sz="1800" dirty="0" err="1" smtClean="0">
                <a:latin typeface="Arial"/>
                <a:cs typeface="Arial"/>
              </a:rPr>
              <a:t>stakeholderanalysen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er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br>
              <a:rPr lang="en-US" sz="1800" dirty="0" smtClean="0">
                <a:latin typeface="Arial"/>
                <a:cs typeface="Arial"/>
              </a:rPr>
            </a:br>
            <a:r>
              <a:rPr lang="en-US" sz="1800" dirty="0" err="1" smtClean="0">
                <a:latin typeface="Arial"/>
                <a:cs typeface="Arial"/>
              </a:rPr>
              <a:t>vigtig</a:t>
            </a:r>
            <a:r>
              <a:rPr lang="en-US" sz="1800" dirty="0" smtClean="0">
                <a:latin typeface="Arial"/>
                <a:cs typeface="Arial"/>
              </a:rPr>
              <a:t> for </a:t>
            </a:r>
            <a:r>
              <a:rPr lang="en-US" sz="1800" dirty="0" err="1" smtClean="0">
                <a:latin typeface="Arial"/>
                <a:cs typeface="Arial"/>
              </a:rPr>
              <a:t>rådgiveren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Mål</a:t>
            </a:r>
            <a:r>
              <a:rPr lang="en-US" sz="1800" dirty="0" smtClean="0">
                <a:latin typeface="Arial"/>
                <a:cs typeface="Arial"/>
              </a:rPr>
              <a:t>: </a:t>
            </a:r>
            <a:r>
              <a:rPr lang="en-US" sz="1800" dirty="0" err="1" smtClean="0">
                <a:latin typeface="Arial"/>
                <a:cs typeface="Arial"/>
              </a:rPr>
              <a:t>Kunne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agere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hensigtsmæssigt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effektivt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i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organisationen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endParaRPr lang="en-US" sz="1800" dirty="0" smtClean="0">
              <a:latin typeface="Arial"/>
              <a:cs typeface="Arial"/>
            </a:endParaRPr>
          </a:p>
          <a:p>
            <a:r>
              <a:rPr lang="en-US" sz="1800" dirty="0" err="1" smtClean="0">
                <a:latin typeface="Arial"/>
                <a:cs typeface="Arial"/>
              </a:rPr>
              <a:t>Middel</a:t>
            </a:r>
            <a:r>
              <a:rPr lang="en-US" sz="1800" dirty="0" smtClean="0">
                <a:latin typeface="Arial"/>
                <a:cs typeface="Arial"/>
              </a:rPr>
              <a:t>: </a:t>
            </a:r>
            <a:r>
              <a:rPr lang="en-US" sz="1800" dirty="0" err="1" smtClean="0">
                <a:latin typeface="Arial"/>
                <a:cs typeface="Arial"/>
              </a:rPr>
              <a:t>Stakeholderanalyse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netværksmapping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err="1" smtClean="0">
                <a:latin typeface="Arial"/>
                <a:cs typeface="Arial"/>
              </a:rPr>
              <a:t>Deres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hverdag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selvforståelse</a:t>
            </a:r>
            <a:r>
              <a:rPr lang="en-US" sz="1800" dirty="0" smtClean="0">
                <a:latin typeface="Arial"/>
                <a:cs typeface="Arial"/>
              </a:rPr>
              <a:t>, </a:t>
            </a:r>
            <a:r>
              <a:rPr lang="en-US" sz="1800" dirty="0" err="1" smtClean="0">
                <a:latin typeface="Arial"/>
                <a:cs typeface="Arial"/>
              </a:rPr>
              <a:t>mål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ambitioner</a:t>
            </a:r>
            <a:r>
              <a:rPr lang="en-US" sz="1800" dirty="0" smtClean="0">
                <a:latin typeface="Arial"/>
                <a:cs typeface="Arial"/>
              </a:rPr>
              <a:t>.</a:t>
            </a:r>
          </a:p>
          <a:p>
            <a:pPr lvl="1">
              <a:buFont typeface="Courier New"/>
              <a:buChar char="o"/>
            </a:pPr>
            <a:r>
              <a:rPr lang="en-US" sz="1800" dirty="0" smtClean="0">
                <a:latin typeface="Arial"/>
                <a:cs typeface="Arial"/>
              </a:rPr>
              <a:t>“</a:t>
            </a:r>
            <a:r>
              <a:rPr lang="en-US" sz="1800" dirty="0" err="1" smtClean="0">
                <a:latin typeface="Arial"/>
                <a:cs typeface="Arial"/>
              </a:rPr>
              <a:t>Hvordan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vil</a:t>
            </a:r>
            <a:r>
              <a:rPr lang="en-US" sz="1800" dirty="0" smtClean="0">
                <a:latin typeface="Arial"/>
                <a:cs typeface="Arial"/>
              </a:rPr>
              <a:t> de </a:t>
            </a:r>
            <a:r>
              <a:rPr lang="en-US" sz="1800" dirty="0" err="1" smtClean="0">
                <a:latin typeface="Arial"/>
                <a:cs typeface="Arial"/>
              </a:rPr>
              <a:t>tænke</a:t>
            </a:r>
            <a:r>
              <a:rPr lang="en-US" sz="1800" dirty="0" smtClean="0">
                <a:latin typeface="Arial"/>
                <a:cs typeface="Arial"/>
              </a:rPr>
              <a:t> om </a:t>
            </a:r>
            <a:r>
              <a:rPr lang="en-US" sz="1800" dirty="0" err="1" smtClean="0">
                <a:latin typeface="Arial"/>
                <a:cs typeface="Arial"/>
              </a:rPr>
              <a:t>og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reagere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på</a:t>
            </a:r>
            <a:r>
              <a:rPr lang="en-US" sz="1800" dirty="0" smtClean="0">
                <a:latin typeface="Arial"/>
                <a:cs typeface="Arial"/>
              </a:rPr>
              <a:t> et </a:t>
            </a:r>
            <a:r>
              <a:rPr lang="en-US" sz="1800" dirty="0" err="1" smtClean="0">
                <a:latin typeface="Arial"/>
                <a:cs typeface="Arial"/>
              </a:rPr>
              <a:t>givet</a:t>
            </a:r>
            <a:r>
              <a:rPr lang="en-US" sz="1800" dirty="0" smtClean="0">
                <a:latin typeface="Arial"/>
                <a:cs typeface="Arial"/>
              </a:rPr>
              <a:t> </a:t>
            </a:r>
            <a:r>
              <a:rPr lang="en-US" sz="1800" dirty="0" err="1" smtClean="0">
                <a:latin typeface="Arial"/>
                <a:cs typeface="Arial"/>
              </a:rPr>
              <a:t>kommunikationstiltag</a:t>
            </a:r>
            <a:r>
              <a:rPr lang="en-US" sz="1800" dirty="0" smtClean="0">
                <a:latin typeface="Arial"/>
                <a:cs typeface="Arial"/>
              </a:rPr>
              <a:t>?”</a:t>
            </a:r>
          </a:p>
          <a:p>
            <a:pPr algn="just"/>
            <a:endParaRPr lang="en-US" sz="1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0757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8422</TotalTime>
  <Words>848</Words>
  <Application>Microsoft Office PowerPoint</Application>
  <PresentationFormat>Skærmshow (4:3)</PresentationFormat>
  <Paragraphs>116</Paragraphs>
  <Slides>17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5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Wingdings</vt:lpstr>
      <vt:lpstr>Office Theme</vt:lpstr>
      <vt:lpstr>Interaktionel kommunikationsrådgivning</vt:lpstr>
      <vt:lpstr>Indhold</vt:lpstr>
      <vt:lpstr>Krav til kommunikationsrådgiveren</vt:lpstr>
      <vt:lpstr>Fra distributør til strategisk rådgiver  </vt:lpstr>
      <vt:lpstr>Paradigme 1: Ekspertrådgivning</vt:lpstr>
      <vt:lpstr>Paradigme 2: Dialogbaseret rådgivning</vt:lpstr>
      <vt:lpstr>Paradigme 3: Kommunikationsfacilitering</vt:lpstr>
      <vt:lpstr>Den faciliterende proceskonsulent</vt:lpstr>
      <vt:lpstr>Komplekts stakeholderarbejde</vt:lpstr>
      <vt:lpstr>Den datadrevne rådgiver</vt:lpstr>
      <vt:lpstr>Rådgiverens etnografiske metoder</vt:lpstr>
      <vt:lpstr>Den faciliterende rådgiver</vt:lpstr>
      <vt:lpstr>Den faciliterende rådgiver – i praksis</vt:lpstr>
      <vt:lpstr>Forarbejde og etnografisk baggrundsviden</vt:lpstr>
      <vt:lpstr>Dataindsamling</vt:lpstr>
      <vt:lpstr>Analyse</vt:lpstr>
      <vt:lpstr>Rådgivning og formidling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gitte gravengaard</dc:creator>
  <cp:lastModifiedBy>Mette Johnsen</cp:lastModifiedBy>
  <cp:revision>32</cp:revision>
  <dcterms:created xsi:type="dcterms:W3CDTF">2016-06-17T13:17:40Z</dcterms:created>
  <dcterms:modified xsi:type="dcterms:W3CDTF">2016-08-22T08:37:55Z</dcterms:modified>
</cp:coreProperties>
</file>