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85" r:id="rId3"/>
    <p:sldId id="257"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82" r:id="rId22"/>
    <p:sldId id="278" r:id="rId23"/>
    <p:sldId id="279" r:id="rId24"/>
    <p:sldId id="280" r:id="rId25"/>
    <p:sldId id="281" r:id="rId26"/>
    <p:sldId id="283" r:id="rId27"/>
    <p:sldId id="284" r:id="rId28"/>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5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D363A-6CDF-B849-B7E0-940F76933550}" type="datetimeFigureOut">
              <a:rPr lang="da-DK" smtClean="0"/>
              <a:t>14/08/16</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F31AB5-C1D2-F14A-85F1-93EB93E57ED9}" type="slidenum">
              <a:rPr lang="da-DK" smtClean="0"/>
              <a:t>‹nr.›</a:t>
            </a:fld>
            <a:endParaRPr lang="da-DK"/>
          </a:p>
        </p:txBody>
      </p:sp>
    </p:spTree>
    <p:extLst>
      <p:ext uri="{BB962C8B-B14F-4D97-AF65-F5344CB8AC3E}">
        <p14:creationId xmlns:p14="http://schemas.microsoft.com/office/powerpoint/2010/main" val="13011711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36E8A50-4951-ED48-B106-937F1ACEA053}" type="slidenum">
              <a:rPr lang="da-DK" sz="1200">
                <a:latin typeface="Lucida Sans" pitchFamily="33" charset="0"/>
              </a:rPr>
              <a:pPr algn="r"/>
              <a:t>4</a:t>
            </a:fld>
            <a:endParaRPr lang="da-DK" sz="1200">
              <a:latin typeface="Lucida Sans" pitchFamily="33"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r>
              <a:rPr lang="da-DK">
                <a:latin typeface="Lucida Sans" pitchFamily="33" charset="0"/>
                <a:ea typeface="ＭＳ Ｐゴシック" pitchFamily="33" charset="-128"/>
                <a:cs typeface="ＭＳ Ｐゴシック" pitchFamily="33" charset="-128"/>
              </a:rPr>
              <a:t>3 farver. Fx  1. grå som nu  2. outlie  3: Rød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D7BB0150-C3E5-DB4C-8FAC-9CBBB28B3970}" type="slidenum">
              <a:rPr lang="da-DK" smtClean="0"/>
              <a:pPr/>
              <a:t>11</a:t>
            </a:fld>
            <a:endParaRPr lang="da-DK"/>
          </a:p>
        </p:txBody>
      </p:sp>
    </p:spTree>
    <p:extLst>
      <p:ext uri="{BB962C8B-B14F-4D97-AF65-F5344CB8AC3E}">
        <p14:creationId xmlns:p14="http://schemas.microsoft.com/office/powerpoint/2010/main" val="172292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6175" y="685800"/>
            <a:ext cx="4570413" cy="3427413"/>
          </a:xfrm>
          <a:ln/>
        </p:spPr>
      </p:sp>
      <p:sp>
        <p:nvSpPr>
          <p:cNvPr id="48130" name="Rectangle 3"/>
          <p:cNvSpPr>
            <a:spLocks noGrp="1" noChangeArrowheads="1"/>
          </p:cNvSpPr>
          <p:nvPr>
            <p:ph type="body" idx="1"/>
          </p:nvPr>
        </p:nvSpPr>
        <p:spPr>
          <a:noFill/>
          <a:ln/>
        </p:spPr>
        <p:txBody>
          <a:bodyPr/>
          <a:lstStyle/>
          <a:p>
            <a:endParaRPr lang="da-DK" b="1" smtClean="0">
              <a:latin typeface="Lucida Sans"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B1A155C8-317E-FA47-BFCA-8BF35216776A}" type="datetimeFigureOut">
              <a:rPr lang="da-DK" smtClean="0"/>
              <a:t>14/08/16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7DD1E3D-BDB3-5A44-A3CA-3C39A58E8379}" type="slidenum">
              <a:rPr lang="da-DK" smtClean="0"/>
              <a:t>‹nr.›</a:t>
            </a:fld>
            <a:endParaRPr lang="da-DK"/>
          </a:p>
        </p:txBody>
      </p:sp>
    </p:spTree>
    <p:extLst>
      <p:ext uri="{BB962C8B-B14F-4D97-AF65-F5344CB8AC3E}">
        <p14:creationId xmlns:p14="http://schemas.microsoft.com/office/powerpoint/2010/main" val="1864119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1A155C8-317E-FA47-BFCA-8BF35216776A}" type="datetimeFigureOut">
              <a:rPr lang="da-DK" smtClean="0"/>
              <a:t>14/08/16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7DD1E3D-BDB3-5A44-A3CA-3C39A58E8379}" type="slidenum">
              <a:rPr lang="da-DK" smtClean="0"/>
              <a:t>‹nr.›</a:t>
            </a:fld>
            <a:endParaRPr lang="da-DK"/>
          </a:p>
        </p:txBody>
      </p:sp>
    </p:spTree>
    <p:extLst>
      <p:ext uri="{BB962C8B-B14F-4D97-AF65-F5344CB8AC3E}">
        <p14:creationId xmlns:p14="http://schemas.microsoft.com/office/powerpoint/2010/main" val="329327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1A155C8-317E-FA47-BFCA-8BF35216776A}" type="datetimeFigureOut">
              <a:rPr lang="da-DK" smtClean="0"/>
              <a:t>14/08/16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7DD1E3D-BDB3-5A44-A3CA-3C39A58E8379}" type="slidenum">
              <a:rPr lang="da-DK" smtClean="0"/>
              <a:t>‹nr.›</a:t>
            </a:fld>
            <a:endParaRPr lang="da-DK"/>
          </a:p>
        </p:txBody>
      </p:sp>
    </p:spTree>
    <p:extLst>
      <p:ext uri="{BB962C8B-B14F-4D97-AF65-F5344CB8AC3E}">
        <p14:creationId xmlns:p14="http://schemas.microsoft.com/office/powerpoint/2010/main" val="3432615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246063" y="241300"/>
            <a:ext cx="6665912" cy="1143000"/>
          </a:xfrm>
          <a:prstGeom prst="rect">
            <a:avLst/>
          </a:prstGeom>
        </p:spPr>
        <p:txBody>
          <a:bodyPr/>
          <a:lstStyle/>
          <a:p>
            <a:r>
              <a:rPr lang="da-DK" smtClean="0"/>
              <a:t>Klik for at redigere i masteren</a:t>
            </a:r>
            <a:endParaRPr lang="da-DK"/>
          </a:p>
        </p:txBody>
      </p:sp>
      <p:sp>
        <p:nvSpPr>
          <p:cNvPr id="3" name="Pladsholder til tabel 2"/>
          <p:cNvSpPr>
            <a:spLocks noGrp="1"/>
          </p:cNvSpPr>
          <p:nvPr>
            <p:ph type="tbl" idx="1"/>
          </p:nvPr>
        </p:nvSpPr>
        <p:spPr>
          <a:xfrm>
            <a:off x="244475" y="1681163"/>
            <a:ext cx="8637588" cy="4706937"/>
          </a:xfrm>
          <a:prstGeom prst="rect">
            <a:avLst/>
          </a:prstGeom>
        </p:spPr>
        <p:txBody>
          <a:bodyPr/>
          <a:lstStyle/>
          <a:p>
            <a:pPr lvl="0"/>
            <a:endParaRPr lang="da-DK" noProof="0"/>
          </a:p>
        </p:txBody>
      </p:sp>
      <p:sp>
        <p:nvSpPr>
          <p:cNvPr id="4" name="Pladsholder til dato 3"/>
          <p:cNvSpPr>
            <a:spLocks noGrp="1"/>
          </p:cNvSpPr>
          <p:nvPr>
            <p:ph type="dt" sz="half" idx="10"/>
          </p:nvPr>
        </p:nvSpPr>
        <p:spPr>
          <a:xfrm>
            <a:off x="7294563" y="6604000"/>
            <a:ext cx="1087437" cy="254000"/>
          </a:xfrm>
        </p:spPr>
        <p:txBody>
          <a:bodyPr/>
          <a:lstStyle>
            <a:lvl1pPr>
              <a:defRPr/>
            </a:lvl1pPr>
          </a:lstStyle>
          <a:p>
            <a:pPr>
              <a:defRPr/>
            </a:pPr>
            <a:fld id="{652CC236-F284-B94D-A9BE-39BD3FD29134}" type="datetime1">
              <a:rPr lang="da-DK"/>
              <a:pPr>
                <a:defRPr/>
              </a:pPr>
              <a:t>14/08/16</a:t>
            </a:fld>
            <a:endParaRPr lang="da-DK"/>
          </a:p>
        </p:txBody>
      </p:sp>
      <p:sp>
        <p:nvSpPr>
          <p:cNvPr id="5" name="Pladsholder til sidefod 4"/>
          <p:cNvSpPr>
            <a:spLocks noGrp="1"/>
          </p:cNvSpPr>
          <p:nvPr>
            <p:ph type="ftr" sz="quarter" idx="11"/>
          </p:nvPr>
        </p:nvSpPr>
        <p:spPr>
          <a:xfrm>
            <a:off x="3802063" y="6604000"/>
            <a:ext cx="3471862" cy="254000"/>
          </a:xfrm>
        </p:spPr>
        <p:txBody>
          <a:bodyPr/>
          <a:lstStyle>
            <a:lvl1pPr>
              <a:defRPr/>
            </a:lvl1pPr>
          </a:lstStyle>
          <a:p>
            <a:pPr>
              <a:defRPr/>
            </a:pPr>
            <a:r>
              <a:rPr lang="da-DK"/>
              <a:t>Advice A/S PowerPoint Presentation</a:t>
            </a:r>
          </a:p>
        </p:txBody>
      </p:sp>
      <p:sp>
        <p:nvSpPr>
          <p:cNvPr id="6" name="Pladsholder til diasnummer 5"/>
          <p:cNvSpPr>
            <a:spLocks noGrp="1"/>
          </p:cNvSpPr>
          <p:nvPr>
            <p:ph type="sldNum" sz="quarter" idx="12"/>
          </p:nvPr>
        </p:nvSpPr>
        <p:spPr>
          <a:xfrm>
            <a:off x="8399463" y="6602413"/>
            <a:ext cx="541337" cy="255587"/>
          </a:xfrm>
        </p:spPr>
        <p:txBody>
          <a:bodyPr/>
          <a:lstStyle>
            <a:lvl1pPr>
              <a:defRPr/>
            </a:lvl1pPr>
          </a:lstStyle>
          <a:p>
            <a:pPr>
              <a:defRPr/>
            </a:pPr>
            <a:fld id="{1D6A2C82-D24F-234C-846F-E965B96D93C0}" type="slidenum">
              <a:rPr lang="da-DK"/>
              <a:pPr>
                <a:defRPr/>
              </a:pPr>
              <a:t>‹nr.›</a:t>
            </a:fld>
            <a:endParaRPr lang="da-DK"/>
          </a:p>
        </p:txBody>
      </p:sp>
    </p:spTree>
    <p:extLst>
      <p:ext uri="{BB962C8B-B14F-4D97-AF65-F5344CB8AC3E}">
        <p14:creationId xmlns:p14="http://schemas.microsoft.com/office/powerpoint/2010/main" val="315315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1A155C8-317E-FA47-BFCA-8BF35216776A}" type="datetimeFigureOut">
              <a:rPr lang="da-DK" smtClean="0"/>
              <a:t>14/08/16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7DD1E3D-BDB3-5A44-A3CA-3C39A58E8379}" type="slidenum">
              <a:rPr lang="da-DK" smtClean="0"/>
              <a:t>‹nr.›</a:t>
            </a:fld>
            <a:endParaRPr lang="da-DK"/>
          </a:p>
        </p:txBody>
      </p:sp>
    </p:spTree>
    <p:extLst>
      <p:ext uri="{BB962C8B-B14F-4D97-AF65-F5344CB8AC3E}">
        <p14:creationId xmlns:p14="http://schemas.microsoft.com/office/powerpoint/2010/main" val="62801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B1A155C8-317E-FA47-BFCA-8BF35216776A}" type="datetimeFigureOut">
              <a:rPr lang="da-DK" smtClean="0"/>
              <a:t>14/08/16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7DD1E3D-BDB3-5A44-A3CA-3C39A58E8379}" type="slidenum">
              <a:rPr lang="da-DK" smtClean="0"/>
              <a:t>‹nr.›</a:t>
            </a:fld>
            <a:endParaRPr lang="da-DK"/>
          </a:p>
        </p:txBody>
      </p:sp>
    </p:spTree>
    <p:extLst>
      <p:ext uri="{BB962C8B-B14F-4D97-AF65-F5344CB8AC3E}">
        <p14:creationId xmlns:p14="http://schemas.microsoft.com/office/powerpoint/2010/main" val="324560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B1A155C8-317E-FA47-BFCA-8BF35216776A}" type="datetimeFigureOut">
              <a:rPr lang="da-DK" smtClean="0"/>
              <a:t>14/08/16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7DD1E3D-BDB3-5A44-A3CA-3C39A58E8379}" type="slidenum">
              <a:rPr lang="da-DK" smtClean="0"/>
              <a:t>‹nr.›</a:t>
            </a:fld>
            <a:endParaRPr lang="da-DK"/>
          </a:p>
        </p:txBody>
      </p:sp>
    </p:spTree>
    <p:extLst>
      <p:ext uri="{BB962C8B-B14F-4D97-AF65-F5344CB8AC3E}">
        <p14:creationId xmlns:p14="http://schemas.microsoft.com/office/powerpoint/2010/main" val="55044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B1A155C8-317E-FA47-BFCA-8BF35216776A}" type="datetimeFigureOut">
              <a:rPr lang="da-DK" smtClean="0"/>
              <a:t>14/08/16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7DD1E3D-BDB3-5A44-A3CA-3C39A58E8379}" type="slidenum">
              <a:rPr lang="da-DK" smtClean="0"/>
              <a:t>‹nr.›</a:t>
            </a:fld>
            <a:endParaRPr lang="da-DK"/>
          </a:p>
        </p:txBody>
      </p:sp>
    </p:spTree>
    <p:extLst>
      <p:ext uri="{BB962C8B-B14F-4D97-AF65-F5344CB8AC3E}">
        <p14:creationId xmlns:p14="http://schemas.microsoft.com/office/powerpoint/2010/main" val="371514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B1A155C8-317E-FA47-BFCA-8BF35216776A}" type="datetimeFigureOut">
              <a:rPr lang="da-DK" smtClean="0"/>
              <a:t>14/08/16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7DD1E3D-BDB3-5A44-A3CA-3C39A58E8379}" type="slidenum">
              <a:rPr lang="da-DK" smtClean="0"/>
              <a:t>‹nr.›</a:t>
            </a:fld>
            <a:endParaRPr lang="da-DK"/>
          </a:p>
        </p:txBody>
      </p:sp>
    </p:spTree>
    <p:extLst>
      <p:ext uri="{BB962C8B-B14F-4D97-AF65-F5344CB8AC3E}">
        <p14:creationId xmlns:p14="http://schemas.microsoft.com/office/powerpoint/2010/main" val="337626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1A155C8-317E-FA47-BFCA-8BF35216776A}" type="datetimeFigureOut">
              <a:rPr lang="da-DK" smtClean="0"/>
              <a:t>14/08/16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7DD1E3D-BDB3-5A44-A3CA-3C39A58E8379}" type="slidenum">
              <a:rPr lang="da-DK" smtClean="0"/>
              <a:t>‹nr.›</a:t>
            </a:fld>
            <a:endParaRPr lang="da-DK"/>
          </a:p>
        </p:txBody>
      </p:sp>
    </p:spTree>
    <p:extLst>
      <p:ext uri="{BB962C8B-B14F-4D97-AF65-F5344CB8AC3E}">
        <p14:creationId xmlns:p14="http://schemas.microsoft.com/office/powerpoint/2010/main" val="177798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B1A155C8-317E-FA47-BFCA-8BF35216776A}" type="datetimeFigureOut">
              <a:rPr lang="da-DK" smtClean="0"/>
              <a:t>14/08/16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7DD1E3D-BDB3-5A44-A3CA-3C39A58E8379}" type="slidenum">
              <a:rPr lang="da-DK" smtClean="0"/>
              <a:t>‹nr.›</a:t>
            </a:fld>
            <a:endParaRPr lang="da-DK"/>
          </a:p>
        </p:txBody>
      </p:sp>
    </p:spTree>
    <p:extLst>
      <p:ext uri="{BB962C8B-B14F-4D97-AF65-F5344CB8AC3E}">
        <p14:creationId xmlns:p14="http://schemas.microsoft.com/office/powerpoint/2010/main" val="1081647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B1A155C8-317E-FA47-BFCA-8BF35216776A}" type="datetimeFigureOut">
              <a:rPr lang="da-DK" smtClean="0"/>
              <a:t>14/08/16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7DD1E3D-BDB3-5A44-A3CA-3C39A58E8379}" type="slidenum">
              <a:rPr lang="da-DK" smtClean="0"/>
              <a:t>‹nr.›</a:t>
            </a:fld>
            <a:endParaRPr lang="da-DK"/>
          </a:p>
        </p:txBody>
      </p:sp>
    </p:spTree>
    <p:extLst>
      <p:ext uri="{BB962C8B-B14F-4D97-AF65-F5344CB8AC3E}">
        <p14:creationId xmlns:p14="http://schemas.microsoft.com/office/powerpoint/2010/main" val="720697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155C8-317E-FA47-BFCA-8BF35216776A}" type="datetimeFigureOut">
              <a:rPr lang="da-DK" smtClean="0"/>
              <a:t>14/08/16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D1E3D-BDB3-5A44-A3CA-3C39A58E8379}" type="slidenum">
              <a:rPr lang="da-DK" smtClean="0"/>
              <a:t>‹nr.›</a:t>
            </a:fld>
            <a:endParaRPr lang="da-DK"/>
          </a:p>
        </p:txBody>
      </p:sp>
    </p:spTree>
    <p:extLst>
      <p:ext uri="{BB962C8B-B14F-4D97-AF65-F5344CB8AC3E}">
        <p14:creationId xmlns:p14="http://schemas.microsoft.com/office/powerpoint/2010/main" val="123207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a-DK" sz="5200" dirty="0" smtClean="0">
                <a:latin typeface="Arial"/>
                <a:cs typeface="Arial"/>
              </a:rPr>
              <a:t>Ledelsesrådgivning og indre branding</a:t>
            </a:r>
            <a:endParaRPr lang="da-DK" sz="5200" dirty="0">
              <a:latin typeface="Arial"/>
              <a:cs typeface="Arial"/>
            </a:endParaRPr>
          </a:p>
        </p:txBody>
      </p:sp>
      <p:sp>
        <p:nvSpPr>
          <p:cNvPr id="3" name="Undertitel 2"/>
          <p:cNvSpPr>
            <a:spLocks noGrp="1"/>
          </p:cNvSpPr>
          <p:nvPr>
            <p:ph type="subTitle" idx="1"/>
          </p:nvPr>
        </p:nvSpPr>
        <p:spPr/>
        <p:txBody>
          <a:bodyPr>
            <a:normAutofit lnSpcReduction="10000"/>
          </a:bodyPr>
          <a:lstStyle/>
          <a:p>
            <a:r>
              <a:rPr lang="da-DK" sz="2800" dirty="0" smtClean="0">
                <a:latin typeface="Arial"/>
                <a:cs typeface="Arial"/>
              </a:rPr>
              <a:t>Kapitel </a:t>
            </a:r>
            <a:r>
              <a:rPr lang="da-DK" sz="2800" dirty="0" smtClean="0">
                <a:latin typeface="Arial"/>
                <a:cs typeface="Arial"/>
              </a:rPr>
              <a:t>20</a:t>
            </a:r>
          </a:p>
          <a:p>
            <a:endParaRPr lang="da-DK" sz="2800" dirty="0">
              <a:latin typeface="Arial"/>
              <a:cs typeface="Arial"/>
            </a:endParaRPr>
          </a:p>
          <a:p>
            <a:r>
              <a:rPr lang="da-DK" sz="2200" dirty="0" smtClean="0">
                <a:latin typeface="Arial"/>
                <a:cs typeface="Arial"/>
              </a:rPr>
              <a:t>Brian L. Due, Jesper Højberg Christensen og Thomas Albrechtsen</a:t>
            </a:r>
            <a:endParaRPr lang="da-DK" sz="2200" dirty="0">
              <a:latin typeface="Arial"/>
              <a:cs typeface="Arial"/>
            </a:endParaRPr>
          </a:p>
        </p:txBody>
      </p:sp>
    </p:spTree>
    <p:extLst>
      <p:ext uri="{BB962C8B-B14F-4D97-AF65-F5344CB8AC3E}">
        <p14:creationId xmlns:p14="http://schemas.microsoft.com/office/powerpoint/2010/main" val="3572660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112"/>
            <a:ext cx="8229600" cy="1143000"/>
          </a:xfrm>
        </p:spPr>
        <p:txBody>
          <a:bodyPr>
            <a:normAutofit/>
          </a:bodyPr>
          <a:lstStyle/>
          <a:p>
            <a:r>
              <a:rPr lang="da-DK" sz="2800" dirty="0" smtClean="0">
                <a:latin typeface="Arial"/>
                <a:cs typeface="Arial"/>
              </a:rPr>
              <a:t>Case: Idavang</a:t>
            </a:r>
            <a:endParaRPr lang="da-DK" sz="2800" dirty="0">
              <a:latin typeface="Arial"/>
              <a:cs typeface="Arial"/>
            </a:endParaRPr>
          </a:p>
        </p:txBody>
      </p:sp>
      <p:sp>
        <p:nvSpPr>
          <p:cNvPr id="3" name="Pladsholder til indhold 2"/>
          <p:cNvSpPr>
            <a:spLocks noGrp="1"/>
          </p:cNvSpPr>
          <p:nvPr>
            <p:ph idx="1"/>
          </p:nvPr>
        </p:nvSpPr>
        <p:spPr>
          <a:xfrm>
            <a:off x="457200" y="862013"/>
            <a:ext cx="8229600" cy="4525963"/>
          </a:xfrm>
        </p:spPr>
        <p:txBody>
          <a:bodyPr>
            <a:noAutofit/>
          </a:bodyPr>
          <a:lstStyle/>
          <a:p>
            <a:r>
              <a:rPr lang="da-DK" sz="1800" dirty="0">
                <a:latin typeface="Arial"/>
                <a:cs typeface="Arial"/>
              </a:rPr>
              <a:t>Idavang er et internationalt stordriftslandbrug med hovedsæde i Litauen. Idavang voksede organisk fra slutningen af 90’erne, hvor en gruppe danske landmænd drog </a:t>
            </a:r>
            <a:r>
              <a:rPr lang="da-DK" sz="1800" dirty="0" smtClean="0">
                <a:latin typeface="Arial"/>
                <a:cs typeface="Arial"/>
              </a:rPr>
              <a:t>østpå. </a:t>
            </a:r>
          </a:p>
          <a:p>
            <a:r>
              <a:rPr lang="da-DK" sz="1800" dirty="0" smtClean="0">
                <a:latin typeface="Arial"/>
                <a:cs typeface="Arial"/>
              </a:rPr>
              <a:t>Fra </a:t>
            </a:r>
            <a:r>
              <a:rPr lang="da-DK" sz="1800" dirty="0">
                <a:latin typeface="Arial"/>
                <a:cs typeface="Arial"/>
              </a:rPr>
              <a:t>den første østeuropæiske gård voksede virksomheden til 14 gårde med produktionen fordelt i Litauen og Rusland. Virksomheden omsætter i dag for cirka en mia. kroner og har 7-800 ansatte. </a:t>
            </a:r>
            <a:endParaRPr lang="da-DK" sz="1800" dirty="0" smtClean="0">
              <a:latin typeface="Arial"/>
              <a:cs typeface="Arial"/>
            </a:endParaRPr>
          </a:p>
          <a:p>
            <a:pPr marL="0" indent="0">
              <a:buNone/>
            </a:pPr>
            <a:endParaRPr lang="da-DK" sz="1800" dirty="0" smtClean="0">
              <a:latin typeface="Arial"/>
              <a:cs typeface="Arial"/>
            </a:endParaRPr>
          </a:p>
          <a:p>
            <a:r>
              <a:rPr lang="da-DK" sz="1800" dirty="0" smtClean="0">
                <a:latin typeface="Arial"/>
                <a:cs typeface="Arial"/>
              </a:rPr>
              <a:t>Idavangs </a:t>
            </a:r>
            <a:r>
              <a:rPr lang="da-DK" sz="1800" dirty="0">
                <a:latin typeface="Arial"/>
                <a:cs typeface="Arial"/>
              </a:rPr>
              <a:t>behov for </a:t>
            </a:r>
            <a:r>
              <a:rPr lang="da-DK" sz="1800" dirty="0" err="1">
                <a:latin typeface="Arial"/>
                <a:cs typeface="Arial"/>
              </a:rPr>
              <a:t>reorientering</a:t>
            </a:r>
            <a:r>
              <a:rPr lang="da-DK" sz="1800" dirty="0">
                <a:latin typeface="Arial"/>
                <a:cs typeface="Arial"/>
              </a:rPr>
              <a:t> og en indre fælles brandingproces skyldtes klassiske identitets- og ledelsesmæssige dilemmaer på grund af flere års organisk ekspansion. </a:t>
            </a:r>
            <a:endParaRPr lang="da-DK" sz="1800" dirty="0" smtClean="0">
              <a:latin typeface="Arial"/>
              <a:cs typeface="Arial"/>
            </a:endParaRPr>
          </a:p>
          <a:p>
            <a:endParaRPr lang="da-DK" sz="1800" dirty="0">
              <a:latin typeface="Arial"/>
              <a:cs typeface="Arial"/>
            </a:endParaRPr>
          </a:p>
          <a:p>
            <a:r>
              <a:rPr lang="da-DK" sz="1800" dirty="0" smtClean="0">
                <a:latin typeface="Arial"/>
                <a:cs typeface="Arial"/>
              </a:rPr>
              <a:t>En </a:t>
            </a:r>
            <a:r>
              <a:rPr lang="da-DK" sz="1800" dirty="0">
                <a:latin typeface="Arial"/>
                <a:cs typeface="Arial"/>
              </a:rPr>
              <a:t>vækstfase skaber let en utydelig indre identitetsmæssig kerne, da vækst typisk sker hurtigt og under omskiftlige omstændigheder og ud fra de vilkår, der eksisterer på givne tidspunkter – mere end ud fra en egentlig lineær strategisk planlagt proces. </a:t>
            </a:r>
          </a:p>
          <a:p>
            <a:endParaRPr lang="da-DK" sz="1800" dirty="0" smtClean="0">
              <a:latin typeface="Arial"/>
              <a:cs typeface="Arial"/>
            </a:endParaRPr>
          </a:p>
          <a:p>
            <a:r>
              <a:rPr lang="da-DK" sz="1800" dirty="0" smtClean="0">
                <a:latin typeface="Arial"/>
                <a:cs typeface="Arial"/>
              </a:rPr>
              <a:t>Oven </a:t>
            </a:r>
            <a:r>
              <a:rPr lang="da-DK" sz="1800" dirty="0">
                <a:latin typeface="Arial"/>
                <a:cs typeface="Arial"/>
              </a:rPr>
              <a:t>i denne udviklingsproces oplevede Idavang desuden behov for på kort sigt at </a:t>
            </a:r>
            <a:r>
              <a:rPr lang="da-DK" sz="1800" dirty="0" err="1">
                <a:latin typeface="Arial"/>
                <a:cs typeface="Arial"/>
              </a:rPr>
              <a:t>reorientere</a:t>
            </a:r>
            <a:r>
              <a:rPr lang="da-DK" sz="1800" dirty="0">
                <a:latin typeface="Arial"/>
                <a:cs typeface="Arial"/>
              </a:rPr>
              <a:t> sig pga. Ukraine-krisen og forholde sig til et udbrud af afrikansk svinepest på en af sine gårde.</a:t>
            </a:r>
          </a:p>
          <a:p>
            <a:endParaRPr lang="da-DK" sz="1800" dirty="0">
              <a:latin typeface="Arial"/>
              <a:cs typeface="Arial"/>
            </a:endParaRPr>
          </a:p>
        </p:txBody>
      </p:sp>
    </p:spTree>
    <p:extLst>
      <p:ext uri="{BB962C8B-B14F-4D97-AF65-F5344CB8AC3E}">
        <p14:creationId xmlns:p14="http://schemas.microsoft.com/office/powerpoint/2010/main" val="163373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lipse 26"/>
          <p:cNvSpPr/>
          <p:nvPr/>
        </p:nvSpPr>
        <p:spPr>
          <a:xfrm>
            <a:off x="3960019" y="2019300"/>
            <a:ext cx="2720181" cy="2321791"/>
          </a:xfrm>
          <a:prstGeom prst="ellipse">
            <a:avLst/>
          </a:prstGeom>
          <a:solidFill>
            <a:schemeClr val="accent3">
              <a:lumMod val="20000"/>
              <a:lumOff val="80000"/>
            </a:schemeClr>
          </a:solidFill>
          <a:ln w="63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Baskerville"/>
              <a:cs typeface="Baskerville"/>
            </a:endParaRPr>
          </a:p>
        </p:txBody>
      </p:sp>
      <p:cxnSp>
        <p:nvCxnSpPr>
          <p:cNvPr id="6" name="Lige pilforbindelse 5"/>
          <p:cNvCxnSpPr/>
          <p:nvPr/>
        </p:nvCxnSpPr>
        <p:spPr>
          <a:xfrm flipV="1">
            <a:off x="808182" y="669636"/>
            <a:ext cx="11545" cy="54263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Lige pilforbindelse 7"/>
          <p:cNvCxnSpPr/>
          <p:nvPr/>
        </p:nvCxnSpPr>
        <p:spPr>
          <a:xfrm>
            <a:off x="819727" y="6096000"/>
            <a:ext cx="756227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kstfelt 8"/>
          <p:cNvSpPr txBox="1"/>
          <p:nvPr/>
        </p:nvSpPr>
        <p:spPr>
          <a:xfrm rot="16200000">
            <a:off x="-613064" y="1901524"/>
            <a:ext cx="2480166" cy="307777"/>
          </a:xfrm>
          <a:prstGeom prst="rect">
            <a:avLst/>
          </a:prstGeom>
          <a:noFill/>
        </p:spPr>
        <p:txBody>
          <a:bodyPr wrap="none" rtlCol="0">
            <a:spAutoFit/>
          </a:bodyPr>
          <a:lstStyle/>
          <a:p>
            <a:r>
              <a:rPr lang="en-US" sz="1400" smtClean="0">
                <a:latin typeface="Baskerville"/>
                <a:cs typeface="Baskerville"/>
              </a:rPr>
              <a:t>Competencies and organization</a:t>
            </a:r>
            <a:endParaRPr lang="en-US" sz="1400">
              <a:latin typeface="Baskerville"/>
              <a:cs typeface="Baskerville"/>
            </a:endParaRPr>
          </a:p>
        </p:txBody>
      </p:sp>
      <p:sp>
        <p:nvSpPr>
          <p:cNvPr id="10" name="Tekstfelt 9"/>
          <p:cNvSpPr txBox="1"/>
          <p:nvPr/>
        </p:nvSpPr>
        <p:spPr>
          <a:xfrm>
            <a:off x="55418" y="5726668"/>
            <a:ext cx="1043876" cy="523220"/>
          </a:xfrm>
          <a:prstGeom prst="rect">
            <a:avLst/>
          </a:prstGeom>
          <a:solidFill>
            <a:schemeClr val="bg1"/>
          </a:solidFill>
        </p:spPr>
        <p:txBody>
          <a:bodyPr wrap="square" rtlCol="0">
            <a:spAutoFit/>
          </a:bodyPr>
          <a:lstStyle/>
          <a:p>
            <a:r>
              <a:rPr lang="en-US" sz="1400" smtClean="0">
                <a:latin typeface="Baskerville"/>
                <a:cs typeface="Baskerville"/>
              </a:rPr>
              <a:t>Size and/or revenue</a:t>
            </a:r>
            <a:endParaRPr lang="en-US" sz="1400">
              <a:latin typeface="Baskerville"/>
              <a:cs typeface="Baskerville"/>
            </a:endParaRPr>
          </a:p>
        </p:txBody>
      </p:sp>
      <p:sp>
        <p:nvSpPr>
          <p:cNvPr id="12" name="Tekstfelt 11"/>
          <p:cNvSpPr txBox="1"/>
          <p:nvPr/>
        </p:nvSpPr>
        <p:spPr>
          <a:xfrm>
            <a:off x="1200727" y="4444937"/>
            <a:ext cx="1903085" cy="1384995"/>
          </a:xfrm>
          <a:prstGeom prst="rect">
            <a:avLst/>
          </a:prstGeom>
          <a:solidFill>
            <a:srgbClr val="FFFFFF"/>
          </a:solidFill>
        </p:spPr>
        <p:txBody>
          <a:bodyPr wrap="square" rtlCol="0">
            <a:spAutoFit/>
          </a:bodyPr>
          <a:lstStyle/>
          <a:p>
            <a:endParaRPr lang="en-US" sz="1400" b="1" smtClean="0">
              <a:latin typeface="Baskerville"/>
              <a:cs typeface="Baskerville"/>
            </a:endParaRPr>
          </a:p>
          <a:p>
            <a:r>
              <a:rPr lang="en-US" sz="1400" b="1" smtClean="0">
                <a:latin typeface="Baskerville"/>
                <a:cs typeface="Baskerville"/>
              </a:rPr>
              <a:t>A. </a:t>
            </a:r>
            <a:r>
              <a:rPr lang="en-US" sz="1400" i="1" smtClean="0">
                <a:latin typeface="Baskerville"/>
                <a:cs typeface="Baskerville"/>
              </a:rPr>
              <a:t>Phase of establishment</a:t>
            </a:r>
            <a:r>
              <a:rPr lang="en-US" sz="1400" smtClean="0">
                <a:latin typeface="Baskerville"/>
                <a:cs typeface="Baskerville"/>
              </a:rPr>
              <a:t>.</a:t>
            </a:r>
          </a:p>
          <a:p>
            <a:r>
              <a:rPr lang="en-US" sz="1400" smtClean="0">
                <a:latin typeface="Baskerville"/>
                <a:cs typeface="Baskerville"/>
              </a:rPr>
              <a:t>Entrepreneurial environment.</a:t>
            </a:r>
          </a:p>
          <a:p>
            <a:r>
              <a:rPr lang="en-US" sz="1400" smtClean="0">
                <a:latin typeface="Baskerville"/>
                <a:cs typeface="Baskerville"/>
              </a:rPr>
              <a:t>Focus on the star.</a:t>
            </a:r>
          </a:p>
          <a:p>
            <a:r>
              <a:rPr lang="en-US" sz="1400" smtClean="0">
                <a:latin typeface="Baskerville"/>
                <a:cs typeface="Baskerville"/>
              </a:rPr>
              <a:t>        (founder/ejer)</a:t>
            </a:r>
            <a:endParaRPr lang="en-US" sz="1400">
              <a:latin typeface="Baskerville"/>
              <a:cs typeface="Baskerville"/>
            </a:endParaRPr>
          </a:p>
        </p:txBody>
      </p:sp>
      <p:sp>
        <p:nvSpPr>
          <p:cNvPr id="13" name="5-takket stjerne 12"/>
          <p:cNvSpPr/>
          <p:nvPr/>
        </p:nvSpPr>
        <p:spPr>
          <a:xfrm>
            <a:off x="1755585" y="4240418"/>
            <a:ext cx="484740" cy="409037"/>
          </a:xfrm>
          <a:prstGeom prst="star5">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Baskerville"/>
              <a:cs typeface="Baskerville"/>
            </a:endParaRPr>
          </a:p>
        </p:txBody>
      </p:sp>
      <p:sp>
        <p:nvSpPr>
          <p:cNvPr id="23" name="Ellipse 22"/>
          <p:cNvSpPr/>
          <p:nvPr/>
        </p:nvSpPr>
        <p:spPr>
          <a:xfrm>
            <a:off x="1043876" y="4085745"/>
            <a:ext cx="2059936" cy="1802438"/>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Baskerville"/>
              <a:cs typeface="Baskerville"/>
            </a:endParaRPr>
          </a:p>
        </p:txBody>
      </p:sp>
      <p:sp>
        <p:nvSpPr>
          <p:cNvPr id="24" name="Ellipse 23"/>
          <p:cNvSpPr/>
          <p:nvPr/>
        </p:nvSpPr>
        <p:spPr>
          <a:xfrm>
            <a:off x="2875284" y="3578636"/>
            <a:ext cx="2303982" cy="2035852"/>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Baskerville"/>
              <a:cs typeface="Baskerville"/>
            </a:endParaRPr>
          </a:p>
        </p:txBody>
      </p:sp>
      <p:sp>
        <p:nvSpPr>
          <p:cNvPr id="26" name="Tekstfelt 25"/>
          <p:cNvSpPr txBox="1"/>
          <p:nvPr/>
        </p:nvSpPr>
        <p:spPr>
          <a:xfrm>
            <a:off x="3146300" y="4341091"/>
            <a:ext cx="2191452" cy="1384995"/>
          </a:xfrm>
          <a:prstGeom prst="rect">
            <a:avLst/>
          </a:prstGeom>
          <a:noFill/>
        </p:spPr>
        <p:txBody>
          <a:bodyPr wrap="square" rtlCol="0">
            <a:spAutoFit/>
          </a:bodyPr>
          <a:lstStyle/>
          <a:p>
            <a:endParaRPr lang="en-US" sz="1400" b="1" smtClean="0">
              <a:latin typeface="Baskerville"/>
              <a:cs typeface="Baskerville"/>
            </a:endParaRPr>
          </a:p>
          <a:p>
            <a:r>
              <a:rPr lang="en-US" sz="1400" b="1" smtClean="0">
                <a:latin typeface="Baskerville"/>
                <a:cs typeface="Baskerville"/>
              </a:rPr>
              <a:t>B. </a:t>
            </a:r>
            <a:r>
              <a:rPr lang="en-US" sz="1400" i="1" smtClean="0">
                <a:latin typeface="Baskerville"/>
                <a:cs typeface="Baskerville"/>
              </a:rPr>
              <a:t>Phase of growth</a:t>
            </a:r>
            <a:r>
              <a:rPr lang="en-US" sz="1400" smtClean="0">
                <a:latin typeface="Baskerville"/>
                <a:cs typeface="Baskerville"/>
              </a:rPr>
              <a:t>.</a:t>
            </a:r>
          </a:p>
          <a:p>
            <a:r>
              <a:rPr lang="en-US" sz="1400" smtClean="0">
                <a:latin typeface="Baskerville"/>
                <a:cs typeface="Baskerville"/>
              </a:rPr>
              <a:t>Entrepreneurial environment, with a light focus on the organization </a:t>
            </a:r>
          </a:p>
          <a:p>
            <a:endParaRPr lang="en-US" sz="1400">
              <a:latin typeface="Baskerville"/>
              <a:cs typeface="Baskerville"/>
            </a:endParaRPr>
          </a:p>
        </p:txBody>
      </p:sp>
      <p:sp>
        <p:nvSpPr>
          <p:cNvPr id="37" name="Tekstfelt 36"/>
          <p:cNvSpPr txBox="1"/>
          <p:nvPr/>
        </p:nvSpPr>
        <p:spPr>
          <a:xfrm>
            <a:off x="4817672" y="2999982"/>
            <a:ext cx="2357828" cy="1169551"/>
          </a:xfrm>
          <a:prstGeom prst="rect">
            <a:avLst/>
          </a:prstGeom>
          <a:noFill/>
        </p:spPr>
        <p:txBody>
          <a:bodyPr wrap="square" rtlCol="0">
            <a:spAutoFit/>
          </a:bodyPr>
          <a:lstStyle/>
          <a:p>
            <a:r>
              <a:rPr lang="en-US" sz="1400" b="1" dirty="0" smtClean="0">
                <a:latin typeface="Baskerville"/>
                <a:cs typeface="Baskerville"/>
              </a:rPr>
              <a:t>C. </a:t>
            </a:r>
            <a:r>
              <a:rPr lang="en-US" sz="1400" i="1" dirty="0" smtClean="0">
                <a:latin typeface="Baskerville"/>
                <a:cs typeface="Baskerville"/>
              </a:rPr>
              <a:t>Phase of competence development</a:t>
            </a:r>
            <a:r>
              <a:rPr lang="en-US" sz="1400" dirty="0" smtClean="0">
                <a:latin typeface="Baskerville"/>
                <a:cs typeface="Baskerville"/>
              </a:rPr>
              <a:t>. </a:t>
            </a:r>
          </a:p>
          <a:p>
            <a:r>
              <a:rPr lang="en-US" sz="1400" dirty="0" smtClean="0">
                <a:latin typeface="Baskerville"/>
                <a:cs typeface="Baskerville"/>
              </a:rPr>
              <a:t>Organization: Streamlining </a:t>
            </a:r>
          </a:p>
          <a:p>
            <a:r>
              <a:rPr lang="en-US" sz="1400" dirty="0" smtClean="0">
                <a:latin typeface="Baskerville"/>
                <a:cs typeface="Baskerville"/>
              </a:rPr>
              <a:t>the procedures.</a:t>
            </a:r>
          </a:p>
          <a:p>
            <a:r>
              <a:rPr lang="en-US" sz="1400" dirty="0" smtClean="0">
                <a:latin typeface="Baskerville"/>
                <a:cs typeface="Baskerville"/>
              </a:rPr>
              <a:t>Delegation and coordination  </a:t>
            </a:r>
            <a:endParaRPr lang="en-US" sz="1400" dirty="0">
              <a:latin typeface="Baskerville"/>
              <a:cs typeface="Baskerville"/>
            </a:endParaRPr>
          </a:p>
        </p:txBody>
      </p:sp>
      <p:cxnSp>
        <p:nvCxnSpPr>
          <p:cNvPr id="55" name="Lige pilforbindelse 54"/>
          <p:cNvCxnSpPr/>
          <p:nvPr/>
        </p:nvCxnSpPr>
        <p:spPr>
          <a:xfrm flipV="1">
            <a:off x="1096818" y="184727"/>
            <a:ext cx="7897091" cy="5703455"/>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7" name="Tekstfelt 56"/>
          <p:cNvSpPr txBox="1"/>
          <p:nvPr/>
        </p:nvSpPr>
        <p:spPr>
          <a:xfrm>
            <a:off x="7867246" y="6096000"/>
            <a:ext cx="582211" cy="307777"/>
          </a:xfrm>
          <a:prstGeom prst="rect">
            <a:avLst/>
          </a:prstGeom>
          <a:noFill/>
        </p:spPr>
        <p:txBody>
          <a:bodyPr wrap="none" rtlCol="0">
            <a:spAutoFit/>
          </a:bodyPr>
          <a:lstStyle/>
          <a:p>
            <a:r>
              <a:rPr lang="en-US" sz="1400" smtClean="0">
                <a:latin typeface="Baskerville"/>
                <a:cs typeface="Baskerville"/>
              </a:rPr>
              <a:t>Time</a:t>
            </a:r>
            <a:endParaRPr lang="en-US" sz="1400">
              <a:latin typeface="Baskerville"/>
              <a:cs typeface="Baskerville"/>
            </a:endParaRPr>
          </a:p>
        </p:txBody>
      </p:sp>
      <p:pic>
        <p:nvPicPr>
          <p:cNvPr id="14" name="Billede 13" descr="Skærmbillede 2014-06-30 kl. 23.06.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166" y="3927080"/>
            <a:ext cx="807967" cy="683476"/>
          </a:xfrm>
          <a:prstGeom prst="rect">
            <a:avLst/>
          </a:prstGeom>
        </p:spPr>
      </p:pic>
      <p:pic>
        <p:nvPicPr>
          <p:cNvPr id="16" name="Billede 15" descr="Skærmbillede 2014-06-30 kl. 23.12.3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5756" y="2417014"/>
            <a:ext cx="819649" cy="597592"/>
          </a:xfrm>
          <a:prstGeom prst="rect">
            <a:avLst/>
          </a:prstGeom>
        </p:spPr>
      </p:pic>
      <p:pic>
        <p:nvPicPr>
          <p:cNvPr id="17" name="Billede 16" descr="Skærmbillede 2014-06-30 kl. 23.23.3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8451" y="1033305"/>
            <a:ext cx="1518277" cy="971106"/>
          </a:xfrm>
          <a:prstGeom prst="rect">
            <a:avLst/>
          </a:prstGeom>
        </p:spPr>
      </p:pic>
      <p:sp>
        <p:nvSpPr>
          <p:cNvPr id="47" name="Tekstfelt 46"/>
          <p:cNvSpPr txBox="1"/>
          <p:nvPr/>
        </p:nvSpPr>
        <p:spPr>
          <a:xfrm>
            <a:off x="6244046" y="1939960"/>
            <a:ext cx="2529730" cy="954107"/>
          </a:xfrm>
          <a:prstGeom prst="rect">
            <a:avLst/>
          </a:prstGeom>
          <a:noFill/>
        </p:spPr>
        <p:txBody>
          <a:bodyPr wrap="square" rtlCol="0">
            <a:spAutoFit/>
          </a:bodyPr>
          <a:lstStyle/>
          <a:p>
            <a:r>
              <a:rPr lang="en-US" sz="1400" b="1" dirty="0" smtClean="0">
                <a:latin typeface="Baskerville"/>
                <a:cs typeface="Baskerville"/>
              </a:rPr>
              <a:t>D. </a:t>
            </a:r>
            <a:r>
              <a:rPr lang="en-US" sz="1400" i="1" dirty="0" smtClean="0">
                <a:latin typeface="Baskerville"/>
                <a:cs typeface="Baskerville"/>
              </a:rPr>
              <a:t>Phase of reinvention</a:t>
            </a:r>
            <a:endParaRPr lang="en-US" sz="1400" dirty="0" smtClean="0">
              <a:latin typeface="Baskerville"/>
              <a:cs typeface="Baskerville"/>
            </a:endParaRPr>
          </a:p>
          <a:p>
            <a:r>
              <a:rPr lang="en-US" sz="1400" dirty="0" smtClean="0">
                <a:latin typeface="Baskerville"/>
                <a:cs typeface="Baskerville"/>
              </a:rPr>
              <a:t>Reorganizing; Diversification of core competence employees and procedures.</a:t>
            </a:r>
            <a:endParaRPr lang="en-US" sz="1400" dirty="0">
              <a:latin typeface="Baskerville"/>
              <a:cs typeface="Baskerville"/>
            </a:endParaRPr>
          </a:p>
        </p:txBody>
      </p:sp>
      <p:sp>
        <p:nvSpPr>
          <p:cNvPr id="45" name="Ellipse 44"/>
          <p:cNvSpPr/>
          <p:nvPr/>
        </p:nvSpPr>
        <p:spPr>
          <a:xfrm>
            <a:off x="5979319" y="866625"/>
            <a:ext cx="2720181" cy="2321791"/>
          </a:xfrm>
          <a:prstGeom prst="ellipse">
            <a:avLst/>
          </a:prstGeom>
          <a:no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Baskerville"/>
              <a:cs typeface="Baskerville"/>
            </a:endParaRPr>
          </a:p>
        </p:txBody>
      </p:sp>
      <p:sp>
        <p:nvSpPr>
          <p:cNvPr id="25" name="Kombinationstegning 24"/>
          <p:cNvSpPr/>
          <p:nvPr/>
        </p:nvSpPr>
        <p:spPr>
          <a:xfrm rot="20381242">
            <a:off x="2667042" y="4431739"/>
            <a:ext cx="487793" cy="389467"/>
          </a:xfrm>
          <a:custGeom>
            <a:avLst/>
            <a:gdLst>
              <a:gd name="connsiteX0" fmla="*/ 0 w 372534"/>
              <a:gd name="connsiteY0" fmla="*/ 482600 h 762000"/>
              <a:gd name="connsiteX1" fmla="*/ 33867 w 372534"/>
              <a:gd name="connsiteY1" fmla="*/ 118533 h 762000"/>
              <a:gd name="connsiteX2" fmla="*/ 76200 w 372534"/>
              <a:gd name="connsiteY2" fmla="*/ 626533 h 762000"/>
              <a:gd name="connsiteX3" fmla="*/ 110067 w 372534"/>
              <a:gd name="connsiteY3" fmla="*/ 465666 h 762000"/>
              <a:gd name="connsiteX4" fmla="*/ 177800 w 372534"/>
              <a:gd name="connsiteY4" fmla="*/ 762000 h 762000"/>
              <a:gd name="connsiteX5" fmla="*/ 152400 w 372534"/>
              <a:gd name="connsiteY5" fmla="*/ 160866 h 762000"/>
              <a:gd name="connsiteX6" fmla="*/ 245534 w 372534"/>
              <a:gd name="connsiteY6" fmla="*/ 389466 h 762000"/>
              <a:gd name="connsiteX7" fmla="*/ 245534 w 372534"/>
              <a:gd name="connsiteY7" fmla="*/ 0 h 762000"/>
              <a:gd name="connsiteX8" fmla="*/ 330200 w 372534"/>
              <a:gd name="connsiteY8" fmla="*/ 414866 h 762000"/>
              <a:gd name="connsiteX9" fmla="*/ 372534 w 372534"/>
              <a:gd name="connsiteY9" fmla="*/ 186266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534" h="762000">
                <a:moveTo>
                  <a:pt x="0" y="482600"/>
                </a:moveTo>
                <a:lnTo>
                  <a:pt x="33867" y="118533"/>
                </a:lnTo>
                <a:lnTo>
                  <a:pt x="76200" y="626533"/>
                </a:lnTo>
                <a:lnTo>
                  <a:pt x="110067" y="465666"/>
                </a:lnTo>
                <a:lnTo>
                  <a:pt x="177800" y="762000"/>
                </a:lnTo>
                <a:lnTo>
                  <a:pt x="152400" y="160866"/>
                </a:lnTo>
                <a:lnTo>
                  <a:pt x="245534" y="389466"/>
                </a:lnTo>
                <a:lnTo>
                  <a:pt x="245534" y="0"/>
                </a:lnTo>
                <a:lnTo>
                  <a:pt x="330200" y="414866"/>
                </a:lnTo>
                <a:lnTo>
                  <a:pt x="372534" y="186266"/>
                </a:lnTo>
              </a:path>
            </a:pathLst>
          </a:custGeom>
          <a:ln w="317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Kombinationstegning 27"/>
          <p:cNvSpPr/>
          <p:nvPr/>
        </p:nvSpPr>
        <p:spPr>
          <a:xfrm rot="20381242">
            <a:off x="3928575" y="3439685"/>
            <a:ext cx="487793" cy="389467"/>
          </a:xfrm>
          <a:custGeom>
            <a:avLst/>
            <a:gdLst>
              <a:gd name="connsiteX0" fmla="*/ 0 w 372534"/>
              <a:gd name="connsiteY0" fmla="*/ 482600 h 762000"/>
              <a:gd name="connsiteX1" fmla="*/ 33867 w 372534"/>
              <a:gd name="connsiteY1" fmla="*/ 118533 h 762000"/>
              <a:gd name="connsiteX2" fmla="*/ 76200 w 372534"/>
              <a:gd name="connsiteY2" fmla="*/ 626533 h 762000"/>
              <a:gd name="connsiteX3" fmla="*/ 110067 w 372534"/>
              <a:gd name="connsiteY3" fmla="*/ 465666 h 762000"/>
              <a:gd name="connsiteX4" fmla="*/ 177800 w 372534"/>
              <a:gd name="connsiteY4" fmla="*/ 762000 h 762000"/>
              <a:gd name="connsiteX5" fmla="*/ 152400 w 372534"/>
              <a:gd name="connsiteY5" fmla="*/ 160866 h 762000"/>
              <a:gd name="connsiteX6" fmla="*/ 245534 w 372534"/>
              <a:gd name="connsiteY6" fmla="*/ 389466 h 762000"/>
              <a:gd name="connsiteX7" fmla="*/ 245534 w 372534"/>
              <a:gd name="connsiteY7" fmla="*/ 0 h 762000"/>
              <a:gd name="connsiteX8" fmla="*/ 330200 w 372534"/>
              <a:gd name="connsiteY8" fmla="*/ 414866 h 762000"/>
              <a:gd name="connsiteX9" fmla="*/ 372534 w 372534"/>
              <a:gd name="connsiteY9" fmla="*/ 186266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534" h="762000">
                <a:moveTo>
                  <a:pt x="0" y="482600"/>
                </a:moveTo>
                <a:lnTo>
                  <a:pt x="33867" y="118533"/>
                </a:lnTo>
                <a:lnTo>
                  <a:pt x="76200" y="626533"/>
                </a:lnTo>
                <a:lnTo>
                  <a:pt x="110067" y="465666"/>
                </a:lnTo>
                <a:lnTo>
                  <a:pt x="177800" y="762000"/>
                </a:lnTo>
                <a:lnTo>
                  <a:pt x="152400" y="160866"/>
                </a:lnTo>
                <a:lnTo>
                  <a:pt x="245534" y="389466"/>
                </a:lnTo>
                <a:lnTo>
                  <a:pt x="245534" y="0"/>
                </a:lnTo>
                <a:lnTo>
                  <a:pt x="330200" y="414866"/>
                </a:lnTo>
                <a:lnTo>
                  <a:pt x="372534" y="186266"/>
                </a:lnTo>
              </a:path>
            </a:pathLst>
          </a:custGeom>
          <a:ln w="317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Kombinationstegning 28"/>
          <p:cNvSpPr/>
          <p:nvPr/>
        </p:nvSpPr>
        <p:spPr>
          <a:xfrm rot="20381242">
            <a:off x="5808177" y="2096546"/>
            <a:ext cx="487793" cy="389467"/>
          </a:xfrm>
          <a:custGeom>
            <a:avLst/>
            <a:gdLst>
              <a:gd name="connsiteX0" fmla="*/ 0 w 372534"/>
              <a:gd name="connsiteY0" fmla="*/ 482600 h 762000"/>
              <a:gd name="connsiteX1" fmla="*/ 33867 w 372534"/>
              <a:gd name="connsiteY1" fmla="*/ 118533 h 762000"/>
              <a:gd name="connsiteX2" fmla="*/ 76200 w 372534"/>
              <a:gd name="connsiteY2" fmla="*/ 626533 h 762000"/>
              <a:gd name="connsiteX3" fmla="*/ 110067 w 372534"/>
              <a:gd name="connsiteY3" fmla="*/ 465666 h 762000"/>
              <a:gd name="connsiteX4" fmla="*/ 177800 w 372534"/>
              <a:gd name="connsiteY4" fmla="*/ 762000 h 762000"/>
              <a:gd name="connsiteX5" fmla="*/ 152400 w 372534"/>
              <a:gd name="connsiteY5" fmla="*/ 160866 h 762000"/>
              <a:gd name="connsiteX6" fmla="*/ 245534 w 372534"/>
              <a:gd name="connsiteY6" fmla="*/ 389466 h 762000"/>
              <a:gd name="connsiteX7" fmla="*/ 245534 w 372534"/>
              <a:gd name="connsiteY7" fmla="*/ 0 h 762000"/>
              <a:gd name="connsiteX8" fmla="*/ 330200 w 372534"/>
              <a:gd name="connsiteY8" fmla="*/ 414866 h 762000"/>
              <a:gd name="connsiteX9" fmla="*/ 372534 w 372534"/>
              <a:gd name="connsiteY9" fmla="*/ 186266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534" h="762000">
                <a:moveTo>
                  <a:pt x="0" y="482600"/>
                </a:moveTo>
                <a:lnTo>
                  <a:pt x="33867" y="118533"/>
                </a:lnTo>
                <a:lnTo>
                  <a:pt x="76200" y="626533"/>
                </a:lnTo>
                <a:lnTo>
                  <a:pt x="110067" y="465666"/>
                </a:lnTo>
                <a:lnTo>
                  <a:pt x="177800" y="762000"/>
                </a:lnTo>
                <a:lnTo>
                  <a:pt x="152400" y="160866"/>
                </a:lnTo>
                <a:lnTo>
                  <a:pt x="245534" y="389466"/>
                </a:lnTo>
                <a:lnTo>
                  <a:pt x="245534" y="0"/>
                </a:lnTo>
                <a:lnTo>
                  <a:pt x="330200" y="414866"/>
                </a:lnTo>
                <a:lnTo>
                  <a:pt x="372534" y="186266"/>
                </a:lnTo>
              </a:path>
            </a:pathLst>
          </a:custGeom>
          <a:ln w="317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kstfelt 4"/>
          <p:cNvSpPr txBox="1"/>
          <p:nvPr/>
        </p:nvSpPr>
        <p:spPr>
          <a:xfrm>
            <a:off x="1043877" y="2732250"/>
            <a:ext cx="2280844" cy="738664"/>
          </a:xfrm>
          <a:prstGeom prst="rect">
            <a:avLst/>
          </a:prstGeom>
          <a:noFill/>
        </p:spPr>
        <p:txBody>
          <a:bodyPr wrap="square" rtlCol="0">
            <a:spAutoFit/>
          </a:bodyPr>
          <a:lstStyle/>
          <a:p>
            <a:r>
              <a:rPr lang="en-US" sz="1400" b="1" smtClean="0">
                <a:latin typeface="Baskerville"/>
                <a:cs typeface="Baskerville"/>
              </a:rPr>
              <a:t>Crisis og Leadership</a:t>
            </a:r>
          </a:p>
          <a:p>
            <a:r>
              <a:rPr lang="en-US" sz="1400" smtClean="0">
                <a:latin typeface="Baskerville"/>
                <a:cs typeface="Baskerville"/>
              </a:rPr>
              <a:t>Potentiel for development, and risk of depreciation</a:t>
            </a:r>
            <a:endParaRPr lang="en-US" sz="1400" b="1" smtClean="0">
              <a:latin typeface="Baskerville"/>
              <a:cs typeface="Baskerville"/>
            </a:endParaRPr>
          </a:p>
        </p:txBody>
      </p:sp>
      <p:sp>
        <p:nvSpPr>
          <p:cNvPr id="30" name="Tekstfelt 29"/>
          <p:cNvSpPr txBox="1"/>
          <p:nvPr/>
        </p:nvSpPr>
        <p:spPr>
          <a:xfrm>
            <a:off x="2084303" y="1033305"/>
            <a:ext cx="2123993" cy="738664"/>
          </a:xfrm>
          <a:prstGeom prst="rect">
            <a:avLst/>
          </a:prstGeom>
          <a:noFill/>
        </p:spPr>
        <p:txBody>
          <a:bodyPr wrap="square" rtlCol="0">
            <a:spAutoFit/>
          </a:bodyPr>
          <a:lstStyle/>
          <a:p>
            <a:r>
              <a:rPr lang="en-US" sz="1400" b="1" smtClean="0">
                <a:latin typeface="Baskerville"/>
                <a:cs typeface="Baskerville"/>
              </a:rPr>
              <a:t>Crisis of control</a:t>
            </a:r>
          </a:p>
          <a:p>
            <a:r>
              <a:rPr lang="en-US" sz="1400" smtClean="0">
                <a:latin typeface="Baskerville"/>
                <a:cs typeface="Baskerville"/>
              </a:rPr>
              <a:t>Potentiel for development, and risk of depreciation</a:t>
            </a:r>
            <a:endParaRPr lang="en-US" sz="1400">
              <a:latin typeface="Baskerville"/>
              <a:cs typeface="Baskerville"/>
            </a:endParaRPr>
          </a:p>
        </p:txBody>
      </p:sp>
      <p:cxnSp>
        <p:nvCxnSpPr>
          <p:cNvPr id="11" name="Lige pilforbindelse 10"/>
          <p:cNvCxnSpPr>
            <a:stCxn id="5" idx="2"/>
          </p:cNvCxnSpPr>
          <p:nvPr/>
        </p:nvCxnSpPr>
        <p:spPr>
          <a:xfrm rot="16200000" flipH="1">
            <a:off x="2142293" y="3512919"/>
            <a:ext cx="774998" cy="690987"/>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8" name="Lige pilforbindelse 17"/>
          <p:cNvCxnSpPr>
            <a:stCxn id="30" idx="2"/>
          </p:cNvCxnSpPr>
          <p:nvPr/>
        </p:nvCxnSpPr>
        <p:spPr>
          <a:xfrm rot="16200000" flipH="1">
            <a:off x="2713643" y="2204626"/>
            <a:ext cx="1595157" cy="729842"/>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2" name="Tekstfelt 31"/>
          <p:cNvSpPr txBox="1"/>
          <p:nvPr/>
        </p:nvSpPr>
        <p:spPr>
          <a:xfrm>
            <a:off x="4275756" y="109975"/>
            <a:ext cx="2123993" cy="738664"/>
          </a:xfrm>
          <a:prstGeom prst="rect">
            <a:avLst/>
          </a:prstGeom>
          <a:noFill/>
        </p:spPr>
        <p:txBody>
          <a:bodyPr wrap="square" rtlCol="0">
            <a:spAutoFit/>
          </a:bodyPr>
          <a:lstStyle/>
          <a:p>
            <a:r>
              <a:rPr lang="en-US" sz="1400" b="1" smtClean="0">
                <a:latin typeface="Baskerville"/>
                <a:cs typeface="Baskerville"/>
              </a:rPr>
              <a:t>Crisis of Growth </a:t>
            </a:r>
            <a:r>
              <a:rPr lang="en-US" sz="1400" smtClean="0">
                <a:latin typeface="Baskerville"/>
                <a:cs typeface="Baskerville"/>
              </a:rPr>
              <a:t>Potentiel for development, and risk of depreciation</a:t>
            </a:r>
            <a:endParaRPr lang="en-US" sz="1400">
              <a:latin typeface="Baskerville"/>
              <a:cs typeface="Baskerville"/>
            </a:endParaRPr>
          </a:p>
        </p:txBody>
      </p:sp>
      <p:cxnSp>
        <p:nvCxnSpPr>
          <p:cNvPr id="20" name="Lige pilforbindelse 19"/>
          <p:cNvCxnSpPr>
            <a:stCxn id="32" idx="2"/>
          </p:cNvCxnSpPr>
          <p:nvPr/>
        </p:nvCxnSpPr>
        <p:spPr>
          <a:xfrm rot="16200000" flipH="1">
            <a:off x="5054318" y="1132073"/>
            <a:ext cx="1091318" cy="524449"/>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 name="Tekstfelt 2"/>
          <p:cNvSpPr txBox="1"/>
          <p:nvPr/>
        </p:nvSpPr>
        <p:spPr>
          <a:xfrm>
            <a:off x="279399" y="109975"/>
            <a:ext cx="3596743" cy="369332"/>
          </a:xfrm>
          <a:prstGeom prst="rect">
            <a:avLst/>
          </a:prstGeom>
          <a:solidFill>
            <a:schemeClr val="accent3"/>
          </a:solidFill>
          <a:ln>
            <a:noFill/>
          </a:ln>
        </p:spPr>
        <p:txBody>
          <a:bodyPr wrap="square" rtlCol="0">
            <a:spAutoFit/>
          </a:bodyPr>
          <a:lstStyle/>
          <a:p>
            <a:pPr algn="ctr"/>
            <a:r>
              <a:rPr lang="en-US" dirty="0" smtClean="0">
                <a:solidFill>
                  <a:schemeClr val="bg1"/>
                </a:solidFill>
                <a:latin typeface="Baskerville"/>
                <a:cs typeface="Baskerville"/>
              </a:rPr>
              <a:t>Phases of development by Greiner  </a:t>
            </a:r>
            <a:endParaRPr lang="en-US" dirty="0">
              <a:solidFill>
                <a:schemeClr val="bg1"/>
              </a:solidFill>
              <a:latin typeface="Baskerville"/>
              <a:cs typeface="Baskerville"/>
            </a:endParaRPr>
          </a:p>
        </p:txBody>
      </p:sp>
      <p:sp>
        <p:nvSpPr>
          <p:cNvPr id="33" name="Tekstfelt 32"/>
          <p:cNvSpPr txBox="1"/>
          <p:nvPr/>
        </p:nvSpPr>
        <p:spPr>
          <a:xfrm>
            <a:off x="6450835" y="6581001"/>
            <a:ext cx="2693165" cy="276999"/>
          </a:xfrm>
          <a:prstGeom prst="rect">
            <a:avLst/>
          </a:prstGeom>
          <a:noFill/>
        </p:spPr>
        <p:txBody>
          <a:bodyPr wrap="none" rtlCol="0">
            <a:spAutoFit/>
          </a:bodyPr>
          <a:lstStyle/>
          <a:p>
            <a:r>
              <a:rPr lang="en-US" sz="1200" smtClean="0">
                <a:latin typeface="Baskerville"/>
                <a:cs typeface="Baskerville"/>
              </a:rPr>
              <a:t>Greiner (1998) Harvard Business Review  </a:t>
            </a:r>
            <a:endParaRPr lang="en-US" sz="1200">
              <a:latin typeface="Baskerville"/>
              <a:cs typeface="Baskerville"/>
            </a:endParaRPr>
          </a:p>
        </p:txBody>
      </p:sp>
    </p:spTree>
    <p:extLst>
      <p:ext uri="{BB962C8B-B14F-4D97-AF65-F5344CB8AC3E}">
        <p14:creationId xmlns:p14="http://schemas.microsoft.com/office/powerpoint/2010/main" val="1054203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7" grpId="0"/>
      <p:bldP spid="47" grpId="0"/>
      <p:bldP spid="45" grpId="0" animBg="1"/>
      <p:bldP spid="28" grpId="0" animBg="1"/>
      <p:bldP spid="29" grpId="0" animBg="1"/>
      <p:bldP spid="30"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143000"/>
          </a:xfrm>
        </p:spPr>
        <p:txBody>
          <a:bodyPr>
            <a:normAutofit/>
          </a:bodyPr>
          <a:lstStyle/>
          <a:p>
            <a:r>
              <a:rPr lang="da-DK" sz="2800" dirty="0" smtClean="0">
                <a:latin typeface="Arial"/>
                <a:cs typeface="Arial"/>
              </a:rPr>
              <a:t>3. paradigme branding i praksis</a:t>
            </a:r>
            <a:endParaRPr lang="da-DK" sz="2800" dirty="0">
              <a:latin typeface="Arial"/>
              <a:cs typeface="Arial"/>
            </a:endParaRPr>
          </a:p>
        </p:txBody>
      </p:sp>
      <p:sp>
        <p:nvSpPr>
          <p:cNvPr id="3" name="Pladsholder til indhold 2"/>
          <p:cNvSpPr>
            <a:spLocks noGrp="1"/>
          </p:cNvSpPr>
          <p:nvPr>
            <p:ph idx="1"/>
          </p:nvPr>
        </p:nvSpPr>
        <p:spPr>
          <a:xfrm>
            <a:off x="457200" y="1425575"/>
            <a:ext cx="8229600" cy="4525963"/>
          </a:xfrm>
        </p:spPr>
        <p:txBody>
          <a:bodyPr>
            <a:normAutofit/>
          </a:bodyPr>
          <a:lstStyle/>
          <a:p>
            <a:pPr marL="0" indent="0" algn="just">
              <a:buNone/>
            </a:pPr>
            <a:r>
              <a:rPr lang="da-DK" sz="1800" dirty="0">
                <a:latin typeface="Arial"/>
                <a:cs typeface="Arial"/>
              </a:rPr>
              <a:t>En konsekvens af </a:t>
            </a:r>
            <a:r>
              <a:rPr lang="da-DK" sz="1800" dirty="0" err="1">
                <a:latin typeface="Arial"/>
                <a:cs typeface="Arial"/>
              </a:rPr>
              <a:t>konceptualiseringen</a:t>
            </a:r>
            <a:r>
              <a:rPr lang="da-DK" sz="1800" dirty="0">
                <a:latin typeface="Arial"/>
                <a:cs typeface="Arial"/>
              </a:rPr>
              <a:t> af brandingarbejde i paradigme 3 er et fokus på proces og medarbejderinvolvering snarere end kun specifikke færdige produkter. Deraf følger nogle helt klare metodiske konsekvenser for den kommunikationsrådgiver eller konsulent, som skal arbejde med </a:t>
            </a:r>
            <a:r>
              <a:rPr lang="da-DK" sz="1800" dirty="0" smtClean="0">
                <a:latin typeface="Arial"/>
                <a:cs typeface="Arial"/>
              </a:rPr>
              <a:t>branding:</a:t>
            </a:r>
          </a:p>
          <a:p>
            <a:pPr marL="0" indent="0" algn="just">
              <a:buNone/>
            </a:pPr>
            <a:endParaRPr lang="da-DK" sz="1800" dirty="0">
              <a:latin typeface="Arial"/>
              <a:cs typeface="Arial"/>
            </a:endParaRPr>
          </a:p>
          <a:p>
            <a:pPr algn="just"/>
            <a:r>
              <a:rPr lang="da-DK" sz="1800" dirty="0">
                <a:latin typeface="Arial"/>
                <a:cs typeface="Arial"/>
              </a:rPr>
              <a:t>Man skal inddrage medarbejdere – eller i hvert fald ledere og mellemledere – i processen og trække så meget information ud af dem som muligt, fx holdninger, værdier, praksisser osv.</a:t>
            </a:r>
          </a:p>
          <a:p>
            <a:pPr algn="just"/>
            <a:r>
              <a:rPr lang="da-DK" sz="1800" dirty="0">
                <a:latin typeface="Arial"/>
                <a:cs typeface="Arial"/>
              </a:rPr>
              <a:t>Man skal løbende præparere ledelsen til at forstå betydningen af at være i proces sammen snarere end kun at få færdige produkter, fx rapporter.</a:t>
            </a:r>
          </a:p>
          <a:p>
            <a:pPr algn="just"/>
            <a:r>
              <a:rPr lang="da-DK" sz="1800" dirty="0">
                <a:latin typeface="Arial"/>
                <a:cs typeface="Arial"/>
              </a:rPr>
              <a:t>Man skal afholde involverende og samskabende workshopforløb, hvor medarbejdere – eller i hvert fald ledere og mellemledere – får mulighed for sammen at give udtryk for ønsker vedrørende retning og fælles identitet.</a:t>
            </a:r>
          </a:p>
          <a:p>
            <a:pPr algn="just"/>
            <a:r>
              <a:rPr lang="da-DK" sz="1800" dirty="0">
                <a:latin typeface="Arial"/>
                <a:cs typeface="Arial"/>
              </a:rPr>
              <a:t>Man må ikke i en intern proces glemme omverdenens medskabende betydning for den </a:t>
            </a:r>
            <a:r>
              <a:rPr lang="da-DK" sz="1800" dirty="0" smtClean="0">
                <a:latin typeface="Arial"/>
                <a:cs typeface="Arial"/>
              </a:rPr>
              <a:t>indre </a:t>
            </a:r>
            <a:r>
              <a:rPr lang="da-DK" sz="1800" dirty="0">
                <a:latin typeface="Arial"/>
                <a:cs typeface="Arial"/>
              </a:rPr>
              <a:t>identitet</a:t>
            </a:r>
          </a:p>
          <a:p>
            <a:pPr algn="just"/>
            <a:endParaRPr lang="da-DK" sz="1800" dirty="0">
              <a:latin typeface="Arial"/>
              <a:cs typeface="Arial"/>
            </a:endParaRPr>
          </a:p>
        </p:txBody>
      </p:sp>
    </p:spTree>
    <p:extLst>
      <p:ext uri="{BB962C8B-B14F-4D97-AF65-F5344CB8AC3E}">
        <p14:creationId xmlns:p14="http://schemas.microsoft.com/office/powerpoint/2010/main" val="268414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287"/>
            <a:ext cx="8229600" cy="1143000"/>
          </a:xfrm>
        </p:spPr>
        <p:txBody>
          <a:bodyPr>
            <a:normAutofit/>
          </a:bodyPr>
          <a:lstStyle/>
          <a:p>
            <a:r>
              <a:rPr lang="da-DK" sz="2800" dirty="0" smtClean="0">
                <a:latin typeface="Arial"/>
                <a:cs typeface="Arial"/>
              </a:rPr>
              <a:t>Arbejdets 8 faser</a:t>
            </a:r>
            <a:endParaRPr lang="da-DK" sz="2800" dirty="0">
              <a:latin typeface="Arial"/>
              <a:cs typeface="Arial"/>
            </a:endParaRPr>
          </a:p>
        </p:txBody>
      </p:sp>
      <p:pic>
        <p:nvPicPr>
          <p:cNvPr id="4" name="Billede 3" descr="Skærmbillede 2016-08-01 12.25.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72" y="2214899"/>
            <a:ext cx="8312728" cy="3442645"/>
          </a:xfrm>
          <a:prstGeom prst="rect">
            <a:avLst/>
          </a:prstGeom>
        </p:spPr>
      </p:pic>
    </p:spTree>
    <p:extLst>
      <p:ext uri="{BB962C8B-B14F-4D97-AF65-F5344CB8AC3E}">
        <p14:creationId xmlns:p14="http://schemas.microsoft.com/office/powerpoint/2010/main" val="3513897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2388"/>
            <a:ext cx="8229600" cy="1143000"/>
          </a:xfrm>
        </p:spPr>
        <p:txBody>
          <a:bodyPr>
            <a:normAutofit/>
          </a:bodyPr>
          <a:lstStyle/>
          <a:p>
            <a:r>
              <a:rPr lang="da-DK" sz="2800" dirty="0">
                <a:latin typeface="Arial"/>
                <a:cs typeface="Arial"/>
              </a:rPr>
              <a:t>Fase 1. Præfase: En første analyse af virksomhedens </a:t>
            </a:r>
            <a:r>
              <a:rPr lang="da-DK" sz="2800" dirty="0" smtClean="0">
                <a:latin typeface="Arial"/>
                <a:cs typeface="Arial"/>
              </a:rPr>
              <a:t>behov</a:t>
            </a:r>
            <a:endParaRPr lang="da-DK" sz="2800" dirty="0">
              <a:latin typeface="Arial"/>
              <a:cs typeface="Arial"/>
            </a:endParaRPr>
          </a:p>
        </p:txBody>
      </p:sp>
      <p:sp>
        <p:nvSpPr>
          <p:cNvPr id="3" name="Pladsholder til indhold 2"/>
          <p:cNvSpPr>
            <a:spLocks noGrp="1"/>
          </p:cNvSpPr>
          <p:nvPr>
            <p:ph idx="1"/>
          </p:nvPr>
        </p:nvSpPr>
        <p:spPr>
          <a:xfrm>
            <a:off x="457200" y="977901"/>
            <a:ext cx="8229600" cy="4525963"/>
          </a:xfrm>
        </p:spPr>
        <p:txBody>
          <a:bodyPr>
            <a:noAutofit/>
          </a:bodyPr>
          <a:lstStyle/>
          <a:p>
            <a:pPr algn="just"/>
            <a:endParaRPr lang="da-DK" sz="1600" dirty="0" smtClean="0">
              <a:latin typeface="Arial"/>
              <a:cs typeface="Arial"/>
            </a:endParaRPr>
          </a:p>
          <a:p>
            <a:pPr marL="0" indent="0" algn="just">
              <a:buNone/>
            </a:pPr>
            <a:r>
              <a:rPr lang="da-DK" sz="1600" dirty="0" smtClean="0">
                <a:latin typeface="Arial"/>
                <a:cs typeface="Arial"/>
              </a:rPr>
              <a:t>Da </a:t>
            </a:r>
            <a:r>
              <a:rPr lang="da-DK" sz="1600" dirty="0">
                <a:latin typeface="Arial"/>
                <a:cs typeface="Arial"/>
              </a:rPr>
              <a:t>Idavangs direktion henvendte sig til konsulenterne, ønskede de hjælp til bedre ekstern kommunikation på det internationale marked. Denne indledende proces, kalder vi her for præfasen. Præfasen handler om at etablere forståelse mellem rådgivere og virksomhed og at forventningsafstemme og præfasen var vigtig af tre årsager: </a:t>
            </a:r>
          </a:p>
          <a:p>
            <a:pPr marL="0" indent="0" algn="just">
              <a:buNone/>
            </a:pPr>
            <a:endParaRPr lang="da-DK" sz="900" dirty="0">
              <a:latin typeface="Arial"/>
              <a:cs typeface="Arial"/>
            </a:endParaRPr>
          </a:p>
          <a:p>
            <a:pPr algn="just"/>
            <a:r>
              <a:rPr lang="da-DK" sz="1600" dirty="0">
                <a:latin typeface="Arial"/>
                <a:cs typeface="Arial"/>
              </a:rPr>
              <a:t>For det første fordi den handlede om at sikre optimal ledelsesmæssig opbakning bag projektet på øverste niveau. I dette tilfælde var det altså vigtigt for virksomhedens succes, at løsningen ikke blev ‘reduceret’ til alene at være kommunikation i forsimplet reklame.. </a:t>
            </a:r>
          </a:p>
          <a:p>
            <a:pPr marL="0" indent="0" algn="just">
              <a:buNone/>
            </a:pPr>
            <a:endParaRPr lang="da-DK" sz="900" dirty="0">
              <a:latin typeface="Arial"/>
              <a:cs typeface="Arial"/>
            </a:endParaRPr>
          </a:p>
          <a:p>
            <a:pPr algn="just"/>
            <a:r>
              <a:rPr lang="da-DK" sz="1600" dirty="0">
                <a:latin typeface="Arial"/>
                <a:cs typeface="Arial"/>
              </a:rPr>
              <a:t>For det andet bestod præfasen af en række forskellige netværksstrategiske overvejelser om, hvornår og hvordan konsulenterne skulle bearbejde de rigtige mennesker for at sikre optimal opmærksomhed og ressourcer til projektet for at sikre dets succes. Det blev siden af bestyrelsen besluttet at nedsætte en styregruppe bestående af formanden, næstformanden og direktøren. </a:t>
            </a:r>
          </a:p>
          <a:p>
            <a:pPr marL="0" indent="0" algn="just">
              <a:buNone/>
            </a:pPr>
            <a:endParaRPr lang="da-DK" sz="900" dirty="0">
              <a:latin typeface="Arial"/>
              <a:cs typeface="Arial"/>
            </a:endParaRPr>
          </a:p>
          <a:p>
            <a:pPr algn="just"/>
            <a:r>
              <a:rPr lang="da-DK" sz="1600" dirty="0">
                <a:latin typeface="Arial"/>
                <a:cs typeface="Arial"/>
              </a:rPr>
              <a:t>For det tredje handlede det om at forstå branchen og virksomhedens </a:t>
            </a:r>
            <a:r>
              <a:rPr lang="da-DK" sz="1600" dirty="0" err="1">
                <a:latin typeface="Arial"/>
                <a:cs typeface="Arial"/>
              </a:rPr>
              <a:t>issues</a:t>
            </a:r>
            <a:r>
              <a:rPr lang="da-DK" sz="1600" dirty="0">
                <a:latin typeface="Arial"/>
                <a:cs typeface="Arial"/>
              </a:rPr>
              <a:t>. Hvilken type branche med hvilke typer </a:t>
            </a:r>
            <a:r>
              <a:rPr lang="da-DK" sz="1600" dirty="0" err="1">
                <a:latin typeface="Arial"/>
                <a:cs typeface="Arial"/>
              </a:rPr>
              <a:t>issues</a:t>
            </a:r>
            <a:r>
              <a:rPr lang="da-DK" sz="1600" dirty="0">
                <a:latin typeface="Arial"/>
                <a:cs typeface="Arial"/>
              </a:rPr>
              <a:t>, kulturer og medarbejdertyper er landbruget generelt og Idavang som international fødevareproducent specifikt? Hvad kendetegner markedet, de respektive nationale kulturer, og hvilke dynamikker er der i sektoren for tiden? Hvad kendetegner specifikt Idavang?</a:t>
            </a:r>
          </a:p>
          <a:p>
            <a:pPr algn="just"/>
            <a:endParaRPr lang="da-DK" sz="1600" dirty="0">
              <a:latin typeface="Arial"/>
              <a:cs typeface="Arial"/>
            </a:endParaRPr>
          </a:p>
        </p:txBody>
      </p:sp>
    </p:spTree>
    <p:extLst>
      <p:ext uri="{BB962C8B-B14F-4D97-AF65-F5344CB8AC3E}">
        <p14:creationId xmlns:p14="http://schemas.microsoft.com/office/powerpoint/2010/main" val="372854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92163"/>
            <a:ext cx="8229600" cy="1143000"/>
          </a:xfrm>
        </p:spPr>
        <p:txBody>
          <a:bodyPr>
            <a:noAutofit/>
          </a:bodyPr>
          <a:lstStyle/>
          <a:p>
            <a:r>
              <a:rPr lang="da-DK" sz="2800" dirty="0">
                <a:latin typeface="Arial"/>
                <a:cs typeface="Arial"/>
              </a:rPr>
              <a:t>Fase 2. Definition af projektet og niveau i udviklingsproces</a:t>
            </a:r>
            <a:br>
              <a:rPr lang="da-DK" sz="2800" dirty="0">
                <a:latin typeface="Arial"/>
                <a:cs typeface="Arial"/>
              </a:rPr>
            </a:br>
            <a:endParaRPr lang="da-DK" sz="2800" dirty="0">
              <a:latin typeface="Arial"/>
              <a:cs typeface="Arial"/>
            </a:endParaRPr>
          </a:p>
        </p:txBody>
      </p:sp>
      <p:sp>
        <p:nvSpPr>
          <p:cNvPr id="3" name="Pladsholder til indhold 2"/>
          <p:cNvSpPr>
            <a:spLocks noGrp="1"/>
          </p:cNvSpPr>
          <p:nvPr>
            <p:ph idx="1"/>
          </p:nvPr>
        </p:nvSpPr>
        <p:spPr>
          <a:xfrm>
            <a:off x="457200" y="1870075"/>
            <a:ext cx="8229600" cy="4525963"/>
          </a:xfrm>
        </p:spPr>
        <p:txBody>
          <a:bodyPr>
            <a:normAutofit/>
          </a:bodyPr>
          <a:lstStyle/>
          <a:p>
            <a:pPr marL="0" indent="0" algn="just">
              <a:buNone/>
            </a:pPr>
            <a:r>
              <a:rPr lang="da-DK" sz="1600" dirty="0">
                <a:latin typeface="Arial"/>
                <a:cs typeface="Arial"/>
              </a:rPr>
              <a:t>Efter at have introduceret Idavangs styregruppe for nødvendigheden af at indlede brandingprocessen med en indre identitetsskabelsesproces var næste skridt at etablere et fælles sprog og en fælles forståelse for, hvor i udviklingen Idavang befandt sig, og dermed også for, hvad der overordnet var brug for på det givne tidspunkt. Derfor blev der udviklet og tilpasset en teoretisk model (figur 20.3), som blev bearbejdet sammen med direktionen og bestyrelsen.</a:t>
            </a:r>
          </a:p>
          <a:p>
            <a:pPr marL="0" indent="0" algn="just">
              <a:buNone/>
            </a:pPr>
            <a:r>
              <a:rPr lang="da-DK" sz="1600" dirty="0">
                <a:latin typeface="Arial"/>
                <a:cs typeface="Arial"/>
              </a:rPr>
              <a:t> </a:t>
            </a:r>
          </a:p>
          <a:p>
            <a:pPr marL="0" indent="0" algn="just">
              <a:buNone/>
            </a:pPr>
            <a:r>
              <a:rPr lang="da-DK" sz="1600" dirty="0">
                <a:latin typeface="Arial"/>
                <a:cs typeface="Arial"/>
              </a:rPr>
              <a:t>På baggrund af præfasen, som indeholdt både præanalyse og samtaler med virksomhedens topledelse, virkede det nærliggende at foreslå, at de første svar på virksomhedens behov for </a:t>
            </a:r>
            <a:r>
              <a:rPr lang="da-DK" sz="1600" dirty="0" err="1">
                <a:latin typeface="Arial"/>
                <a:cs typeface="Arial"/>
              </a:rPr>
              <a:t>reorientering</a:t>
            </a:r>
            <a:r>
              <a:rPr lang="da-DK" sz="1600" dirty="0">
                <a:latin typeface="Arial"/>
                <a:cs typeface="Arial"/>
              </a:rPr>
              <a:t> kunne findes ved at undersøge, hvilken udviklingsfase virksomheden befandt sig i.</a:t>
            </a:r>
          </a:p>
          <a:p>
            <a:pPr marL="0" indent="0" algn="just">
              <a:buNone/>
            </a:pPr>
            <a:endParaRPr lang="da-DK" sz="1600" dirty="0">
              <a:latin typeface="Arial"/>
              <a:cs typeface="Arial"/>
            </a:endParaRPr>
          </a:p>
          <a:p>
            <a:pPr marL="0" indent="0" algn="just">
              <a:buNone/>
            </a:pPr>
            <a:r>
              <a:rPr lang="da-DK" sz="1600" dirty="0">
                <a:latin typeface="Arial"/>
                <a:cs typeface="Arial"/>
              </a:rPr>
              <a:t>Via samtaler med Idavang blev projektet derfor defineret til at handle om forskellige faser, hvor den første vigtige fase bestod i at analysere og udvikle en fælles intern organisationsidentitet udtrykt i en strategisk fremadrettet brandplatform</a:t>
            </a:r>
          </a:p>
          <a:p>
            <a:pPr algn="just"/>
            <a:endParaRPr lang="da-DK" sz="1600" dirty="0">
              <a:latin typeface="Arial"/>
              <a:cs typeface="Arial"/>
            </a:endParaRPr>
          </a:p>
        </p:txBody>
      </p:sp>
    </p:spTree>
    <p:extLst>
      <p:ext uri="{BB962C8B-B14F-4D97-AF65-F5344CB8AC3E}">
        <p14:creationId xmlns:p14="http://schemas.microsoft.com/office/powerpoint/2010/main" val="626549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22325"/>
            <a:ext cx="8229600" cy="1143000"/>
          </a:xfrm>
        </p:spPr>
        <p:txBody>
          <a:bodyPr>
            <a:normAutofit/>
          </a:bodyPr>
          <a:lstStyle/>
          <a:p>
            <a:r>
              <a:rPr lang="da-DK" sz="2800" dirty="0">
                <a:latin typeface="Arial"/>
                <a:cs typeface="Arial"/>
              </a:rPr>
              <a:t>Fase 3. </a:t>
            </a:r>
            <a:r>
              <a:rPr lang="da-DK" sz="2800" dirty="0" smtClean="0">
                <a:latin typeface="Arial"/>
                <a:cs typeface="Arial"/>
              </a:rPr>
              <a:t>Dataindsamling</a:t>
            </a:r>
            <a:endParaRPr lang="da-DK" sz="2800" dirty="0">
              <a:latin typeface="Arial"/>
              <a:cs typeface="Arial"/>
            </a:endParaRPr>
          </a:p>
        </p:txBody>
      </p:sp>
      <p:sp>
        <p:nvSpPr>
          <p:cNvPr id="3" name="Pladsholder til indhold 2"/>
          <p:cNvSpPr>
            <a:spLocks noGrp="1"/>
          </p:cNvSpPr>
          <p:nvPr>
            <p:ph idx="1"/>
          </p:nvPr>
        </p:nvSpPr>
        <p:spPr>
          <a:xfrm>
            <a:off x="457200" y="1822450"/>
            <a:ext cx="8229600" cy="4525963"/>
          </a:xfrm>
        </p:spPr>
        <p:txBody>
          <a:bodyPr>
            <a:normAutofit/>
          </a:bodyPr>
          <a:lstStyle/>
          <a:p>
            <a:pPr marL="0" indent="0" algn="just">
              <a:buNone/>
            </a:pPr>
            <a:r>
              <a:rPr lang="da-DK" sz="1800" dirty="0">
                <a:latin typeface="Arial"/>
                <a:cs typeface="Arial"/>
              </a:rPr>
              <a:t>Konsulenterne rejste derefter til Litauen for at observere, interviewe og afdække dilemmaer ved hjælp af antropologiske metoder. De besøgte virksomhedens hovedkontor og to forskellige østeuropæiske gårde. Dataindsamlingen var styret af følgende temaer:</a:t>
            </a:r>
          </a:p>
          <a:p>
            <a:pPr marL="0" indent="0" algn="just">
              <a:buNone/>
            </a:pPr>
            <a:endParaRPr lang="da-DK" sz="1800" dirty="0">
              <a:latin typeface="Arial"/>
              <a:cs typeface="Arial"/>
            </a:endParaRPr>
          </a:p>
          <a:p>
            <a:pPr algn="just"/>
            <a:r>
              <a:rPr lang="da-DK" sz="1800" dirty="0">
                <a:latin typeface="Arial"/>
                <a:cs typeface="Arial"/>
              </a:rPr>
              <a:t>Forretnings- og organisationskritisk: Hvad er styregruppens og direktørens dybere ønske med projektet? Hvad er analysen af direktørens egen situation og hans medarbejdere? </a:t>
            </a:r>
          </a:p>
          <a:p>
            <a:pPr algn="just"/>
            <a:r>
              <a:rPr lang="da-DK" sz="1800" dirty="0">
                <a:latin typeface="Arial"/>
                <a:cs typeface="Arial"/>
              </a:rPr>
              <a:t>Processuelt: Hvor mange aktører og hvilke aktører skal involveres i brandingprocessen og på hvilket tidspunkt? </a:t>
            </a:r>
          </a:p>
          <a:p>
            <a:pPr algn="just"/>
            <a:r>
              <a:rPr lang="da-DK" sz="1800" dirty="0">
                <a:latin typeface="Arial"/>
                <a:cs typeface="Arial"/>
              </a:rPr>
              <a:t>Metodisk: Hvad er særligt vigtigt at få viden om i forhold til identitet? Både ledere, mellemledere og produktionsmedarbejdere fik eksempelvis spørgsmål som: “Hvad er vigtigst i dit arbejdsliv?”, “Hvad ser du som de største udfordringer?”, “Hvordan håber du, virksomheden er om fem år?”</a:t>
            </a:r>
          </a:p>
          <a:p>
            <a:pPr algn="just"/>
            <a:endParaRPr lang="da-DK" sz="1800" dirty="0">
              <a:latin typeface="Arial"/>
              <a:cs typeface="Arial"/>
            </a:endParaRPr>
          </a:p>
        </p:txBody>
      </p:sp>
    </p:spTree>
    <p:extLst>
      <p:ext uri="{BB962C8B-B14F-4D97-AF65-F5344CB8AC3E}">
        <p14:creationId xmlns:p14="http://schemas.microsoft.com/office/powerpoint/2010/main" val="3173526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1276"/>
            <a:ext cx="8229600" cy="1143000"/>
          </a:xfrm>
        </p:spPr>
        <p:txBody>
          <a:bodyPr>
            <a:normAutofit/>
          </a:bodyPr>
          <a:lstStyle/>
          <a:p>
            <a:r>
              <a:rPr lang="da-DK" sz="2800" dirty="0">
                <a:latin typeface="Arial"/>
                <a:cs typeface="Arial"/>
              </a:rPr>
              <a:t>Fase 4. Analyse og udpegning af nuværende identitetsposition </a:t>
            </a:r>
          </a:p>
        </p:txBody>
      </p:sp>
      <p:sp>
        <p:nvSpPr>
          <p:cNvPr id="3" name="Pladsholder til indhold 2"/>
          <p:cNvSpPr>
            <a:spLocks noGrp="1"/>
          </p:cNvSpPr>
          <p:nvPr>
            <p:ph idx="1"/>
          </p:nvPr>
        </p:nvSpPr>
        <p:spPr>
          <a:xfrm>
            <a:off x="457200" y="1057276"/>
            <a:ext cx="8416925" cy="4525963"/>
          </a:xfrm>
        </p:spPr>
        <p:txBody>
          <a:bodyPr>
            <a:noAutofit/>
          </a:bodyPr>
          <a:lstStyle/>
          <a:p>
            <a:pPr marL="0" indent="0" algn="just">
              <a:buNone/>
            </a:pPr>
            <a:r>
              <a:rPr lang="da-DK" sz="1600" dirty="0">
                <a:latin typeface="Arial"/>
                <a:cs typeface="Arial"/>
              </a:rPr>
              <a:t>Analysen her handler om at fastlægge organisationens nuværende identitetsposition og opstille mulige, realistiske og forretningskritiske identitetsscenarier, som virksomheden kan </a:t>
            </a:r>
            <a:r>
              <a:rPr lang="da-DK" sz="1600" dirty="0" smtClean="0">
                <a:latin typeface="Arial"/>
                <a:cs typeface="Arial"/>
              </a:rPr>
              <a:t>afprøve. Organisationens </a:t>
            </a:r>
            <a:r>
              <a:rPr lang="da-DK" sz="1600" dirty="0">
                <a:latin typeface="Arial"/>
                <a:cs typeface="Arial"/>
              </a:rPr>
              <a:t>medlemmer, dvs. ledelse, mellemledere og ansatte, refererer typisk til virksomheden som noget, der: </a:t>
            </a:r>
            <a:endParaRPr lang="da-DK" sz="1600" dirty="0" smtClean="0">
              <a:latin typeface="Arial"/>
              <a:cs typeface="Arial"/>
            </a:endParaRPr>
          </a:p>
          <a:p>
            <a:pPr marL="0" indent="0" algn="just">
              <a:buNone/>
            </a:pPr>
            <a:endParaRPr lang="da-DK" sz="800" dirty="0">
              <a:latin typeface="Arial"/>
              <a:cs typeface="Arial"/>
            </a:endParaRPr>
          </a:p>
          <a:p>
            <a:pPr marL="0" indent="0" algn="just">
              <a:buNone/>
            </a:pPr>
            <a:r>
              <a:rPr lang="da-DK" sz="1600" dirty="0">
                <a:latin typeface="Arial"/>
                <a:cs typeface="Arial"/>
              </a:rPr>
              <a:t>1. har en særlig størrelse og omfang (fakta) </a:t>
            </a:r>
          </a:p>
          <a:p>
            <a:pPr marL="0" indent="0" algn="just">
              <a:buNone/>
            </a:pPr>
            <a:r>
              <a:rPr lang="da-DK" sz="1600" dirty="0">
                <a:latin typeface="Arial"/>
                <a:cs typeface="Arial"/>
              </a:rPr>
              <a:t>2. producerer noget bestemt (produkter) </a:t>
            </a:r>
          </a:p>
          <a:p>
            <a:pPr marL="0" indent="0" algn="just">
              <a:buNone/>
            </a:pPr>
            <a:r>
              <a:rPr lang="da-DK" sz="1600" dirty="0">
                <a:latin typeface="Arial"/>
                <a:cs typeface="Arial"/>
              </a:rPr>
              <a:t>3. kan noget specielt (kompetencer) </a:t>
            </a:r>
          </a:p>
          <a:p>
            <a:pPr marL="0" indent="0" algn="just">
              <a:buNone/>
            </a:pPr>
            <a:r>
              <a:rPr lang="da-DK" sz="1600" dirty="0">
                <a:latin typeface="Arial"/>
                <a:cs typeface="Arial"/>
              </a:rPr>
              <a:t>4. er på en bestemt måde (værdier) </a:t>
            </a:r>
          </a:p>
          <a:p>
            <a:pPr marL="0" indent="0" algn="just">
              <a:buNone/>
            </a:pPr>
            <a:r>
              <a:rPr lang="da-DK" sz="1600" dirty="0">
                <a:latin typeface="Arial"/>
                <a:cs typeface="Arial"/>
              </a:rPr>
              <a:t>5. ønsker at opnå noget bestemt (vision).</a:t>
            </a:r>
          </a:p>
          <a:p>
            <a:pPr marL="0" indent="0" algn="just">
              <a:buNone/>
            </a:pPr>
            <a:r>
              <a:rPr lang="da-DK" sz="1600" dirty="0">
                <a:latin typeface="Arial"/>
                <a:cs typeface="Arial"/>
              </a:rPr>
              <a:t> </a:t>
            </a:r>
          </a:p>
          <a:p>
            <a:pPr marL="0" indent="0" algn="just">
              <a:buNone/>
            </a:pPr>
            <a:r>
              <a:rPr lang="da-DK" sz="1600" dirty="0">
                <a:latin typeface="Arial"/>
                <a:cs typeface="Arial"/>
              </a:rPr>
              <a:t>Disse fem kategorier er samlet i analysemodellen, figur 20.4, som kaldes positioneringsaksen. </a:t>
            </a:r>
            <a:r>
              <a:rPr lang="da-DK" sz="1600" dirty="0" smtClean="0">
                <a:latin typeface="Arial"/>
                <a:cs typeface="Arial"/>
              </a:rPr>
              <a:t>På baggrund </a:t>
            </a:r>
            <a:r>
              <a:rPr lang="da-DK" sz="1600" dirty="0">
                <a:latin typeface="Arial"/>
                <a:cs typeface="Arial"/>
              </a:rPr>
              <a:t>af mængden og arten af pointer, der indplaceres i modellen, kan man vise et grafisk billede af bl.a. følgende forhold:</a:t>
            </a:r>
          </a:p>
          <a:p>
            <a:pPr marL="0" indent="0" algn="just">
              <a:buNone/>
            </a:pPr>
            <a:r>
              <a:rPr lang="da-DK" sz="1600" dirty="0">
                <a:latin typeface="Arial"/>
                <a:cs typeface="Arial"/>
              </a:rPr>
              <a:t> </a:t>
            </a:r>
            <a:endParaRPr lang="da-DK" sz="800" dirty="0">
              <a:latin typeface="Arial"/>
              <a:cs typeface="Arial"/>
            </a:endParaRPr>
          </a:p>
          <a:p>
            <a:pPr algn="just"/>
            <a:r>
              <a:rPr lang="da-DK" sz="1600" dirty="0">
                <a:latin typeface="Arial"/>
                <a:cs typeface="Arial"/>
              </a:rPr>
              <a:t>Det samlede virvar af forskellige stemmer, holdninger, fortællinger og drømme om virksomheden som en kulturel mangfoldighed. </a:t>
            </a:r>
          </a:p>
          <a:p>
            <a:pPr algn="just"/>
            <a:r>
              <a:rPr lang="da-DK" sz="1600" dirty="0">
                <a:latin typeface="Arial"/>
                <a:cs typeface="Arial"/>
              </a:rPr>
              <a:t>Hvad man som konsulent i dette virvar overordnet mener at kunne analysere sig frem til som den nuværende gennemgående identitet i en given organisation. </a:t>
            </a:r>
          </a:p>
          <a:p>
            <a:pPr algn="just"/>
            <a:r>
              <a:rPr lang="da-DK" sz="1600" dirty="0">
                <a:latin typeface="Arial"/>
                <a:cs typeface="Arial"/>
              </a:rPr>
              <a:t>Hvad konsulenterne mener at kunne se af andre mulige identiteter, der kan udkrystalliseres og konstrueres.</a:t>
            </a:r>
          </a:p>
          <a:p>
            <a:pPr algn="just"/>
            <a:endParaRPr lang="da-DK" sz="1600" dirty="0">
              <a:latin typeface="Arial"/>
              <a:cs typeface="Arial"/>
            </a:endParaRPr>
          </a:p>
        </p:txBody>
      </p:sp>
    </p:spTree>
    <p:extLst>
      <p:ext uri="{BB962C8B-B14F-4D97-AF65-F5344CB8AC3E}">
        <p14:creationId xmlns:p14="http://schemas.microsoft.com/office/powerpoint/2010/main" val="3598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normAutofit/>
          </a:bodyPr>
          <a:lstStyle/>
          <a:p>
            <a:r>
              <a:rPr lang="da-DK" sz="2800" dirty="0" smtClean="0">
                <a:latin typeface="Arial"/>
                <a:cs typeface="Arial"/>
              </a:rPr>
              <a:t>Positioneringsaksen og Idavangs  </a:t>
            </a:r>
            <a:endParaRPr lang="da-DK" sz="2800" dirty="0">
              <a:latin typeface="Arial"/>
              <a:cs typeface="Arial"/>
            </a:endParaRPr>
          </a:p>
        </p:txBody>
      </p:sp>
      <p:pic>
        <p:nvPicPr>
          <p:cNvPr id="4" name="Billede 3" descr="Skærmbillede 2016-08-01 13.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966" y="962751"/>
            <a:ext cx="8032834" cy="4540979"/>
          </a:xfrm>
          <a:prstGeom prst="rect">
            <a:avLst/>
          </a:prstGeom>
        </p:spPr>
      </p:pic>
      <p:sp>
        <p:nvSpPr>
          <p:cNvPr id="5" name="Rektangel 4"/>
          <p:cNvSpPr/>
          <p:nvPr/>
        </p:nvSpPr>
        <p:spPr>
          <a:xfrm>
            <a:off x="1023950" y="5503730"/>
            <a:ext cx="7113986" cy="1200329"/>
          </a:xfrm>
          <a:prstGeom prst="rect">
            <a:avLst/>
          </a:prstGeom>
        </p:spPr>
        <p:txBody>
          <a:bodyPr wrap="square">
            <a:spAutoFit/>
          </a:bodyPr>
          <a:lstStyle/>
          <a:p>
            <a:pPr algn="just"/>
            <a:r>
              <a:rPr lang="da-DK" sz="1200" b="1" i="1" dirty="0" smtClean="0">
                <a:latin typeface="Arial"/>
                <a:cs typeface="Arial"/>
              </a:rPr>
              <a:t>Forklaring: </a:t>
            </a:r>
            <a:r>
              <a:rPr lang="da-DK" sz="1200" i="1" dirty="0">
                <a:latin typeface="Arial"/>
                <a:cs typeface="Arial"/>
              </a:rPr>
              <a:t>Analysefasen gjorde det muligt at identificere et mønster. I Idavangs data placerede medarbejdernes diskurser og fortællinger sig i overvejende grad i venstre side af figuren. Medarbejderne refererede altså typisk til virksomhedens størrelse og ydelser, når de skulle forklare, hvordan virksomheden var særlig. Det vil sige, at de i høj grad refererede til virksomhedens nuværende identitet</a:t>
            </a:r>
            <a:r>
              <a:rPr lang="da-DK" sz="1200" i="1" dirty="0" smtClean="0">
                <a:latin typeface="Arial"/>
                <a:cs typeface="Arial"/>
              </a:rPr>
              <a:t>. Identiteten trak igen spor tilbage til virksomhedens ekspansive vækst, som altså også var blevet en del af virksomhedens selvforståelse.</a:t>
            </a:r>
            <a:endParaRPr lang="da-DK" sz="1200" i="1" dirty="0">
              <a:latin typeface="Arial"/>
              <a:cs typeface="Arial"/>
            </a:endParaRPr>
          </a:p>
        </p:txBody>
      </p:sp>
    </p:spTree>
    <p:extLst>
      <p:ext uri="{BB962C8B-B14F-4D97-AF65-F5344CB8AC3E}">
        <p14:creationId xmlns:p14="http://schemas.microsoft.com/office/powerpoint/2010/main" val="3094953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8125" y="811213"/>
            <a:ext cx="8686800" cy="1143000"/>
          </a:xfrm>
        </p:spPr>
        <p:txBody>
          <a:bodyPr>
            <a:normAutofit/>
          </a:bodyPr>
          <a:lstStyle/>
          <a:p>
            <a:r>
              <a:rPr lang="da-DK" sz="2800" dirty="0">
                <a:latin typeface="Arial"/>
                <a:cs typeface="Arial"/>
              </a:rPr>
              <a:t>Fase 5. Analyse af eksterne forhold og </a:t>
            </a:r>
            <a:r>
              <a:rPr lang="da-DK" sz="2800" dirty="0" smtClean="0">
                <a:latin typeface="Arial"/>
                <a:cs typeface="Arial"/>
              </a:rPr>
              <a:t>konkurrenter</a:t>
            </a:r>
            <a:endParaRPr lang="da-DK" sz="2800" dirty="0">
              <a:latin typeface="Arial"/>
              <a:cs typeface="Arial"/>
            </a:endParaRPr>
          </a:p>
        </p:txBody>
      </p:sp>
      <p:sp>
        <p:nvSpPr>
          <p:cNvPr id="5" name="Pladsholder til indhold 4"/>
          <p:cNvSpPr>
            <a:spLocks noGrp="1"/>
          </p:cNvSpPr>
          <p:nvPr>
            <p:ph idx="1"/>
          </p:nvPr>
        </p:nvSpPr>
        <p:spPr>
          <a:xfrm>
            <a:off x="457200" y="1965325"/>
            <a:ext cx="8229600" cy="4525963"/>
          </a:xfrm>
        </p:spPr>
        <p:txBody>
          <a:bodyPr>
            <a:normAutofit/>
          </a:bodyPr>
          <a:lstStyle/>
          <a:p>
            <a:pPr marL="0" indent="0" algn="just">
              <a:buNone/>
            </a:pPr>
            <a:r>
              <a:rPr lang="da-DK" sz="1800" dirty="0">
                <a:latin typeface="Arial"/>
                <a:cs typeface="Arial"/>
              </a:rPr>
              <a:t>I et identitetsskabelsesprojekt, der har branding som en overbygning, giver det ikke mening at udvikle en identitet isoleret fra det eksterne marked og de eksterne </a:t>
            </a:r>
            <a:r>
              <a:rPr lang="da-DK" sz="1800" dirty="0" err="1">
                <a:latin typeface="Arial"/>
                <a:cs typeface="Arial"/>
              </a:rPr>
              <a:t>stakeholdere</a:t>
            </a:r>
            <a:r>
              <a:rPr lang="da-DK" sz="1800" dirty="0">
                <a:latin typeface="Arial"/>
                <a:cs typeface="Arial"/>
              </a:rPr>
              <a:t>. Derfor var det også vigtigt for konsulenterne i Idavang at samle data ind om disse emner og bringe dette i spil.</a:t>
            </a:r>
          </a:p>
          <a:p>
            <a:pPr marL="0" indent="0" algn="just">
              <a:buNone/>
            </a:pPr>
            <a:endParaRPr lang="da-DK" sz="1800" dirty="0">
              <a:latin typeface="Arial"/>
              <a:cs typeface="Arial"/>
            </a:endParaRPr>
          </a:p>
          <a:p>
            <a:pPr marL="0" indent="0" algn="just">
              <a:buNone/>
            </a:pPr>
            <a:r>
              <a:rPr lang="da-DK" sz="1800" dirty="0">
                <a:latin typeface="Arial"/>
                <a:cs typeface="Arial"/>
              </a:rPr>
              <a:t>I en paradigme 1 og 2-tankegang vil man typisk forsøge at placere virksomheden i et sådant markedshul, men ud fra en paradigme 3-tankegang antages det, at man ikke bare kan ‘placere’ sin virksomhed som et bestemt brand, da det altid fortolkes og skabes af medarbejdere og </a:t>
            </a:r>
            <a:r>
              <a:rPr lang="da-DK" sz="1800" dirty="0" err="1">
                <a:latin typeface="Arial"/>
                <a:cs typeface="Arial"/>
              </a:rPr>
              <a:t>stakeholdere</a:t>
            </a:r>
            <a:r>
              <a:rPr lang="da-DK" sz="1800" dirty="0">
                <a:latin typeface="Arial"/>
                <a:cs typeface="Arial"/>
              </a:rPr>
              <a:t>. Derfor bruges viden om markedspositioner ikke som huller, man kan placere sig i, men som viden, der kan inddrages i organisationens indre brandingproces og gøres til et element blandt flere i den fremadrettede udvikling af en brandposition, som beskrevet herunder.</a:t>
            </a:r>
          </a:p>
          <a:p>
            <a:pPr marL="0" indent="0" algn="just">
              <a:buNone/>
            </a:pPr>
            <a:endParaRPr lang="da-DK" sz="1800" dirty="0">
              <a:latin typeface="Arial"/>
              <a:cs typeface="Arial"/>
            </a:endParaRPr>
          </a:p>
        </p:txBody>
      </p:sp>
    </p:spTree>
    <p:extLst>
      <p:ext uri="{BB962C8B-B14F-4D97-AF65-F5344CB8AC3E}">
        <p14:creationId xmlns:p14="http://schemas.microsoft.com/office/powerpoint/2010/main" val="5134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800" dirty="0" smtClean="0">
                <a:latin typeface="Arial"/>
                <a:cs typeface="Arial"/>
              </a:rPr>
              <a:t>Indhold</a:t>
            </a:r>
            <a:endParaRPr lang="da-DK" sz="2800" dirty="0">
              <a:latin typeface="Arial"/>
              <a:cs typeface="Arial"/>
            </a:endParaRPr>
          </a:p>
        </p:txBody>
      </p:sp>
      <p:sp>
        <p:nvSpPr>
          <p:cNvPr id="3" name="Pladsholder til indhold 2"/>
          <p:cNvSpPr>
            <a:spLocks noGrp="1"/>
          </p:cNvSpPr>
          <p:nvPr>
            <p:ph idx="1"/>
          </p:nvPr>
        </p:nvSpPr>
        <p:spPr>
          <a:xfrm>
            <a:off x="317501" y="1227137"/>
            <a:ext cx="8588374" cy="4889499"/>
          </a:xfrm>
        </p:spPr>
        <p:txBody>
          <a:bodyPr numCol="2">
            <a:normAutofit/>
          </a:bodyPr>
          <a:lstStyle/>
          <a:p>
            <a:r>
              <a:rPr lang="da-DK" sz="1600" dirty="0" smtClean="0">
                <a:latin typeface="Arial"/>
                <a:cs typeface="Arial"/>
              </a:rPr>
              <a:t>Kort om kapitlet</a:t>
            </a:r>
          </a:p>
          <a:p>
            <a:r>
              <a:rPr lang="da-DK" sz="1600" dirty="0" smtClean="0">
                <a:latin typeface="Arial"/>
                <a:cs typeface="Arial"/>
              </a:rPr>
              <a:t>Tre branding paradigmer</a:t>
            </a:r>
          </a:p>
          <a:p>
            <a:r>
              <a:rPr lang="da-DK" sz="1600" dirty="0" smtClean="0">
                <a:latin typeface="Arial"/>
                <a:cs typeface="Arial"/>
              </a:rPr>
              <a:t>Branding i paradigme 3</a:t>
            </a:r>
          </a:p>
          <a:p>
            <a:r>
              <a:rPr lang="da-DK" sz="1600" dirty="0" smtClean="0">
                <a:latin typeface="Arial"/>
                <a:cs typeface="Arial"/>
              </a:rPr>
              <a:t>Forandringskritisk branding</a:t>
            </a:r>
          </a:p>
          <a:p>
            <a:r>
              <a:rPr lang="da-DK" sz="1600" dirty="0" smtClean="0">
                <a:latin typeface="Arial"/>
                <a:cs typeface="Arial"/>
              </a:rPr>
              <a:t>Brandmodellen</a:t>
            </a:r>
          </a:p>
          <a:p>
            <a:r>
              <a:rPr lang="da-DK" sz="1600" dirty="0">
                <a:latin typeface="Arial"/>
                <a:cs typeface="Arial"/>
              </a:rPr>
              <a:t>Idealet om </a:t>
            </a:r>
            <a:r>
              <a:rPr lang="da-DK" sz="1600" dirty="0" smtClean="0">
                <a:latin typeface="Arial"/>
                <a:cs typeface="Arial"/>
              </a:rPr>
              <a:t>kohærens</a:t>
            </a:r>
          </a:p>
          <a:p>
            <a:r>
              <a:rPr lang="da-DK" sz="1600" dirty="0">
                <a:latin typeface="Arial"/>
                <a:cs typeface="Arial"/>
              </a:rPr>
              <a:t>Fra kultur til identitet til </a:t>
            </a:r>
            <a:r>
              <a:rPr lang="da-DK" sz="1600" dirty="0" smtClean="0">
                <a:latin typeface="Arial"/>
                <a:cs typeface="Arial"/>
              </a:rPr>
              <a:t>brand</a:t>
            </a:r>
          </a:p>
          <a:p>
            <a:r>
              <a:rPr lang="da-DK" sz="1600" dirty="0">
                <a:latin typeface="Arial"/>
                <a:cs typeface="Arial"/>
              </a:rPr>
              <a:t>Case: </a:t>
            </a:r>
            <a:r>
              <a:rPr lang="da-DK" sz="1600" dirty="0" smtClean="0">
                <a:latin typeface="Arial"/>
                <a:cs typeface="Arial"/>
              </a:rPr>
              <a:t>Idavang</a:t>
            </a:r>
          </a:p>
          <a:p>
            <a:r>
              <a:rPr lang="da-DK" sz="1600" dirty="0">
                <a:latin typeface="Arial"/>
                <a:cs typeface="Arial"/>
              </a:rPr>
              <a:t>3. paradigme branding i </a:t>
            </a:r>
            <a:r>
              <a:rPr lang="da-DK" sz="1600" dirty="0" smtClean="0">
                <a:latin typeface="Arial"/>
                <a:cs typeface="Arial"/>
              </a:rPr>
              <a:t>praksis</a:t>
            </a:r>
          </a:p>
          <a:p>
            <a:r>
              <a:rPr lang="da-DK" sz="1600" dirty="0">
                <a:latin typeface="Arial"/>
                <a:cs typeface="Arial"/>
              </a:rPr>
              <a:t>Arbejdets 8 </a:t>
            </a:r>
            <a:r>
              <a:rPr lang="da-DK" sz="1600" dirty="0" smtClean="0">
                <a:latin typeface="Arial"/>
                <a:cs typeface="Arial"/>
              </a:rPr>
              <a:t>faser</a:t>
            </a:r>
          </a:p>
          <a:p>
            <a:r>
              <a:rPr lang="da-DK" sz="1600" dirty="0">
                <a:latin typeface="Arial"/>
                <a:cs typeface="Arial"/>
              </a:rPr>
              <a:t>Fase 1. Præfase: En første analyse af virksomhedens </a:t>
            </a:r>
            <a:r>
              <a:rPr lang="da-DK" sz="1600" dirty="0" smtClean="0">
                <a:latin typeface="Arial"/>
                <a:cs typeface="Arial"/>
              </a:rPr>
              <a:t>behov</a:t>
            </a:r>
          </a:p>
          <a:p>
            <a:r>
              <a:rPr lang="da-DK" sz="1600" dirty="0">
                <a:latin typeface="Arial"/>
                <a:cs typeface="Arial"/>
              </a:rPr>
              <a:t>Fase 2. Definition af projektet og niveau i </a:t>
            </a:r>
            <a:r>
              <a:rPr lang="da-DK" sz="1600" dirty="0" smtClean="0">
                <a:latin typeface="Arial"/>
                <a:cs typeface="Arial"/>
              </a:rPr>
              <a:t>udviklingsproces</a:t>
            </a:r>
          </a:p>
          <a:p>
            <a:r>
              <a:rPr lang="da-DK" sz="1600" dirty="0" smtClean="0">
                <a:latin typeface="Arial"/>
                <a:cs typeface="Arial"/>
              </a:rPr>
              <a:t>Fase </a:t>
            </a:r>
            <a:r>
              <a:rPr lang="da-DK" sz="1600" dirty="0">
                <a:latin typeface="Arial"/>
                <a:cs typeface="Arial"/>
              </a:rPr>
              <a:t>3. </a:t>
            </a:r>
            <a:r>
              <a:rPr lang="da-DK" sz="1600" dirty="0" smtClean="0">
                <a:latin typeface="Arial"/>
                <a:cs typeface="Arial"/>
              </a:rPr>
              <a:t>Dataindsamling</a:t>
            </a:r>
          </a:p>
          <a:p>
            <a:r>
              <a:rPr lang="da-DK" sz="1600" dirty="0">
                <a:latin typeface="Arial"/>
                <a:cs typeface="Arial"/>
              </a:rPr>
              <a:t>Fase 4. Analyse og udpegning af nuværende </a:t>
            </a:r>
            <a:r>
              <a:rPr lang="da-DK" sz="1600" dirty="0" smtClean="0">
                <a:latin typeface="Arial"/>
                <a:cs typeface="Arial"/>
              </a:rPr>
              <a:t>identitetsposition</a:t>
            </a:r>
          </a:p>
          <a:p>
            <a:r>
              <a:rPr lang="da-DK" sz="1600" dirty="0" smtClean="0">
                <a:latin typeface="Arial"/>
                <a:cs typeface="Arial"/>
              </a:rPr>
              <a:t>Fase </a:t>
            </a:r>
            <a:r>
              <a:rPr lang="da-DK" sz="1600" dirty="0">
                <a:latin typeface="Arial"/>
                <a:cs typeface="Arial"/>
              </a:rPr>
              <a:t>5. Analyse af eksterne forhold og </a:t>
            </a:r>
            <a:r>
              <a:rPr lang="da-DK" sz="1600" dirty="0" smtClean="0">
                <a:latin typeface="Arial"/>
                <a:cs typeface="Arial"/>
              </a:rPr>
              <a:t>konkurrenter</a:t>
            </a:r>
          </a:p>
          <a:p>
            <a:r>
              <a:rPr lang="da-DK" sz="1600" dirty="0">
                <a:latin typeface="Arial"/>
                <a:cs typeface="Arial"/>
              </a:rPr>
              <a:t>Fase 6. Udvikling af mulige brandpositioner og scenarier </a:t>
            </a:r>
            <a:r>
              <a:rPr lang="da-DK" sz="1600">
                <a:latin typeface="Arial"/>
                <a:cs typeface="Arial"/>
              </a:rPr>
              <a:t>gennem </a:t>
            </a:r>
            <a:r>
              <a:rPr lang="da-DK" sz="1600" smtClean="0">
                <a:latin typeface="Arial"/>
                <a:cs typeface="Arial"/>
              </a:rPr>
              <a:t>co</a:t>
            </a:r>
            <a:r>
              <a:rPr lang="da-DK" sz="1600" dirty="0" err="1">
                <a:latin typeface="Arial"/>
                <a:cs typeface="Arial"/>
              </a:rPr>
              <a:t>-</a:t>
            </a:r>
            <a:r>
              <a:rPr lang="da-DK" sz="1600" dirty="0" err="1" smtClean="0">
                <a:latin typeface="Arial"/>
                <a:cs typeface="Arial"/>
              </a:rPr>
              <a:t>creation</a:t>
            </a:r>
            <a:endParaRPr lang="da-DK" sz="1600" dirty="0" smtClean="0">
              <a:latin typeface="Arial"/>
              <a:cs typeface="Arial"/>
            </a:endParaRPr>
          </a:p>
          <a:p>
            <a:r>
              <a:rPr lang="da-DK" sz="1600" dirty="0">
                <a:latin typeface="Arial"/>
                <a:cs typeface="Arial"/>
              </a:rPr>
              <a:t>Fase 7. Fastlæggelse af </a:t>
            </a:r>
            <a:r>
              <a:rPr lang="da-DK" sz="1600" dirty="0" smtClean="0">
                <a:latin typeface="Arial"/>
                <a:cs typeface="Arial"/>
              </a:rPr>
              <a:t>brandplatformen</a:t>
            </a:r>
          </a:p>
          <a:p>
            <a:r>
              <a:rPr lang="da-DK" sz="1600" dirty="0">
                <a:latin typeface="Arial"/>
                <a:cs typeface="Arial"/>
              </a:rPr>
              <a:t>Fase 8. Skabelse af ejerskab blandt mellemledere og medarbejdere </a:t>
            </a:r>
            <a:endParaRPr lang="da-DK" sz="1600" dirty="0" smtClean="0">
              <a:latin typeface="Arial"/>
              <a:cs typeface="Arial"/>
            </a:endParaRPr>
          </a:p>
          <a:p>
            <a:r>
              <a:rPr lang="da-DK" sz="1600" dirty="0">
                <a:latin typeface="Arial"/>
                <a:cs typeface="Arial"/>
              </a:rPr>
              <a:t>Skaber-siger-syner-</a:t>
            </a:r>
            <a:r>
              <a:rPr lang="da-DK" sz="1600" dirty="0" smtClean="0">
                <a:latin typeface="Arial"/>
                <a:cs typeface="Arial"/>
              </a:rPr>
              <a:t>modellen </a:t>
            </a:r>
            <a:r>
              <a:rPr lang="da-DK" sz="1600" dirty="0">
                <a:latin typeface="Arial"/>
                <a:cs typeface="Arial"/>
              </a:rPr>
              <a:t> </a:t>
            </a:r>
            <a:endParaRPr lang="da-DK" sz="1600" dirty="0" smtClean="0">
              <a:latin typeface="Arial"/>
              <a:cs typeface="Arial"/>
            </a:endParaRPr>
          </a:p>
          <a:p>
            <a:r>
              <a:rPr lang="da-DK" sz="1600" dirty="0" smtClean="0">
                <a:latin typeface="Arial"/>
                <a:cs typeface="Arial"/>
              </a:rPr>
              <a:t>Modstand </a:t>
            </a:r>
            <a:r>
              <a:rPr lang="da-DK" sz="1600" dirty="0">
                <a:latin typeface="Arial"/>
                <a:cs typeface="Arial"/>
              </a:rPr>
              <a:t>mod og ønsket om vedvarende </a:t>
            </a:r>
            <a:r>
              <a:rPr lang="da-DK" sz="1600" dirty="0" smtClean="0">
                <a:latin typeface="Arial"/>
                <a:cs typeface="Arial"/>
              </a:rPr>
              <a:t>forandring</a:t>
            </a:r>
          </a:p>
          <a:p>
            <a:r>
              <a:rPr lang="da-DK" sz="1600" dirty="0" smtClean="0">
                <a:latin typeface="Arial"/>
                <a:cs typeface="Arial"/>
              </a:rPr>
              <a:t>Forandringskurven</a:t>
            </a:r>
          </a:p>
          <a:p>
            <a:r>
              <a:rPr lang="da-DK" sz="1600" dirty="0" smtClean="0">
                <a:latin typeface="Arial"/>
                <a:cs typeface="Arial"/>
              </a:rPr>
              <a:t>Centrale Pointer</a:t>
            </a:r>
          </a:p>
          <a:p>
            <a:endParaRPr lang="da-DK" sz="1600" dirty="0" smtClean="0">
              <a:latin typeface="Arial"/>
              <a:cs typeface="Arial"/>
            </a:endParaRPr>
          </a:p>
          <a:p>
            <a:endParaRPr lang="da-DK" sz="1600" dirty="0" smtClean="0">
              <a:latin typeface="Arial"/>
              <a:cs typeface="Arial"/>
            </a:endParaRPr>
          </a:p>
          <a:p>
            <a:endParaRPr lang="da-DK" sz="1600" dirty="0" smtClean="0">
              <a:latin typeface="Arial"/>
              <a:cs typeface="Arial"/>
            </a:endParaRPr>
          </a:p>
          <a:p>
            <a:endParaRPr lang="da-DK" sz="1600" dirty="0" smtClean="0">
              <a:latin typeface="Arial"/>
              <a:cs typeface="Arial"/>
            </a:endParaRPr>
          </a:p>
          <a:p>
            <a:endParaRPr lang="da-DK" sz="1600" dirty="0" smtClean="0">
              <a:latin typeface="Arial"/>
              <a:cs typeface="Arial"/>
            </a:endParaRPr>
          </a:p>
          <a:p>
            <a:endParaRPr lang="da-DK" sz="1600" dirty="0" smtClean="0">
              <a:latin typeface="Arial"/>
              <a:cs typeface="Arial"/>
            </a:endParaRPr>
          </a:p>
          <a:p>
            <a:endParaRPr lang="da-DK" sz="1600" dirty="0" smtClean="0">
              <a:latin typeface="Arial"/>
              <a:cs typeface="Arial"/>
            </a:endParaRPr>
          </a:p>
          <a:p>
            <a:endParaRPr lang="da-DK" sz="1600" dirty="0" smtClean="0">
              <a:latin typeface="Arial"/>
              <a:cs typeface="Arial"/>
            </a:endParaRPr>
          </a:p>
          <a:p>
            <a:endParaRPr lang="da-DK" sz="1600" dirty="0" smtClean="0">
              <a:latin typeface="Arial"/>
              <a:cs typeface="Arial"/>
            </a:endParaRPr>
          </a:p>
          <a:p>
            <a:endParaRPr lang="da-DK" sz="1600" dirty="0" smtClean="0">
              <a:latin typeface="Arial"/>
              <a:cs typeface="Arial"/>
            </a:endParaRPr>
          </a:p>
          <a:p>
            <a:endParaRPr lang="da-DK" sz="1600" dirty="0" smtClean="0">
              <a:latin typeface="Arial"/>
              <a:cs typeface="Arial"/>
            </a:endParaRPr>
          </a:p>
          <a:p>
            <a:endParaRPr lang="da-DK" sz="1600" dirty="0" smtClean="0">
              <a:latin typeface="Arial"/>
              <a:cs typeface="Arial"/>
            </a:endParaRPr>
          </a:p>
          <a:p>
            <a:endParaRPr lang="da-DK" sz="1600" dirty="0" smtClean="0">
              <a:latin typeface="Arial"/>
              <a:cs typeface="Arial"/>
            </a:endParaRPr>
          </a:p>
          <a:p>
            <a:endParaRPr lang="da-DK" sz="1600" dirty="0" smtClean="0">
              <a:latin typeface="Arial"/>
              <a:cs typeface="Arial"/>
            </a:endParaRPr>
          </a:p>
          <a:p>
            <a:endParaRPr lang="da-DK" sz="1600" dirty="0">
              <a:latin typeface="Arial"/>
              <a:cs typeface="Arial"/>
            </a:endParaRPr>
          </a:p>
        </p:txBody>
      </p:sp>
    </p:spTree>
    <p:extLst>
      <p:ext uri="{BB962C8B-B14F-4D97-AF65-F5344CB8AC3E}">
        <p14:creationId xmlns:p14="http://schemas.microsoft.com/office/powerpoint/2010/main" val="210115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8263"/>
            <a:ext cx="8229600" cy="1143000"/>
          </a:xfrm>
        </p:spPr>
        <p:txBody>
          <a:bodyPr>
            <a:normAutofit/>
          </a:bodyPr>
          <a:lstStyle/>
          <a:p>
            <a:r>
              <a:rPr lang="da-DK" sz="2800" dirty="0">
                <a:latin typeface="Arial"/>
                <a:cs typeface="Arial"/>
              </a:rPr>
              <a:t>Fase 6. Udvikling af mulige brandpositioner og scenarier gennem </a:t>
            </a:r>
            <a:r>
              <a:rPr lang="da-DK" sz="2800" dirty="0" err="1">
                <a:latin typeface="Arial"/>
                <a:cs typeface="Arial"/>
              </a:rPr>
              <a:t>co-</a:t>
            </a:r>
            <a:r>
              <a:rPr lang="da-DK" sz="2800" dirty="0" err="1" smtClean="0">
                <a:latin typeface="Arial"/>
                <a:cs typeface="Arial"/>
              </a:rPr>
              <a:t>creation</a:t>
            </a:r>
            <a:endParaRPr lang="da-DK" sz="2800" dirty="0">
              <a:latin typeface="Arial"/>
              <a:cs typeface="Arial"/>
            </a:endParaRPr>
          </a:p>
        </p:txBody>
      </p:sp>
      <p:sp>
        <p:nvSpPr>
          <p:cNvPr id="3" name="Pladsholder til indhold 2"/>
          <p:cNvSpPr>
            <a:spLocks noGrp="1"/>
          </p:cNvSpPr>
          <p:nvPr>
            <p:ph idx="1"/>
          </p:nvPr>
        </p:nvSpPr>
        <p:spPr>
          <a:xfrm>
            <a:off x="457200" y="1211263"/>
            <a:ext cx="8229600" cy="4525963"/>
          </a:xfrm>
        </p:spPr>
        <p:txBody>
          <a:bodyPr>
            <a:noAutofit/>
          </a:bodyPr>
          <a:lstStyle/>
          <a:p>
            <a:pPr marL="0" indent="0" algn="just">
              <a:buNone/>
            </a:pPr>
            <a:r>
              <a:rPr lang="da-DK" sz="1600" dirty="0">
                <a:latin typeface="Arial"/>
                <a:cs typeface="Arial"/>
              </a:rPr>
              <a:t>Brandingprocessen </a:t>
            </a:r>
            <a:r>
              <a:rPr lang="da-DK" sz="1600" dirty="0" smtClean="0">
                <a:latin typeface="Arial"/>
                <a:cs typeface="Arial"/>
              </a:rPr>
              <a:t>skal være en </a:t>
            </a:r>
            <a:r>
              <a:rPr lang="da-DK" sz="1600" dirty="0">
                <a:latin typeface="Arial"/>
                <a:cs typeface="Arial"/>
              </a:rPr>
              <a:t>hjælp til at vælge en strategisk position, der kan fungere som et prioriteringsværktøj i daglige gøremål, så alle kommer til at spille en (nogenlunde) fælles melodi ud fra en fælles grundtone og </a:t>
            </a:r>
            <a:r>
              <a:rPr lang="da-DK" sz="1600" dirty="0" smtClean="0">
                <a:latin typeface="Arial"/>
                <a:cs typeface="Arial"/>
              </a:rPr>
              <a:t>identitet.</a:t>
            </a:r>
          </a:p>
          <a:p>
            <a:pPr marL="0" indent="0" algn="just">
              <a:buNone/>
            </a:pPr>
            <a:endParaRPr lang="da-DK" sz="1600" dirty="0">
              <a:latin typeface="Arial"/>
              <a:cs typeface="Arial"/>
            </a:endParaRPr>
          </a:p>
          <a:p>
            <a:pPr marL="0" indent="0" algn="just">
              <a:buNone/>
            </a:pPr>
            <a:r>
              <a:rPr lang="da-DK" sz="1600" dirty="0" smtClean="0">
                <a:latin typeface="Arial"/>
                <a:cs typeface="Arial"/>
              </a:rPr>
              <a:t>Ud </a:t>
            </a:r>
            <a:r>
              <a:rPr lang="da-DK" sz="1600" dirty="0">
                <a:latin typeface="Arial"/>
                <a:cs typeface="Arial"/>
              </a:rPr>
              <a:t>over at identificere virksomhedens nuværende identitet konstruerede konsulenterne også på baggrund af datamaterialets andre stemmer forslag til identiteter fordelt på analysemodellens akser. Denne del af identitetsskabelsesprocessen bestod af kreative workshops, hvor deltagerne blev præsenteret for en lang række konsekvenser og mulige scenarier, der kunne følge med de forskellige foreslåede identiteter. </a:t>
            </a:r>
          </a:p>
          <a:p>
            <a:pPr marL="0" indent="0" algn="just">
              <a:buNone/>
            </a:pPr>
            <a:endParaRPr lang="da-DK" sz="1600" dirty="0" smtClean="0">
              <a:latin typeface="Arial"/>
              <a:cs typeface="Arial"/>
            </a:endParaRPr>
          </a:p>
          <a:p>
            <a:pPr marL="0" indent="0" algn="just">
              <a:buNone/>
            </a:pPr>
            <a:r>
              <a:rPr lang="da-DK" sz="1600" dirty="0" smtClean="0">
                <a:latin typeface="Arial"/>
                <a:cs typeface="Arial"/>
              </a:rPr>
              <a:t>Scenarierne </a:t>
            </a:r>
            <a:r>
              <a:rPr lang="da-DK" sz="1600" dirty="0">
                <a:latin typeface="Arial"/>
                <a:cs typeface="Arial"/>
              </a:rPr>
              <a:t>blev præsenteret for styregruppen på en måde, så gruppen kunne tænke dem, føle dem, ‘sanse’ dem eller ‘smage’ på dem, for dybest set at vurdere, hvad de egentlig mente om fx at være ‘De største’, ‘De etiske’ eller ‘De mest visionære’ helt konkret og tænkt ud i eksempler og konsekvenser; altså som konkrete oversættelser og </a:t>
            </a:r>
            <a:r>
              <a:rPr lang="da-DK" sz="1600" dirty="0" smtClean="0">
                <a:latin typeface="Arial"/>
                <a:cs typeface="Arial"/>
              </a:rPr>
              <a:t>fortolkninger</a:t>
            </a:r>
          </a:p>
          <a:p>
            <a:pPr marL="0" indent="0" algn="just">
              <a:buNone/>
            </a:pPr>
            <a:endParaRPr lang="da-DK" sz="1600" dirty="0">
              <a:latin typeface="Arial"/>
              <a:cs typeface="Arial"/>
            </a:endParaRPr>
          </a:p>
          <a:p>
            <a:pPr marL="0" indent="0" algn="just">
              <a:buNone/>
            </a:pPr>
            <a:r>
              <a:rPr lang="da-DK" sz="1600" dirty="0" smtClean="0">
                <a:latin typeface="Arial"/>
                <a:cs typeface="Arial"/>
              </a:rPr>
              <a:t>Det </a:t>
            </a:r>
            <a:r>
              <a:rPr lang="da-DK" sz="1600" dirty="0">
                <a:latin typeface="Arial"/>
                <a:cs typeface="Arial"/>
              </a:rPr>
              <a:t>svære i denne type kreative processer er at fastholde det åbne, divergente og </a:t>
            </a:r>
            <a:r>
              <a:rPr lang="da-DK" sz="1600" dirty="0" err="1">
                <a:latin typeface="Arial"/>
                <a:cs typeface="Arial"/>
              </a:rPr>
              <a:t>eksplorative</a:t>
            </a:r>
            <a:r>
              <a:rPr lang="da-DK" sz="1600" dirty="0">
                <a:latin typeface="Arial"/>
                <a:cs typeface="Arial"/>
              </a:rPr>
              <a:t> syn, da deltagere ofte vil være tilbøjelige til hurtigt at ville lægge sig fast på en bestemt position. Det er imidlertid vigtigt i denne del af processen at give rum for forskellige stemmer</a:t>
            </a:r>
            <a:r>
              <a:rPr lang="da-DK" sz="1600" dirty="0" smtClean="0">
                <a:latin typeface="Arial"/>
                <a:cs typeface="Arial"/>
              </a:rPr>
              <a:t>.</a:t>
            </a:r>
            <a:endParaRPr lang="da-DK" sz="1600" dirty="0">
              <a:latin typeface="Arial"/>
              <a:cs typeface="Arial"/>
            </a:endParaRPr>
          </a:p>
        </p:txBody>
      </p:sp>
    </p:spTree>
    <p:extLst>
      <p:ext uri="{BB962C8B-B14F-4D97-AF65-F5344CB8AC3E}">
        <p14:creationId xmlns:p14="http://schemas.microsoft.com/office/powerpoint/2010/main" val="346783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25"/>
            <a:ext cx="8229600" cy="1143000"/>
          </a:xfrm>
        </p:spPr>
        <p:txBody>
          <a:bodyPr>
            <a:normAutofit/>
          </a:bodyPr>
          <a:lstStyle/>
          <a:p>
            <a:r>
              <a:rPr lang="da-DK" sz="2800" dirty="0" smtClean="0">
                <a:latin typeface="Arial"/>
                <a:cs typeface="Arial"/>
              </a:rPr>
              <a:t>Idavangs mulige positioner</a:t>
            </a:r>
            <a:endParaRPr lang="da-DK" sz="2800" dirty="0">
              <a:latin typeface="Arial"/>
              <a:cs typeface="Arial"/>
            </a:endParaRPr>
          </a:p>
        </p:txBody>
      </p:sp>
      <p:pic>
        <p:nvPicPr>
          <p:cNvPr id="4" name="Billede 3" descr="Skærmbillede 2016-08-01 13.38.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625"/>
            <a:ext cx="9144000" cy="4671908"/>
          </a:xfrm>
          <a:prstGeom prst="rect">
            <a:avLst/>
          </a:prstGeom>
        </p:spPr>
      </p:pic>
    </p:spTree>
    <p:extLst>
      <p:ext uri="{BB962C8B-B14F-4D97-AF65-F5344CB8AC3E}">
        <p14:creationId xmlns:p14="http://schemas.microsoft.com/office/powerpoint/2010/main" val="112875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90551"/>
            <a:ext cx="8229600" cy="1143000"/>
          </a:xfrm>
        </p:spPr>
        <p:txBody>
          <a:bodyPr>
            <a:normAutofit/>
          </a:bodyPr>
          <a:lstStyle/>
          <a:p>
            <a:r>
              <a:rPr lang="da-DK" sz="2800" dirty="0">
                <a:latin typeface="Arial"/>
                <a:cs typeface="Arial"/>
              </a:rPr>
              <a:t>Fase 7. Fastlæggelse af </a:t>
            </a:r>
            <a:r>
              <a:rPr lang="da-DK" sz="2800" dirty="0" smtClean="0">
                <a:latin typeface="Arial"/>
                <a:cs typeface="Arial"/>
              </a:rPr>
              <a:t>brandplatformen</a:t>
            </a:r>
            <a:endParaRPr lang="da-DK" sz="2800" dirty="0">
              <a:latin typeface="Arial"/>
              <a:cs typeface="Arial"/>
            </a:endParaRPr>
          </a:p>
        </p:txBody>
      </p:sp>
      <p:sp>
        <p:nvSpPr>
          <p:cNvPr id="3" name="Pladsholder til indhold 2"/>
          <p:cNvSpPr>
            <a:spLocks noGrp="1"/>
          </p:cNvSpPr>
          <p:nvPr>
            <p:ph idx="1"/>
          </p:nvPr>
        </p:nvSpPr>
        <p:spPr>
          <a:xfrm>
            <a:off x="457200" y="1668463"/>
            <a:ext cx="8229600" cy="4525963"/>
          </a:xfrm>
        </p:spPr>
        <p:txBody>
          <a:bodyPr>
            <a:normAutofit fontScale="55000" lnSpcReduction="20000"/>
          </a:bodyPr>
          <a:lstStyle/>
          <a:p>
            <a:pPr marL="0" indent="0" algn="just">
              <a:buNone/>
            </a:pPr>
            <a:r>
              <a:rPr lang="da-DK" dirty="0">
                <a:latin typeface="Arial"/>
                <a:cs typeface="Arial"/>
              </a:rPr>
              <a:t>Brandplatformen er en fortælling om virksomheden og skal forstås i bredeste forstand som en overordnet strategisk ramme, der kan reformuleres og tilpasses på lande- og enhedsniveau, og som har bestemte konsekvenser. Det er en vigtig pointe, fordi en del virksomheder stopper, når de har lavet en ‘smuk’ fortælling eller en ny glitrende vision. Det krævende er at inddrage organisationen i at oversætte ordene til konkrete konsekvenser, hvad enten det gælder den bedste adfærd, de bedste services eller de bedste relationer – altså det, vi tidligere beskrev som oversættelse og lokal </a:t>
            </a:r>
            <a:r>
              <a:rPr lang="da-DK" dirty="0" err="1">
                <a:latin typeface="Arial"/>
                <a:cs typeface="Arial"/>
              </a:rPr>
              <a:t>meningstilskrivelse</a:t>
            </a:r>
            <a:r>
              <a:rPr lang="da-DK" dirty="0">
                <a:latin typeface="Arial"/>
                <a:cs typeface="Arial"/>
              </a:rPr>
              <a:t>.</a:t>
            </a:r>
          </a:p>
          <a:p>
            <a:pPr marL="0" indent="0" algn="just">
              <a:buNone/>
            </a:pPr>
            <a:r>
              <a:rPr lang="da-DK" dirty="0">
                <a:latin typeface="Arial"/>
                <a:cs typeface="Arial"/>
              </a:rPr>
              <a:t> </a:t>
            </a:r>
          </a:p>
          <a:p>
            <a:pPr marL="0" indent="0" algn="just">
              <a:buNone/>
            </a:pPr>
            <a:r>
              <a:rPr lang="da-DK" dirty="0">
                <a:latin typeface="Arial"/>
                <a:cs typeface="Arial"/>
              </a:rPr>
              <a:t>Skabelsen af den interne organisationsidentitet handlede ikke blot om at finde det, der gik igen for alle medarbejderne, men også om at arbejde med genkendelige elementer, der samtidig kunne pege fremad mod det, som Idavang gerne ville være, og som Idavang allerede var, når man var bedst. Derfor var identitetsskabelsesprocessen heller ikke en komplet </a:t>
            </a:r>
            <a:r>
              <a:rPr lang="da-DK" dirty="0" err="1">
                <a:latin typeface="Arial"/>
                <a:cs typeface="Arial"/>
              </a:rPr>
              <a:t>bottom</a:t>
            </a:r>
            <a:r>
              <a:rPr lang="da-DK" dirty="0">
                <a:latin typeface="Arial"/>
                <a:cs typeface="Arial"/>
              </a:rPr>
              <a:t> up-proces, der begyndte med alle medarbejderes direkte involvering i beslutningsprocessen, men derimod en empiriske bredt funderet og samtidig strategisk topstyret proces, hvor ledelsesniveauet i første omgang skabte den centrale strategiske brandplatform</a:t>
            </a:r>
          </a:p>
          <a:p>
            <a:pPr algn="just"/>
            <a:endParaRPr lang="da-DK" dirty="0">
              <a:latin typeface="Arial"/>
              <a:cs typeface="Arial"/>
            </a:endParaRPr>
          </a:p>
        </p:txBody>
      </p:sp>
    </p:spTree>
    <p:extLst>
      <p:ext uri="{BB962C8B-B14F-4D97-AF65-F5344CB8AC3E}">
        <p14:creationId xmlns:p14="http://schemas.microsoft.com/office/powerpoint/2010/main" val="9342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2388"/>
            <a:ext cx="8229600" cy="1143000"/>
          </a:xfrm>
        </p:spPr>
        <p:txBody>
          <a:bodyPr>
            <a:normAutofit/>
          </a:bodyPr>
          <a:lstStyle/>
          <a:p>
            <a:r>
              <a:rPr lang="da-DK" sz="2800" dirty="0">
                <a:latin typeface="Arial"/>
                <a:cs typeface="Arial"/>
              </a:rPr>
              <a:t>Fase 8. Skabelse af ejerskab blandt mellemledere og medarbejdere </a:t>
            </a:r>
          </a:p>
        </p:txBody>
      </p:sp>
      <p:sp>
        <p:nvSpPr>
          <p:cNvPr id="3" name="Pladsholder til indhold 2"/>
          <p:cNvSpPr>
            <a:spLocks noGrp="1"/>
          </p:cNvSpPr>
          <p:nvPr>
            <p:ph idx="1"/>
          </p:nvPr>
        </p:nvSpPr>
        <p:spPr>
          <a:xfrm>
            <a:off x="457200" y="1239838"/>
            <a:ext cx="8229600" cy="4525963"/>
          </a:xfrm>
        </p:spPr>
        <p:txBody>
          <a:bodyPr>
            <a:noAutofit/>
          </a:bodyPr>
          <a:lstStyle/>
          <a:p>
            <a:pPr marL="0" indent="0" algn="just">
              <a:buNone/>
            </a:pPr>
            <a:r>
              <a:rPr lang="da-DK" sz="1600" dirty="0">
                <a:latin typeface="Arial"/>
                <a:cs typeface="Arial"/>
              </a:rPr>
              <a:t>Konsekvenserne af brandplatformen kan udtrykkes i tre overordnede spørgsmål, som må </a:t>
            </a:r>
            <a:r>
              <a:rPr lang="da-DK" sz="1600" dirty="0" smtClean="0">
                <a:latin typeface="Arial"/>
                <a:cs typeface="Arial"/>
              </a:rPr>
              <a:t>besvares: </a:t>
            </a:r>
            <a:endParaRPr lang="da-DK" sz="1600" dirty="0">
              <a:latin typeface="Arial"/>
              <a:cs typeface="Arial"/>
            </a:endParaRPr>
          </a:p>
          <a:p>
            <a:pPr marL="0" indent="0" algn="just">
              <a:buNone/>
            </a:pPr>
            <a:endParaRPr lang="da-DK" sz="1600" dirty="0" smtClean="0">
              <a:latin typeface="Arial"/>
              <a:cs typeface="Arial"/>
            </a:endParaRPr>
          </a:p>
          <a:p>
            <a:pPr marL="0" indent="0" algn="just">
              <a:buNone/>
            </a:pPr>
            <a:r>
              <a:rPr lang="da-DK" sz="1600" dirty="0" smtClean="0">
                <a:latin typeface="Arial"/>
                <a:cs typeface="Arial"/>
              </a:rPr>
              <a:t>• </a:t>
            </a:r>
            <a:r>
              <a:rPr lang="da-DK" sz="1600" dirty="0">
                <a:latin typeface="Arial"/>
                <a:cs typeface="Arial"/>
              </a:rPr>
              <a:t>Hvordan handler vi anderledes? (skaber) </a:t>
            </a:r>
          </a:p>
          <a:p>
            <a:pPr marL="0" indent="0" algn="just">
              <a:buNone/>
            </a:pPr>
            <a:r>
              <a:rPr lang="da-DK" sz="1600" dirty="0">
                <a:latin typeface="Arial"/>
                <a:cs typeface="Arial"/>
              </a:rPr>
              <a:t>• Hvordan taler vi anderledes om os selv? (siger) </a:t>
            </a:r>
          </a:p>
          <a:p>
            <a:pPr marL="0" indent="0" algn="just">
              <a:buNone/>
            </a:pPr>
            <a:r>
              <a:rPr lang="da-DK" sz="1600" dirty="0">
                <a:latin typeface="Arial"/>
                <a:cs typeface="Arial"/>
              </a:rPr>
              <a:t>• Hvordan skal vi vise os selv? (syner) </a:t>
            </a:r>
          </a:p>
          <a:p>
            <a:pPr marL="0" indent="0" algn="just">
              <a:buNone/>
            </a:pPr>
            <a:r>
              <a:rPr lang="da-DK" sz="1600" dirty="0">
                <a:latin typeface="Arial"/>
                <a:cs typeface="Arial"/>
              </a:rPr>
              <a:t> </a:t>
            </a:r>
          </a:p>
          <a:p>
            <a:pPr marL="0" indent="0" algn="just">
              <a:buNone/>
            </a:pPr>
            <a:r>
              <a:rPr lang="da-DK" sz="1600" dirty="0">
                <a:latin typeface="Arial"/>
                <a:cs typeface="Arial"/>
              </a:rPr>
              <a:t>Det er en god øvelse at gøre dette ved at sammenligne forskellige brandplatforme med forskellige scenarier, der er endnu mere radikale eller fremadpegende end dem, virksomheden reelt ønsker. Det ‘tvinger’ kognitivt medarbejdere til at forstå forskellen på, hvor virksomheden er i dag, og hvordan de har ansvar for at skabe virksomhedens fremtidige </a:t>
            </a:r>
            <a:r>
              <a:rPr lang="da-DK" sz="1600" dirty="0" smtClean="0">
                <a:latin typeface="Arial"/>
                <a:cs typeface="Arial"/>
              </a:rPr>
              <a:t>brand.</a:t>
            </a:r>
          </a:p>
          <a:p>
            <a:pPr marL="0" indent="0" algn="just">
              <a:buNone/>
            </a:pPr>
            <a:endParaRPr lang="da-DK" sz="1600" dirty="0">
              <a:latin typeface="Arial"/>
              <a:cs typeface="Arial"/>
            </a:endParaRPr>
          </a:p>
          <a:p>
            <a:pPr marL="0" indent="0" algn="just">
              <a:buNone/>
            </a:pPr>
            <a:r>
              <a:rPr lang="da-DK" sz="1600" dirty="0" smtClean="0">
                <a:latin typeface="Arial"/>
                <a:cs typeface="Arial"/>
              </a:rPr>
              <a:t>Valg </a:t>
            </a:r>
            <a:r>
              <a:rPr lang="da-DK" sz="1600" dirty="0">
                <a:latin typeface="Arial"/>
                <a:cs typeface="Arial"/>
              </a:rPr>
              <a:t>af brandplatform skal altså have konsekvenser, for ellers bliver den strategiske </a:t>
            </a:r>
            <a:r>
              <a:rPr lang="da-DK" sz="1600" dirty="0" err="1">
                <a:latin typeface="Arial"/>
                <a:cs typeface="Arial"/>
              </a:rPr>
              <a:t>reorientering</a:t>
            </a:r>
            <a:r>
              <a:rPr lang="da-DK" sz="1600" dirty="0">
                <a:latin typeface="Arial"/>
                <a:cs typeface="Arial"/>
              </a:rPr>
              <a:t> af virksomheden aldrig virkelighed for andre end ledelsen selv. Brandplatformen skal konstrueres i en overordnet ramme, der kan reformuleres og tilpasses på lande- og enhedsniveau. Hele oversættelsesprocessen kræver involvering og afholdelse af nye, inddragende workshops med mellemledere og eventuelt alle medarbejdere, hvor de arbejder med at fortolke og konkretisere den overordnede nye brandposition i skaber-, siger-, synes handlinger</a:t>
            </a:r>
            <a:r>
              <a:rPr lang="da-DK" sz="1600" dirty="0" smtClean="0">
                <a:latin typeface="Arial"/>
                <a:cs typeface="Arial"/>
              </a:rPr>
              <a:t>.</a:t>
            </a:r>
            <a:endParaRPr lang="da-DK" sz="1600" dirty="0">
              <a:latin typeface="Arial"/>
              <a:cs typeface="Arial"/>
            </a:endParaRPr>
          </a:p>
        </p:txBody>
      </p:sp>
    </p:spTree>
    <p:extLst>
      <p:ext uri="{BB962C8B-B14F-4D97-AF65-F5344CB8AC3E}">
        <p14:creationId xmlns:p14="http://schemas.microsoft.com/office/powerpoint/2010/main" val="2311940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799752" y="2696871"/>
            <a:ext cx="1743370" cy="121459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Garamond"/>
              <a:cs typeface="Garamond"/>
            </a:endParaRPr>
          </a:p>
        </p:txBody>
      </p:sp>
      <p:sp>
        <p:nvSpPr>
          <p:cNvPr id="6" name="Ellipse 5"/>
          <p:cNvSpPr/>
          <p:nvPr/>
        </p:nvSpPr>
        <p:spPr>
          <a:xfrm>
            <a:off x="3750865" y="2973819"/>
            <a:ext cx="220299" cy="207328"/>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Garamond"/>
              <a:cs typeface="Garamond"/>
            </a:endParaRPr>
          </a:p>
        </p:txBody>
      </p:sp>
      <p:sp>
        <p:nvSpPr>
          <p:cNvPr id="7" name="Ellipse 6"/>
          <p:cNvSpPr/>
          <p:nvPr/>
        </p:nvSpPr>
        <p:spPr>
          <a:xfrm>
            <a:off x="5344072" y="2862681"/>
            <a:ext cx="220299" cy="207328"/>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Garamond"/>
              <a:cs typeface="Garamond"/>
            </a:endParaRPr>
          </a:p>
        </p:txBody>
      </p:sp>
      <p:sp>
        <p:nvSpPr>
          <p:cNvPr id="8" name="Ellipse 7"/>
          <p:cNvSpPr/>
          <p:nvPr/>
        </p:nvSpPr>
        <p:spPr>
          <a:xfrm>
            <a:off x="4282814" y="3807799"/>
            <a:ext cx="220299" cy="207328"/>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Garamond"/>
              <a:cs typeface="Garamond"/>
            </a:endParaRPr>
          </a:p>
        </p:txBody>
      </p:sp>
      <p:sp>
        <p:nvSpPr>
          <p:cNvPr id="9" name="Tekstfelt 8"/>
          <p:cNvSpPr txBox="1"/>
          <p:nvPr/>
        </p:nvSpPr>
        <p:spPr>
          <a:xfrm>
            <a:off x="3374769" y="2703895"/>
            <a:ext cx="503163" cy="338554"/>
          </a:xfrm>
          <a:prstGeom prst="rect">
            <a:avLst/>
          </a:prstGeom>
          <a:noFill/>
        </p:spPr>
        <p:txBody>
          <a:bodyPr wrap="none" rtlCol="0">
            <a:spAutoFit/>
          </a:bodyPr>
          <a:lstStyle/>
          <a:p>
            <a:r>
              <a:rPr lang="en-US" sz="1600" b="1" dirty="0" smtClean="0">
                <a:latin typeface="Garamond"/>
                <a:cs typeface="Garamond"/>
              </a:rPr>
              <a:t>DO</a:t>
            </a:r>
            <a:endParaRPr lang="en-US" sz="1600" b="1" dirty="0">
              <a:latin typeface="Garamond"/>
              <a:cs typeface="Garamond"/>
            </a:endParaRPr>
          </a:p>
        </p:txBody>
      </p:sp>
      <p:sp>
        <p:nvSpPr>
          <p:cNvPr id="10" name="Tekstfelt 9"/>
          <p:cNvSpPr txBox="1"/>
          <p:nvPr/>
        </p:nvSpPr>
        <p:spPr>
          <a:xfrm>
            <a:off x="5280572" y="2487532"/>
            <a:ext cx="569387" cy="338554"/>
          </a:xfrm>
          <a:prstGeom prst="rect">
            <a:avLst/>
          </a:prstGeom>
          <a:noFill/>
        </p:spPr>
        <p:txBody>
          <a:bodyPr wrap="none" rtlCol="0">
            <a:spAutoFit/>
          </a:bodyPr>
          <a:lstStyle/>
          <a:p>
            <a:r>
              <a:rPr lang="en-US" sz="1600" b="1" dirty="0" smtClean="0">
                <a:latin typeface="Garamond"/>
                <a:cs typeface="Garamond"/>
              </a:rPr>
              <a:t>SAY</a:t>
            </a:r>
            <a:endParaRPr lang="en-US" sz="1600" b="1" dirty="0">
              <a:latin typeface="Garamond"/>
              <a:cs typeface="Garamond"/>
            </a:endParaRPr>
          </a:p>
        </p:txBody>
      </p:sp>
      <p:sp>
        <p:nvSpPr>
          <p:cNvPr id="11" name="Tekstfelt 10"/>
          <p:cNvSpPr txBox="1"/>
          <p:nvPr/>
        </p:nvSpPr>
        <p:spPr>
          <a:xfrm>
            <a:off x="4460118" y="3895249"/>
            <a:ext cx="774571" cy="338554"/>
          </a:xfrm>
          <a:prstGeom prst="rect">
            <a:avLst/>
          </a:prstGeom>
          <a:noFill/>
        </p:spPr>
        <p:txBody>
          <a:bodyPr wrap="none" rtlCol="0">
            <a:spAutoFit/>
          </a:bodyPr>
          <a:lstStyle/>
          <a:p>
            <a:r>
              <a:rPr lang="en-US" sz="1600" b="1" dirty="0" smtClean="0">
                <a:latin typeface="Garamond"/>
                <a:cs typeface="Garamond"/>
              </a:rPr>
              <a:t>LOOK</a:t>
            </a:r>
          </a:p>
        </p:txBody>
      </p:sp>
      <p:sp>
        <p:nvSpPr>
          <p:cNvPr id="13" name="Rektangel 12"/>
          <p:cNvSpPr/>
          <p:nvPr/>
        </p:nvSpPr>
        <p:spPr>
          <a:xfrm>
            <a:off x="6712311" y="1485396"/>
            <a:ext cx="2227684" cy="1253677"/>
          </a:xfrm>
          <a:prstGeom prst="rect">
            <a:avLst/>
          </a:prstGeom>
        </p:spPr>
        <p:txBody>
          <a:bodyPr wrap="square">
            <a:spAutoFit/>
          </a:bodyPr>
          <a:lstStyle/>
          <a:p>
            <a:pPr marL="285750" indent="-285750">
              <a:lnSpc>
                <a:spcPct val="90000"/>
              </a:lnSpc>
              <a:spcBef>
                <a:spcPct val="20000"/>
              </a:spcBef>
              <a:buFont typeface="Arial"/>
              <a:buChar char="•"/>
            </a:pPr>
            <a:r>
              <a:rPr lang="en-US" sz="1600" b="1" dirty="0" smtClean="0">
                <a:latin typeface="Garamond"/>
                <a:cs typeface="Garamond"/>
              </a:rPr>
              <a:t>Media</a:t>
            </a:r>
            <a:r>
              <a:rPr lang="en-US" sz="1600" b="1" dirty="0">
                <a:latin typeface="Garamond"/>
                <a:cs typeface="Garamond"/>
              </a:rPr>
              <a:t>, press and </a:t>
            </a:r>
            <a:r>
              <a:rPr lang="en-US" sz="1600" b="1" dirty="0" smtClean="0">
                <a:latin typeface="Garamond"/>
                <a:cs typeface="Garamond"/>
              </a:rPr>
              <a:t>marketing:</a:t>
            </a:r>
          </a:p>
          <a:p>
            <a:pPr>
              <a:lnSpc>
                <a:spcPct val="90000"/>
              </a:lnSpc>
              <a:spcBef>
                <a:spcPct val="20000"/>
              </a:spcBef>
            </a:pPr>
            <a:r>
              <a:rPr lang="en-US" sz="1600" dirty="0" smtClean="0">
                <a:latin typeface="Garamond"/>
                <a:cs typeface="Garamond"/>
              </a:rPr>
              <a:t>Differentiation </a:t>
            </a:r>
            <a:r>
              <a:rPr lang="en-US" sz="1600" dirty="0">
                <a:latin typeface="Garamond"/>
                <a:cs typeface="Garamond"/>
              </a:rPr>
              <a:t>and message. </a:t>
            </a:r>
            <a:r>
              <a:rPr lang="en-US" sz="1600" dirty="0" err="1">
                <a:latin typeface="Garamond"/>
                <a:cs typeface="Garamond"/>
              </a:rPr>
              <a:t>Idavang’s</a:t>
            </a:r>
            <a:r>
              <a:rPr lang="en-US" sz="1600" dirty="0">
                <a:latin typeface="Garamond"/>
                <a:cs typeface="Garamond"/>
              </a:rPr>
              <a:t> special message</a:t>
            </a:r>
            <a:r>
              <a:rPr lang="en-US" sz="1600" dirty="0" smtClean="0">
                <a:latin typeface="Garamond"/>
                <a:cs typeface="Garamond"/>
              </a:rPr>
              <a:t>.</a:t>
            </a:r>
            <a:endParaRPr lang="en-US" sz="1600" dirty="0">
              <a:latin typeface="Garamond"/>
              <a:cs typeface="Garamond"/>
            </a:endParaRPr>
          </a:p>
        </p:txBody>
      </p:sp>
      <p:sp>
        <p:nvSpPr>
          <p:cNvPr id="15" name="Rektangel 14"/>
          <p:cNvSpPr/>
          <p:nvPr/>
        </p:nvSpPr>
        <p:spPr>
          <a:xfrm>
            <a:off x="1630001" y="981669"/>
            <a:ext cx="1743798" cy="1130566"/>
          </a:xfrm>
          <a:prstGeom prst="rect">
            <a:avLst/>
          </a:prstGeom>
        </p:spPr>
        <p:txBody>
          <a:bodyPr wrap="square">
            <a:spAutoFit/>
          </a:bodyPr>
          <a:lstStyle/>
          <a:p>
            <a:pPr marL="285750" indent="-285750">
              <a:lnSpc>
                <a:spcPct val="90000"/>
              </a:lnSpc>
              <a:spcBef>
                <a:spcPct val="20000"/>
              </a:spcBef>
              <a:buClr>
                <a:schemeClr val="accent2"/>
              </a:buClr>
              <a:buFont typeface="Arial"/>
              <a:buChar char="•"/>
            </a:pPr>
            <a:r>
              <a:rPr lang="en-US" sz="1600" b="1" dirty="0">
                <a:latin typeface="Garamond"/>
                <a:cs typeface="Garamond"/>
              </a:rPr>
              <a:t>Results:</a:t>
            </a:r>
            <a:r>
              <a:rPr lang="en-US" sz="1600" dirty="0">
                <a:latin typeface="Garamond"/>
                <a:cs typeface="Garamond"/>
              </a:rPr>
              <a:t> </a:t>
            </a:r>
          </a:p>
          <a:p>
            <a:pPr>
              <a:lnSpc>
                <a:spcPct val="90000"/>
              </a:lnSpc>
              <a:spcBef>
                <a:spcPct val="20000"/>
              </a:spcBef>
              <a:buClr>
                <a:schemeClr val="accent2"/>
              </a:buClr>
            </a:pPr>
            <a:r>
              <a:rPr lang="en-US" sz="1600" dirty="0">
                <a:latin typeface="Garamond"/>
                <a:cs typeface="Garamond"/>
              </a:rPr>
              <a:t>Swine-products,</a:t>
            </a:r>
          </a:p>
          <a:p>
            <a:pPr>
              <a:lnSpc>
                <a:spcPct val="90000"/>
              </a:lnSpc>
              <a:spcBef>
                <a:spcPct val="20000"/>
              </a:spcBef>
              <a:buClr>
                <a:schemeClr val="accent2"/>
              </a:buClr>
            </a:pPr>
            <a:r>
              <a:rPr lang="en-US" sz="1600" dirty="0">
                <a:latin typeface="Garamond"/>
                <a:cs typeface="Garamond"/>
              </a:rPr>
              <a:t>results, innovations</a:t>
            </a:r>
            <a:r>
              <a:rPr lang="en-US" sz="1600" dirty="0" smtClean="0">
                <a:latin typeface="Garamond"/>
                <a:cs typeface="Garamond"/>
              </a:rPr>
              <a:t>,</a:t>
            </a:r>
          </a:p>
          <a:p>
            <a:pPr>
              <a:lnSpc>
                <a:spcPct val="90000"/>
              </a:lnSpc>
              <a:spcBef>
                <a:spcPct val="20000"/>
              </a:spcBef>
              <a:buClr>
                <a:schemeClr val="accent2"/>
              </a:buClr>
            </a:pPr>
            <a:r>
              <a:rPr lang="en-US" sz="1600" dirty="0" smtClean="0">
                <a:latin typeface="Garamond"/>
                <a:cs typeface="Garamond"/>
              </a:rPr>
              <a:t>plants</a:t>
            </a:r>
            <a:r>
              <a:rPr lang="en-US" sz="1600" dirty="0">
                <a:latin typeface="Garamond"/>
                <a:cs typeface="Garamond"/>
              </a:rPr>
              <a:t>, </a:t>
            </a:r>
            <a:r>
              <a:rPr lang="en-US" sz="1600" dirty="0" smtClean="0">
                <a:latin typeface="Garamond"/>
                <a:cs typeface="Garamond"/>
              </a:rPr>
              <a:t>stables</a:t>
            </a:r>
            <a:endParaRPr lang="en-US" sz="1600" dirty="0">
              <a:latin typeface="Garamond"/>
              <a:cs typeface="Garamond"/>
            </a:endParaRPr>
          </a:p>
        </p:txBody>
      </p:sp>
      <p:sp>
        <p:nvSpPr>
          <p:cNvPr id="17" name="Rektangel 16"/>
          <p:cNvSpPr/>
          <p:nvPr/>
        </p:nvSpPr>
        <p:spPr>
          <a:xfrm>
            <a:off x="3204908" y="5674703"/>
            <a:ext cx="2738283" cy="634020"/>
          </a:xfrm>
          <a:prstGeom prst="rect">
            <a:avLst/>
          </a:prstGeom>
        </p:spPr>
        <p:txBody>
          <a:bodyPr wrap="square">
            <a:spAutoFit/>
          </a:bodyPr>
          <a:lstStyle/>
          <a:p>
            <a:pPr marL="342900" indent="-342900">
              <a:spcBef>
                <a:spcPct val="20000"/>
              </a:spcBef>
              <a:buClr>
                <a:schemeClr val="accent2"/>
              </a:buClr>
              <a:buFont typeface="Arial"/>
              <a:buChar char="•"/>
            </a:pPr>
            <a:r>
              <a:rPr lang="en-US" sz="1600" b="1" dirty="0" smtClean="0">
                <a:latin typeface="Garamond"/>
                <a:cs typeface="Garamond"/>
              </a:rPr>
              <a:t>Logo: colors </a:t>
            </a:r>
          </a:p>
          <a:p>
            <a:pPr marL="342900" indent="-342900">
              <a:spcBef>
                <a:spcPct val="20000"/>
              </a:spcBef>
              <a:buClr>
                <a:schemeClr val="accent2"/>
              </a:buClr>
            </a:pPr>
            <a:r>
              <a:rPr lang="en-US" sz="1600" dirty="0" smtClean="0">
                <a:latin typeface="Garamond"/>
                <a:cs typeface="Garamond"/>
              </a:rPr>
              <a:t>Originality and </a:t>
            </a:r>
            <a:r>
              <a:rPr lang="en-US" sz="1600" dirty="0" err="1" smtClean="0">
                <a:latin typeface="Garamond"/>
                <a:cs typeface="Garamond"/>
              </a:rPr>
              <a:t>recognizability</a:t>
            </a:r>
            <a:endParaRPr lang="en-US" sz="1600" dirty="0" smtClean="0">
              <a:latin typeface="Garamond"/>
              <a:cs typeface="Garamond"/>
            </a:endParaRPr>
          </a:p>
        </p:txBody>
      </p:sp>
      <p:sp>
        <p:nvSpPr>
          <p:cNvPr id="19" name="Rektangel 18"/>
          <p:cNvSpPr/>
          <p:nvPr/>
        </p:nvSpPr>
        <p:spPr>
          <a:xfrm>
            <a:off x="835331" y="4695962"/>
            <a:ext cx="2915534" cy="1126462"/>
          </a:xfrm>
          <a:prstGeom prst="rect">
            <a:avLst/>
          </a:prstGeom>
        </p:spPr>
        <p:txBody>
          <a:bodyPr wrap="square">
            <a:spAutoFit/>
          </a:bodyPr>
          <a:lstStyle/>
          <a:p>
            <a:pPr marL="342900" indent="-342900">
              <a:spcBef>
                <a:spcPct val="20000"/>
              </a:spcBef>
              <a:buClr>
                <a:schemeClr val="accent2"/>
              </a:buClr>
              <a:buFont typeface="Arial"/>
              <a:buChar char="•"/>
            </a:pPr>
            <a:r>
              <a:rPr lang="en-US" sz="1600" b="1" dirty="0" smtClean="0">
                <a:latin typeface="Garamond"/>
                <a:cs typeface="Garamond"/>
              </a:rPr>
              <a:t>Website and info materials:</a:t>
            </a:r>
          </a:p>
          <a:p>
            <a:pPr>
              <a:spcBef>
                <a:spcPct val="20000"/>
              </a:spcBef>
              <a:buClr>
                <a:schemeClr val="accent2"/>
              </a:buClr>
            </a:pPr>
            <a:r>
              <a:rPr lang="en-US" sz="1600" dirty="0" smtClean="0">
                <a:latin typeface="Garamond"/>
                <a:cs typeface="Garamond"/>
              </a:rPr>
              <a:t>Pictures, functionality, graphic, language, tone, formality, information density</a:t>
            </a:r>
          </a:p>
        </p:txBody>
      </p:sp>
      <p:pic>
        <p:nvPicPr>
          <p:cNvPr id="23" name="Billede 22" descr="Skærmbillede 2014-10-17 kl. 13.05.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051" y="2963090"/>
            <a:ext cx="1145877" cy="648724"/>
          </a:xfrm>
          <a:prstGeom prst="rect">
            <a:avLst/>
          </a:prstGeom>
        </p:spPr>
      </p:pic>
      <p:pic>
        <p:nvPicPr>
          <p:cNvPr id="24" name="Billede 23" descr="Skærmbillede 2014-10-17 kl. 20.11.10.png"/>
          <p:cNvPicPr>
            <a:picLocks noChangeAspect="1"/>
          </p:cNvPicPr>
          <p:nvPr/>
        </p:nvPicPr>
        <p:blipFill rotWithShape="1">
          <a:blip r:embed="rId3">
            <a:extLst>
              <a:ext uri="{28A0092B-C50C-407E-A947-70E740481C1C}">
                <a14:useLocalDpi xmlns:a14="http://schemas.microsoft.com/office/drawing/2010/main" val="0"/>
              </a:ext>
            </a:extLst>
          </a:blip>
          <a:srcRect r="62867"/>
          <a:stretch/>
        </p:blipFill>
        <p:spPr>
          <a:xfrm>
            <a:off x="2277464" y="2314255"/>
            <a:ext cx="1097305" cy="1769651"/>
          </a:xfrm>
          <a:prstGeom prst="rect">
            <a:avLst/>
          </a:prstGeom>
        </p:spPr>
      </p:pic>
      <p:pic>
        <p:nvPicPr>
          <p:cNvPr id="2" name="Billede 1" descr="Skærmbillede 2014-10-26 14.43.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322" y="2824115"/>
            <a:ext cx="2534808" cy="1162221"/>
          </a:xfrm>
          <a:prstGeom prst="rect">
            <a:avLst/>
          </a:prstGeom>
        </p:spPr>
      </p:pic>
      <p:pic>
        <p:nvPicPr>
          <p:cNvPr id="4" name="Billede 3" descr="Skærmbillede 2014-10-26 14.48.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1164" y="4321828"/>
            <a:ext cx="1972027" cy="1322054"/>
          </a:xfrm>
          <a:prstGeom prst="rect">
            <a:avLst/>
          </a:prstGeom>
        </p:spPr>
      </p:pic>
      <p:sp>
        <p:nvSpPr>
          <p:cNvPr id="30" name="Tekstfelt 29"/>
          <p:cNvSpPr txBox="1"/>
          <p:nvPr/>
        </p:nvSpPr>
        <p:spPr>
          <a:xfrm>
            <a:off x="6129359" y="5175498"/>
            <a:ext cx="2810636" cy="1194173"/>
          </a:xfrm>
          <a:prstGeom prst="rect">
            <a:avLst/>
          </a:prstGeom>
          <a:noFill/>
        </p:spPr>
        <p:txBody>
          <a:bodyPr wrap="square" rtlCol="0">
            <a:spAutoFit/>
          </a:bodyPr>
          <a:lstStyle/>
          <a:p>
            <a:pPr marL="342900" indent="-342900">
              <a:spcBef>
                <a:spcPct val="20000"/>
              </a:spcBef>
              <a:buClr>
                <a:schemeClr val="accent2"/>
              </a:buClr>
              <a:buFont typeface="Arial"/>
              <a:buChar char="•"/>
            </a:pPr>
            <a:r>
              <a:rPr lang="en-US" sz="1600" b="1" dirty="0">
                <a:latin typeface="Garamond"/>
                <a:cs typeface="Garamond"/>
              </a:rPr>
              <a:t>Factories and artifacts:</a:t>
            </a:r>
          </a:p>
          <a:p>
            <a:pPr>
              <a:spcBef>
                <a:spcPct val="20000"/>
              </a:spcBef>
              <a:buClr>
                <a:schemeClr val="accent2"/>
              </a:buClr>
            </a:pPr>
            <a:r>
              <a:rPr lang="en-US" sz="1600" dirty="0">
                <a:latin typeface="Garamond"/>
                <a:cs typeface="Garamond"/>
              </a:rPr>
              <a:t>Address, architecture, symbols, stables, appearance</a:t>
            </a:r>
            <a:r>
              <a:rPr lang="en-US" dirty="0">
                <a:latin typeface="Garamond"/>
                <a:cs typeface="Garamond"/>
              </a:rPr>
              <a:t> </a:t>
            </a:r>
          </a:p>
          <a:p>
            <a:endParaRPr lang="da-DK" dirty="0"/>
          </a:p>
        </p:txBody>
      </p:sp>
      <p:sp>
        <p:nvSpPr>
          <p:cNvPr id="31" name="Tekstfelt 30"/>
          <p:cNvSpPr txBox="1"/>
          <p:nvPr/>
        </p:nvSpPr>
        <p:spPr>
          <a:xfrm>
            <a:off x="381000" y="3340856"/>
            <a:ext cx="2120900" cy="1403461"/>
          </a:xfrm>
          <a:prstGeom prst="rect">
            <a:avLst/>
          </a:prstGeom>
          <a:noFill/>
        </p:spPr>
        <p:txBody>
          <a:bodyPr wrap="square" rtlCol="0">
            <a:spAutoFit/>
          </a:bodyPr>
          <a:lstStyle/>
          <a:p>
            <a:pPr marL="285750" indent="-285750">
              <a:lnSpc>
                <a:spcPct val="90000"/>
              </a:lnSpc>
              <a:spcBef>
                <a:spcPct val="20000"/>
              </a:spcBef>
              <a:buClr>
                <a:schemeClr val="accent2"/>
              </a:buClr>
              <a:buFont typeface="Arial"/>
              <a:buChar char="•"/>
            </a:pPr>
            <a:r>
              <a:rPr lang="en-US" sz="1600" b="1" dirty="0" err="1">
                <a:latin typeface="Garamond"/>
                <a:cs typeface="Garamond"/>
              </a:rPr>
              <a:t>Behaviour</a:t>
            </a:r>
            <a:r>
              <a:rPr lang="en-US" sz="1600" b="1" dirty="0">
                <a:latin typeface="Garamond"/>
                <a:cs typeface="Garamond"/>
              </a:rPr>
              <a:t>:</a:t>
            </a:r>
          </a:p>
          <a:p>
            <a:pPr>
              <a:lnSpc>
                <a:spcPct val="90000"/>
              </a:lnSpc>
              <a:spcBef>
                <a:spcPct val="20000"/>
              </a:spcBef>
              <a:buClr>
                <a:schemeClr val="accent2"/>
              </a:buClr>
            </a:pPr>
            <a:r>
              <a:rPr lang="en-US" sz="1600" dirty="0">
                <a:latin typeface="Garamond"/>
                <a:cs typeface="Garamond"/>
              </a:rPr>
              <a:t>Contact with</a:t>
            </a:r>
          </a:p>
          <a:p>
            <a:pPr>
              <a:lnSpc>
                <a:spcPct val="90000"/>
              </a:lnSpc>
              <a:spcBef>
                <a:spcPct val="20000"/>
              </a:spcBef>
              <a:buClr>
                <a:schemeClr val="accent2"/>
              </a:buClr>
            </a:pPr>
            <a:r>
              <a:rPr lang="en-US" sz="1600" dirty="0">
                <a:latin typeface="Garamond"/>
                <a:cs typeface="Garamond"/>
              </a:rPr>
              <a:t>relations; phone,</a:t>
            </a:r>
          </a:p>
          <a:p>
            <a:pPr>
              <a:lnSpc>
                <a:spcPct val="90000"/>
              </a:lnSpc>
              <a:spcBef>
                <a:spcPct val="20000"/>
              </a:spcBef>
              <a:buClr>
                <a:schemeClr val="accent2"/>
              </a:buClr>
            </a:pPr>
            <a:r>
              <a:rPr lang="en-US" sz="1600" dirty="0">
                <a:latin typeface="Garamond"/>
                <a:cs typeface="Garamond"/>
              </a:rPr>
              <a:t>mail, letter etc.</a:t>
            </a:r>
          </a:p>
          <a:p>
            <a:endParaRPr lang="da-DK" dirty="0"/>
          </a:p>
        </p:txBody>
      </p:sp>
      <p:sp>
        <p:nvSpPr>
          <p:cNvPr id="32" name="Tekstfelt 31"/>
          <p:cNvSpPr txBox="1"/>
          <p:nvPr/>
        </p:nvSpPr>
        <p:spPr>
          <a:xfrm>
            <a:off x="165100" y="2168821"/>
            <a:ext cx="1752600" cy="859723"/>
          </a:xfrm>
          <a:prstGeom prst="rect">
            <a:avLst/>
          </a:prstGeom>
          <a:noFill/>
        </p:spPr>
        <p:txBody>
          <a:bodyPr wrap="square" rtlCol="0">
            <a:spAutoFit/>
          </a:bodyPr>
          <a:lstStyle/>
          <a:p>
            <a:pPr marL="285750" indent="-285750">
              <a:lnSpc>
                <a:spcPct val="90000"/>
              </a:lnSpc>
              <a:spcBef>
                <a:spcPct val="20000"/>
              </a:spcBef>
              <a:buClr>
                <a:schemeClr val="accent2"/>
              </a:buClr>
              <a:buFont typeface="Arial"/>
              <a:buChar char="•"/>
            </a:pPr>
            <a:r>
              <a:rPr lang="en-US" sz="1600" b="1" dirty="0">
                <a:latin typeface="Garamond"/>
                <a:cs typeface="Garamond"/>
              </a:rPr>
              <a:t>Organization: </a:t>
            </a:r>
          </a:p>
          <a:p>
            <a:pPr>
              <a:lnSpc>
                <a:spcPct val="90000"/>
              </a:lnSpc>
              <a:spcBef>
                <a:spcPct val="20000"/>
              </a:spcBef>
              <a:buClr>
                <a:schemeClr val="accent2"/>
              </a:buClr>
            </a:pPr>
            <a:r>
              <a:rPr lang="en-US" sz="1600" dirty="0">
                <a:latin typeface="Garamond"/>
                <a:cs typeface="Garamond"/>
              </a:rPr>
              <a:t>Managers and</a:t>
            </a:r>
          </a:p>
          <a:p>
            <a:pPr>
              <a:lnSpc>
                <a:spcPct val="90000"/>
              </a:lnSpc>
              <a:spcBef>
                <a:spcPct val="20000"/>
              </a:spcBef>
              <a:buClr>
                <a:schemeClr val="accent2"/>
              </a:buClr>
            </a:pPr>
            <a:r>
              <a:rPr lang="en-US" sz="1600" dirty="0">
                <a:latin typeface="Garamond"/>
                <a:cs typeface="Garamond"/>
              </a:rPr>
              <a:t>employee </a:t>
            </a:r>
            <a:r>
              <a:rPr lang="en-US" sz="1600" dirty="0" smtClean="0">
                <a:latin typeface="Garamond"/>
                <a:cs typeface="Garamond"/>
              </a:rPr>
              <a:t>actions</a:t>
            </a:r>
            <a:endParaRPr lang="en-US" sz="1600" dirty="0">
              <a:latin typeface="Garamond"/>
              <a:cs typeface="Garamond"/>
            </a:endParaRPr>
          </a:p>
        </p:txBody>
      </p:sp>
      <p:sp>
        <p:nvSpPr>
          <p:cNvPr id="33" name="Tekstfelt 32"/>
          <p:cNvSpPr txBox="1"/>
          <p:nvPr/>
        </p:nvSpPr>
        <p:spPr>
          <a:xfrm>
            <a:off x="4147051" y="799650"/>
            <a:ext cx="2075487" cy="1696875"/>
          </a:xfrm>
          <a:prstGeom prst="rect">
            <a:avLst/>
          </a:prstGeom>
          <a:noFill/>
        </p:spPr>
        <p:txBody>
          <a:bodyPr wrap="square" rtlCol="0">
            <a:spAutoFit/>
          </a:bodyPr>
          <a:lstStyle/>
          <a:p>
            <a:pPr marL="285750" indent="-285750">
              <a:lnSpc>
                <a:spcPct val="90000"/>
              </a:lnSpc>
              <a:spcBef>
                <a:spcPct val="20000"/>
              </a:spcBef>
              <a:buFont typeface="Arial"/>
              <a:buChar char="•"/>
            </a:pPr>
            <a:r>
              <a:rPr lang="en-US" sz="1600" b="1" dirty="0">
                <a:latin typeface="Garamond"/>
                <a:cs typeface="Garamond"/>
              </a:rPr>
              <a:t>Management statements:</a:t>
            </a:r>
          </a:p>
          <a:p>
            <a:pPr>
              <a:lnSpc>
                <a:spcPct val="90000"/>
              </a:lnSpc>
              <a:spcBef>
                <a:spcPct val="20000"/>
              </a:spcBef>
            </a:pPr>
            <a:r>
              <a:rPr lang="en-US" sz="1600" dirty="0">
                <a:latin typeface="Garamond"/>
                <a:cs typeface="Garamond"/>
              </a:rPr>
              <a:t>Reliability and coherence in announcements regarding  production, employees etc</a:t>
            </a:r>
            <a:r>
              <a:rPr lang="en-US" sz="1600" dirty="0" smtClean="0">
                <a:latin typeface="Garamond"/>
                <a:cs typeface="Garamond"/>
              </a:rPr>
              <a:t>.</a:t>
            </a:r>
            <a:endParaRPr lang="en-US" sz="1600" dirty="0">
              <a:latin typeface="Garamond"/>
              <a:cs typeface="Garamond"/>
            </a:endParaRPr>
          </a:p>
        </p:txBody>
      </p:sp>
      <p:sp>
        <p:nvSpPr>
          <p:cNvPr id="34" name="Rektangel 33"/>
          <p:cNvSpPr/>
          <p:nvPr/>
        </p:nvSpPr>
        <p:spPr>
          <a:xfrm>
            <a:off x="7169188" y="4140536"/>
            <a:ext cx="2217113" cy="810478"/>
          </a:xfrm>
          <a:prstGeom prst="rect">
            <a:avLst/>
          </a:prstGeom>
        </p:spPr>
        <p:txBody>
          <a:bodyPr wrap="square">
            <a:spAutoFit/>
          </a:bodyPr>
          <a:lstStyle/>
          <a:p>
            <a:pPr marL="285750" indent="-285750">
              <a:lnSpc>
                <a:spcPct val="90000"/>
              </a:lnSpc>
              <a:spcBef>
                <a:spcPct val="20000"/>
              </a:spcBef>
              <a:buFont typeface="Arial"/>
              <a:buChar char="•"/>
            </a:pPr>
            <a:r>
              <a:rPr lang="en-US" sz="1600" b="1" dirty="0">
                <a:latin typeface="Garamond"/>
                <a:cs typeface="Garamond"/>
              </a:rPr>
              <a:t>Employee comments: </a:t>
            </a:r>
          </a:p>
          <a:p>
            <a:pPr>
              <a:lnSpc>
                <a:spcPct val="90000"/>
              </a:lnSpc>
              <a:spcBef>
                <a:spcPct val="20000"/>
              </a:spcBef>
            </a:pPr>
            <a:r>
              <a:rPr lang="en-US" sz="1600" dirty="0">
                <a:latin typeface="Garamond"/>
                <a:cs typeface="Garamond"/>
              </a:rPr>
              <a:t>Publicity of Idavang </a:t>
            </a:r>
          </a:p>
        </p:txBody>
      </p:sp>
      <p:sp>
        <p:nvSpPr>
          <p:cNvPr id="25" name="Titel 1"/>
          <p:cNvSpPr>
            <a:spLocks noGrp="1"/>
          </p:cNvSpPr>
          <p:nvPr>
            <p:ph type="title"/>
          </p:nvPr>
        </p:nvSpPr>
        <p:spPr>
          <a:xfrm>
            <a:off x="457200" y="-172562"/>
            <a:ext cx="8229600" cy="1143000"/>
          </a:xfrm>
        </p:spPr>
        <p:txBody>
          <a:bodyPr>
            <a:normAutofit/>
          </a:bodyPr>
          <a:lstStyle/>
          <a:p>
            <a:r>
              <a:rPr lang="da-DK" sz="2800" dirty="0" smtClean="0">
                <a:latin typeface="Arial"/>
                <a:cs typeface="Arial"/>
              </a:rPr>
              <a:t>Skaber-siger-syner-modellen</a:t>
            </a:r>
            <a:endParaRPr lang="da-DK" sz="2800" dirty="0">
              <a:latin typeface="Arial"/>
              <a:cs typeface="Arial"/>
            </a:endParaRPr>
          </a:p>
        </p:txBody>
      </p:sp>
    </p:spTree>
    <p:extLst>
      <p:ext uri="{BB962C8B-B14F-4D97-AF65-F5344CB8AC3E}">
        <p14:creationId xmlns:p14="http://schemas.microsoft.com/office/powerpoint/2010/main" val="775719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5" grpId="0"/>
      <p:bldP spid="17" grpId="0"/>
      <p:bldP spid="19" grpId="0"/>
      <p:bldP spid="30" grpId="0"/>
      <p:bldP spid="31" grpId="0"/>
      <p:bldP spid="32"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996950"/>
            <a:ext cx="8229600" cy="1143000"/>
          </a:xfrm>
        </p:spPr>
        <p:txBody>
          <a:bodyPr>
            <a:noAutofit/>
          </a:bodyPr>
          <a:lstStyle/>
          <a:p>
            <a:r>
              <a:rPr lang="da-DK" sz="2800" dirty="0">
                <a:latin typeface="Arial"/>
                <a:cs typeface="Arial"/>
              </a:rPr>
              <a:t> </a:t>
            </a:r>
            <a:br>
              <a:rPr lang="da-DK" sz="2800" dirty="0">
                <a:latin typeface="Arial"/>
                <a:cs typeface="Arial"/>
              </a:rPr>
            </a:br>
            <a:r>
              <a:rPr lang="da-DK" sz="2800" dirty="0">
                <a:latin typeface="Arial"/>
                <a:cs typeface="Arial"/>
              </a:rPr>
              <a:t>Modstand mod og ønsket om </a:t>
            </a:r>
            <a:r>
              <a:rPr lang="da-DK" sz="2800" dirty="0" smtClean="0">
                <a:latin typeface="Arial"/>
                <a:cs typeface="Arial"/>
              </a:rPr>
              <a:t>vedvarende </a:t>
            </a:r>
            <a:r>
              <a:rPr lang="da-DK" sz="2800" dirty="0">
                <a:latin typeface="Arial"/>
                <a:cs typeface="Arial"/>
              </a:rPr>
              <a:t>forandring</a:t>
            </a:r>
            <a:br>
              <a:rPr lang="da-DK" sz="2800" dirty="0">
                <a:latin typeface="Arial"/>
                <a:cs typeface="Arial"/>
              </a:rPr>
            </a:br>
            <a:endParaRPr lang="da-DK" sz="2800" dirty="0">
              <a:latin typeface="Arial"/>
              <a:cs typeface="Arial"/>
            </a:endParaRPr>
          </a:p>
        </p:txBody>
      </p:sp>
      <p:sp>
        <p:nvSpPr>
          <p:cNvPr id="5" name="Pladsholder til indhold 4"/>
          <p:cNvSpPr>
            <a:spLocks noGrp="1"/>
          </p:cNvSpPr>
          <p:nvPr>
            <p:ph idx="1"/>
          </p:nvPr>
        </p:nvSpPr>
        <p:spPr>
          <a:xfrm>
            <a:off x="457200" y="2200275"/>
            <a:ext cx="8229600" cy="4525963"/>
          </a:xfrm>
        </p:spPr>
        <p:txBody>
          <a:bodyPr>
            <a:normAutofit/>
          </a:bodyPr>
          <a:lstStyle/>
          <a:p>
            <a:pPr algn="just"/>
            <a:r>
              <a:rPr lang="da-DK" sz="1800" dirty="0">
                <a:latin typeface="Arial"/>
                <a:cs typeface="Arial"/>
              </a:rPr>
              <a:t>De konsekvenser, som brandplatformen byder på, møder ofte modstand. Som beskrevet tidligere vil grupper tit kæmpe om retten til ressourcer og retten til at definere de ‘rigtige’ fortællinger</a:t>
            </a:r>
          </a:p>
          <a:p>
            <a:pPr marL="0" indent="0" algn="just">
              <a:buNone/>
            </a:pPr>
            <a:endParaRPr lang="da-DK" sz="1800" dirty="0">
              <a:latin typeface="Arial"/>
              <a:cs typeface="Arial"/>
            </a:endParaRPr>
          </a:p>
          <a:p>
            <a:pPr algn="just"/>
            <a:r>
              <a:rPr lang="da-DK" sz="1800" dirty="0">
                <a:latin typeface="Arial"/>
                <a:cs typeface="Arial"/>
              </a:rPr>
              <a:t>Ofte er problemet, at ledelsen først inddrager medarbejdere i projektet med identitetsarbejdet, når ledelsen har overbevist sig selv om ‘sandheden’ i den nye strategiske retning. Herefter forlanger ledelsen, at alle andre – uden de mentale mellemregninger og faser – skal tage den ny strategi til sig prompte og med entusiasme.</a:t>
            </a:r>
          </a:p>
          <a:p>
            <a:pPr algn="just"/>
            <a:endParaRPr lang="da-DK" sz="1800" dirty="0">
              <a:latin typeface="Arial"/>
              <a:cs typeface="Arial"/>
            </a:endParaRPr>
          </a:p>
        </p:txBody>
      </p:sp>
    </p:spTree>
    <p:extLst>
      <p:ext uri="{BB962C8B-B14F-4D97-AF65-F5344CB8AC3E}">
        <p14:creationId xmlns:p14="http://schemas.microsoft.com/office/powerpoint/2010/main" val="1655363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reeform 2"/>
          <p:cNvSpPr>
            <a:spLocks/>
          </p:cNvSpPr>
          <p:nvPr/>
        </p:nvSpPr>
        <p:spPr bwMode="auto">
          <a:xfrm>
            <a:off x="658813" y="1725662"/>
            <a:ext cx="7307262" cy="3455988"/>
          </a:xfrm>
          <a:custGeom>
            <a:avLst/>
            <a:gdLst>
              <a:gd name="T0" fmla="*/ 0 w 13002"/>
              <a:gd name="T1" fmla="*/ 2147483647 h 6427"/>
              <a:gd name="T2" fmla="*/ 2147483647 w 13002"/>
              <a:gd name="T3" fmla="*/ 2147483647 h 6427"/>
              <a:gd name="T4" fmla="*/ 2147483647 w 13002"/>
              <a:gd name="T5" fmla="*/ 2147483647 h 6427"/>
              <a:gd name="T6" fmla="*/ 2147483647 w 13002"/>
              <a:gd name="T7" fmla="*/ 2147483647 h 6427"/>
              <a:gd name="T8" fmla="*/ 2147483647 w 13002"/>
              <a:gd name="T9" fmla="*/ 2147483647 h 6427"/>
              <a:gd name="T10" fmla="*/ 2147483647 w 13002"/>
              <a:gd name="T11" fmla="*/ 2147483647 h 6427"/>
              <a:gd name="T12" fmla="*/ 2147483647 w 13002"/>
              <a:gd name="T13" fmla="*/ 2147483647 h 6427"/>
              <a:gd name="T14" fmla="*/ 2147483647 w 13002"/>
              <a:gd name="T15" fmla="*/ 2147483647 h 6427"/>
              <a:gd name="T16" fmla="*/ 2147483647 w 13002"/>
              <a:gd name="T17" fmla="*/ 2147483647 h 6427"/>
              <a:gd name="T18" fmla="*/ 2147483647 w 13002"/>
              <a:gd name="T19" fmla="*/ 2147483647 h 6427"/>
              <a:gd name="T20" fmla="*/ 2147483647 w 13002"/>
              <a:gd name="T21" fmla="*/ 2147483647 h 6427"/>
              <a:gd name="T22" fmla="*/ 2147483647 w 13002"/>
              <a:gd name="T23" fmla="*/ 2147483647 h 6427"/>
              <a:gd name="T24" fmla="*/ 2147483647 w 13002"/>
              <a:gd name="T25" fmla="*/ 2147483647 h 6427"/>
              <a:gd name="T26" fmla="*/ 2147483647 w 13002"/>
              <a:gd name="T27" fmla="*/ 2147483647 h 6427"/>
              <a:gd name="T28" fmla="*/ 0 w 13002"/>
              <a:gd name="T29" fmla="*/ 2147483647 h 6427"/>
              <a:gd name="T30" fmla="*/ 0 w 13002"/>
              <a:gd name="T31" fmla="*/ 2147483647 h 64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002"/>
              <a:gd name="T49" fmla="*/ 0 h 6427"/>
              <a:gd name="T50" fmla="*/ 13002 w 13002"/>
              <a:gd name="T51" fmla="*/ 6427 h 64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002" h="6427">
                <a:moveTo>
                  <a:pt x="0" y="2767"/>
                </a:moveTo>
                <a:cubicBezTo>
                  <a:pt x="183" y="3614"/>
                  <a:pt x="1011" y="3963"/>
                  <a:pt x="1734" y="4034"/>
                </a:cubicBezTo>
                <a:cubicBezTo>
                  <a:pt x="2456" y="4081"/>
                  <a:pt x="2850" y="3770"/>
                  <a:pt x="3184" y="3419"/>
                </a:cubicBezTo>
                <a:cubicBezTo>
                  <a:pt x="3925" y="2641"/>
                  <a:pt x="4372" y="1665"/>
                  <a:pt x="4970" y="796"/>
                </a:cubicBezTo>
                <a:cubicBezTo>
                  <a:pt x="5201" y="514"/>
                  <a:pt x="5535" y="193"/>
                  <a:pt x="5992" y="104"/>
                </a:cubicBezTo>
                <a:cubicBezTo>
                  <a:pt x="6524" y="0"/>
                  <a:pt x="7223" y="209"/>
                  <a:pt x="7512" y="491"/>
                </a:cubicBezTo>
                <a:cubicBezTo>
                  <a:pt x="7859" y="796"/>
                  <a:pt x="8140" y="1149"/>
                  <a:pt x="8344" y="1548"/>
                </a:cubicBezTo>
                <a:cubicBezTo>
                  <a:pt x="8473" y="1801"/>
                  <a:pt x="8571" y="2074"/>
                  <a:pt x="8662" y="2345"/>
                </a:cubicBezTo>
                <a:cubicBezTo>
                  <a:pt x="8963" y="3247"/>
                  <a:pt x="9189" y="4144"/>
                  <a:pt x="9535" y="5019"/>
                </a:cubicBezTo>
                <a:cubicBezTo>
                  <a:pt x="9627" y="5221"/>
                  <a:pt x="9869" y="5524"/>
                  <a:pt x="10093" y="5586"/>
                </a:cubicBezTo>
                <a:cubicBezTo>
                  <a:pt x="10580" y="5723"/>
                  <a:pt x="10979" y="4714"/>
                  <a:pt x="11124" y="4268"/>
                </a:cubicBezTo>
                <a:cubicBezTo>
                  <a:pt x="11448" y="3092"/>
                  <a:pt x="11754" y="2091"/>
                  <a:pt x="12135" y="1030"/>
                </a:cubicBezTo>
                <a:cubicBezTo>
                  <a:pt x="12306" y="556"/>
                  <a:pt x="12491" y="69"/>
                  <a:pt x="13002" y="232"/>
                </a:cubicBezTo>
                <a:lnTo>
                  <a:pt x="13002" y="6427"/>
                </a:lnTo>
                <a:lnTo>
                  <a:pt x="0" y="6427"/>
                </a:lnTo>
                <a:lnTo>
                  <a:pt x="0" y="2767"/>
                </a:lnTo>
                <a:close/>
              </a:path>
            </a:pathLst>
          </a:custGeom>
          <a:solidFill>
            <a:schemeClr val="bg2"/>
          </a:solidFill>
          <a:ln w="9525" cap="rnd">
            <a:noFill/>
            <a:round/>
            <a:headEnd/>
            <a:tailEnd/>
          </a:ln>
        </p:spPr>
        <p:txBody>
          <a:bodyPr/>
          <a:lstStyle/>
          <a:p>
            <a:endParaRPr lang="da-DK"/>
          </a:p>
        </p:txBody>
      </p:sp>
      <p:grpSp>
        <p:nvGrpSpPr>
          <p:cNvPr id="2" name="Group 4"/>
          <p:cNvGrpSpPr>
            <a:grpSpLocks/>
          </p:cNvGrpSpPr>
          <p:nvPr/>
        </p:nvGrpSpPr>
        <p:grpSpPr bwMode="auto">
          <a:xfrm>
            <a:off x="323850" y="1360537"/>
            <a:ext cx="8542338" cy="3967163"/>
            <a:chOff x="204" y="1150"/>
            <a:chExt cx="5381" cy="2499"/>
          </a:xfrm>
        </p:grpSpPr>
        <p:sp>
          <p:nvSpPr>
            <p:cNvPr id="47145" name="Line 5"/>
            <p:cNvSpPr>
              <a:spLocks noChangeShapeType="1"/>
            </p:cNvSpPr>
            <p:nvPr/>
          </p:nvSpPr>
          <p:spPr bwMode="auto">
            <a:xfrm flipV="1">
              <a:off x="424" y="1416"/>
              <a:ext cx="0" cy="2160"/>
            </a:xfrm>
            <a:prstGeom prst="line">
              <a:avLst/>
            </a:prstGeom>
            <a:noFill/>
            <a:ln w="28575">
              <a:solidFill>
                <a:schemeClr val="tx1"/>
              </a:solidFill>
              <a:round/>
              <a:headEnd/>
              <a:tailEnd type="arrow" w="lg" len="med"/>
            </a:ln>
          </p:spPr>
          <p:txBody>
            <a:bodyPr lIns="54000" tIns="46800" rIns="54000" bIns="46800" anchor="ctr"/>
            <a:lstStyle/>
            <a:p>
              <a:endParaRPr lang="da-DK"/>
            </a:p>
          </p:txBody>
        </p:sp>
        <p:sp>
          <p:nvSpPr>
            <p:cNvPr id="47146" name="Line 6"/>
            <p:cNvSpPr>
              <a:spLocks noChangeShapeType="1"/>
            </p:cNvSpPr>
            <p:nvPr/>
          </p:nvSpPr>
          <p:spPr bwMode="auto">
            <a:xfrm flipV="1">
              <a:off x="427" y="3571"/>
              <a:ext cx="4808" cy="0"/>
            </a:xfrm>
            <a:prstGeom prst="line">
              <a:avLst/>
            </a:prstGeom>
            <a:noFill/>
            <a:ln w="28575">
              <a:solidFill>
                <a:schemeClr val="tx1"/>
              </a:solidFill>
              <a:round/>
              <a:headEnd/>
              <a:tailEnd type="arrow" w="lg" len="med"/>
            </a:ln>
          </p:spPr>
          <p:txBody>
            <a:bodyPr lIns="54000" tIns="46800" rIns="54000" bIns="46800" anchor="ctr"/>
            <a:lstStyle/>
            <a:p>
              <a:endParaRPr lang="da-DK"/>
            </a:p>
          </p:txBody>
        </p:sp>
        <p:sp>
          <p:nvSpPr>
            <p:cNvPr id="47147" name="Text Box 7"/>
            <p:cNvSpPr txBox="1">
              <a:spLocks noChangeArrowheads="1"/>
            </p:cNvSpPr>
            <p:nvPr/>
          </p:nvSpPr>
          <p:spPr bwMode="auto">
            <a:xfrm rot="-5400000">
              <a:off x="-792" y="2362"/>
              <a:ext cx="2184" cy="192"/>
            </a:xfrm>
            <a:prstGeom prst="rect">
              <a:avLst/>
            </a:prstGeom>
            <a:noFill/>
            <a:ln w="28575" algn="ctr">
              <a:noFill/>
              <a:miter lim="800000"/>
              <a:headEnd/>
              <a:tailEnd type="none" w="lg" len="med"/>
            </a:ln>
          </p:spPr>
          <p:txBody>
            <a:bodyPr lIns="54000" tIns="46800" rIns="54000" bIns="46800">
              <a:spAutoFit/>
            </a:bodyPr>
            <a:lstStyle/>
            <a:p>
              <a:pPr algn="ctr">
                <a:spcBef>
                  <a:spcPct val="50000"/>
                </a:spcBef>
              </a:pPr>
              <a:r>
                <a:rPr lang="da-DK"/>
                <a:t>Følelsesmæssig reaktion</a:t>
              </a:r>
            </a:p>
          </p:txBody>
        </p:sp>
        <p:sp>
          <p:nvSpPr>
            <p:cNvPr id="47148" name="Text Box 8"/>
            <p:cNvSpPr txBox="1">
              <a:spLocks noChangeArrowheads="1"/>
            </p:cNvSpPr>
            <p:nvPr/>
          </p:nvSpPr>
          <p:spPr bwMode="auto">
            <a:xfrm>
              <a:off x="214" y="1150"/>
              <a:ext cx="448" cy="192"/>
            </a:xfrm>
            <a:prstGeom prst="rect">
              <a:avLst/>
            </a:prstGeom>
            <a:noFill/>
            <a:ln w="28575" algn="ctr">
              <a:noFill/>
              <a:miter lim="800000"/>
              <a:headEnd/>
              <a:tailEnd type="none" w="lg" len="med"/>
            </a:ln>
          </p:spPr>
          <p:txBody>
            <a:bodyPr lIns="54000" tIns="46800" rIns="54000" bIns="46800">
              <a:spAutoFit/>
            </a:bodyPr>
            <a:lstStyle/>
            <a:p>
              <a:pPr algn="ctr">
                <a:spcBef>
                  <a:spcPct val="50000"/>
                </a:spcBef>
              </a:pPr>
              <a:r>
                <a:rPr lang="da-DK"/>
                <a:t>Aktiv</a:t>
              </a:r>
            </a:p>
          </p:txBody>
        </p:sp>
        <p:sp>
          <p:nvSpPr>
            <p:cNvPr id="47149" name="Text Box 9"/>
            <p:cNvSpPr txBox="1">
              <a:spLocks noChangeArrowheads="1"/>
            </p:cNvSpPr>
            <p:nvPr/>
          </p:nvSpPr>
          <p:spPr bwMode="auto">
            <a:xfrm>
              <a:off x="5137" y="3457"/>
              <a:ext cx="448" cy="192"/>
            </a:xfrm>
            <a:prstGeom prst="rect">
              <a:avLst/>
            </a:prstGeom>
            <a:noFill/>
            <a:ln w="28575" algn="ctr">
              <a:noFill/>
              <a:miter lim="800000"/>
              <a:headEnd/>
              <a:tailEnd type="none" w="lg" len="med"/>
            </a:ln>
          </p:spPr>
          <p:txBody>
            <a:bodyPr lIns="54000" tIns="46800" rIns="54000" bIns="46800">
              <a:spAutoFit/>
            </a:bodyPr>
            <a:lstStyle/>
            <a:p>
              <a:pPr algn="ctr">
                <a:spcBef>
                  <a:spcPct val="50000"/>
                </a:spcBef>
              </a:pPr>
              <a:r>
                <a:rPr lang="da-DK"/>
                <a:t>Tid</a:t>
              </a:r>
            </a:p>
          </p:txBody>
        </p:sp>
      </p:grpSp>
      <p:grpSp>
        <p:nvGrpSpPr>
          <p:cNvPr id="3" name="Group 10"/>
          <p:cNvGrpSpPr>
            <a:grpSpLocks/>
          </p:cNvGrpSpPr>
          <p:nvPr/>
        </p:nvGrpSpPr>
        <p:grpSpPr bwMode="auto">
          <a:xfrm>
            <a:off x="1003300" y="3632250"/>
            <a:ext cx="2547938" cy="298450"/>
            <a:chOff x="552" y="2542"/>
            <a:chExt cx="1605" cy="188"/>
          </a:xfrm>
        </p:grpSpPr>
        <p:sp>
          <p:nvSpPr>
            <p:cNvPr id="47141" name="Text Box 11"/>
            <p:cNvSpPr txBox="1">
              <a:spLocks noChangeArrowheads="1"/>
            </p:cNvSpPr>
            <p:nvPr/>
          </p:nvSpPr>
          <p:spPr bwMode="auto">
            <a:xfrm>
              <a:off x="755" y="2551"/>
              <a:ext cx="1402" cy="173"/>
            </a:xfrm>
            <a:prstGeom prst="rect">
              <a:avLst/>
            </a:prstGeom>
            <a:noFill/>
            <a:ln w="9525">
              <a:noFill/>
              <a:miter lim="800000"/>
              <a:headEnd/>
              <a:tailEnd/>
            </a:ln>
          </p:spPr>
          <p:txBody>
            <a:bodyPr lIns="18000" anchor="ctr">
              <a:spAutoFit/>
            </a:bodyPr>
            <a:lstStyle/>
            <a:p>
              <a:pPr>
                <a:spcBef>
                  <a:spcPct val="50000"/>
                </a:spcBef>
              </a:pPr>
              <a:r>
                <a:rPr lang="da-DK" sz="1200"/>
                <a:t>Ignorering – går over</a:t>
              </a:r>
            </a:p>
          </p:txBody>
        </p:sp>
        <p:grpSp>
          <p:nvGrpSpPr>
            <p:cNvPr id="4" name="Group 12"/>
            <p:cNvGrpSpPr>
              <a:grpSpLocks/>
            </p:cNvGrpSpPr>
            <p:nvPr/>
          </p:nvGrpSpPr>
          <p:grpSpPr bwMode="auto">
            <a:xfrm>
              <a:off x="552" y="2542"/>
              <a:ext cx="188" cy="188"/>
              <a:chOff x="636" y="2280"/>
              <a:chExt cx="188" cy="188"/>
            </a:xfrm>
          </p:grpSpPr>
          <p:pic>
            <p:nvPicPr>
              <p:cNvPr id="47143" name="Picture 13" descr="Picture5"/>
              <p:cNvPicPr>
                <a:picLocks noChangeAspect="1" noChangeArrowheads="1"/>
              </p:cNvPicPr>
              <p:nvPr/>
            </p:nvPicPr>
            <p:blipFill>
              <a:blip r:embed="rId3"/>
              <a:srcRect/>
              <a:stretch>
                <a:fillRect/>
              </a:stretch>
            </p:blipFill>
            <p:spPr bwMode="auto">
              <a:xfrm>
                <a:off x="636" y="2280"/>
                <a:ext cx="188" cy="188"/>
              </a:xfrm>
              <a:prstGeom prst="rect">
                <a:avLst/>
              </a:prstGeom>
              <a:noFill/>
              <a:ln w="9525">
                <a:noFill/>
                <a:miter lim="800000"/>
                <a:headEnd/>
                <a:tailEnd/>
              </a:ln>
            </p:spPr>
          </p:pic>
          <p:sp>
            <p:nvSpPr>
              <p:cNvPr id="47144" name="Oval 14"/>
              <p:cNvSpPr>
                <a:spLocks noChangeArrowheads="1"/>
              </p:cNvSpPr>
              <p:nvPr/>
            </p:nvSpPr>
            <p:spPr bwMode="auto">
              <a:xfrm>
                <a:off x="640" y="2288"/>
                <a:ext cx="178" cy="178"/>
              </a:xfrm>
              <a:prstGeom prst="ellipse">
                <a:avLst/>
              </a:prstGeom>
              <a:noFill/>
              <a:ln w="28575" algn="ctr">
                <a:noFill/>
                <a:round/>
                <a:headEnd/>
                <a:tailEnd type="none" w="lg" len="med"/>
              </a:ln>
            </p:spPr>
            <p:txBody>
              <a:bodyPr wrap="none" lIns="54000" tIns="46800" rIns="54000" bIns="46800" anchor="ctr"/>
              <a:lstStyle/>
              <a:p>
                <a:pPr algn="ctr"/>
                <a:r>
                  <a:rPr lang="da-DK" b="1">
                    <a:solidFill>
                      <a:schemeClr val="bg1"/>
                    </a:solidFill>
                  </a:rPr>
                  <a:t>1</a:t>
                </a:r>
              </a:p>
            </p:txBody>
          </p:sp>
        </p:grpSp>
      </p:grpSp>
      <p:grpSp>
        <p:nvGrpSpPr>
          <p:cNvPr id="5" name="Group 15"/>
          <p:cNvGrpSpPr>
            <a:grpSpLocks/>
          </p:cNvGrpSpPr>
          <p:nvPr/>
        </p:nvGrpSpPr>
        <p:grpSpPr bwMode="auto">
          <a:xfrm>
            <a:off x="2730500" y="2889300"/>
            <a:ext cx="2547938" cy="298450"/>
            <a:chOff x="552" y="2542"/>
            <a:chExt cx="1605" cy="188"/>
          </a:xfrm>
        </p:grpSpPr>
        <p:sp>
          <p:nvSpPr>
            <p:cNvPr id="47137" name="Text Box 16"/>
            <p:cNvSpPr txBox="1">
              <a:spLocks noChangeArrowheads="1"/>
            </p:cNvSpPr>
            <p:nvPr/>
          </p:nvSpPr>
          <p:spPr bwMode="auto">
            <a:xfrm>
              <a:off x="755" y="2551"/>
              <a:ext cx="1402" cy="173"/>
            </a:xfrm>
            <a:prstGeom prst="rect">
              <a:avLst/>
            </a:prstGeom>
            <a:noFill/>
            <a:ln w="9525">
              <a:noFill/>
              <a:miter lim="800000"/>
              <a:headEnd/>
              <a:tailEnd/>
            </a:ln>
          </p:spPr>
          <p:txBody>
            <a:bodyPr lIns="18000" anchor="ctr">
              <a:spAutoFit/>
            </a:bodyPr>
            <a:lstStyle/>
            <a:p>
              <a:pPr>
                <a:spcBef>
                  <a:spcPct val="50000"/>
                </a:spcBef>
              </a:pPr>
              <a:r>
                <a:rPr lang="da-DK" sz="1200"/>
                <a:t>Afvisning – dur ikke her</a:t>
              </a:r>
            </a:p>
          </p:txBody>
        </p:sp>
        <p:grpSp>
          <p:nvGrpSpPr>
            <p:cNvPr id="6" name="Group 17"/>
            <p:cNvGrpSpPr>
              <a:grpSpLocks/>
            </p:cNvGrpSpPr>
            <p:nvPr/>
          </p:nvGrpSpPr>
          <p:grpSpPr bwMode="auto">
            <a:xfrm>
              <a:off x="552" y="2542"/>
              <a:ext cx="188" cy="188"/>
              <a:chOff x="636" y="2280"/>
              <a:chExt cx="188" cy="188"/>
            </a:xfrm>
          </p:grpSpPr>
          <p:pic>
            <p:nvPicPr>
              <p:cNvPr id="47139" name="Picture 18" descr="Picture5"/>
              <p:cNvPicPr>
                <a:picLocks noChangeAspect="1" noChangeArrowheads="1"/>
              </p:cNvPicPr>
              <p:nvPr/>
            </p:nvPicPr>
            <p:blipFill>
              <a:blip r:embed="rId3"/>
              <a:srcRect/>
              <a:stretch>
                <a:fillRect/>
              </a:stretch>
            </p:blipFill>
            <p:spPr bwMode="auto">
              <a:xfrm>
                <a:off x="636" y="2280"/>
                <a:ext cx="188" cy="188"/>
              </a:xfrm>
              <a:prstGeom prst="rect">
                <a:avLst/>
              </a:prstGeom>
              <a:noFill/>
              <a:ln w="9525">
                <a:noFill/>
                <a:miter lim="800000"/>
                <a:headEnd/>
                <a:tailEnd/>
              </a:ln>
            </p:spPr>
          </p:pic>
          <p:sp>
            <p:nvSpPr>
              <p:cNvPr id="47140" name="Oval 19"/>
              <p:cNvSpPr>
                <a:spLocks noChangeArrowheads="1"/>
              </p:cNvSpPr>
              <p:nvPr/>
            </p:nvSpPr>
            <p:spPr bwMode="auto">
              <a:xfrm>
                <a:off x="640" y="2288"/>
                <a:ext cx="178" cy="178"/>
              </a:xfrm>
              <a:prstGeom prst="ellipse">
                <a:avLst/>
              </a:prstGeom>
              <a:noFill/>
              <a:ln w="28575" algn="ctr">
                <a:noFill/>
                <a:round/>
                <a:headEnd/>
                <a:tailEnd type="none" w="lg" len="med"/>
              </a:ln>
            </p:spPr>
            <p:txBody>
              <a:bodyPr wrap="none" lIns="54000" tIns="46800" rIns="54000" bIns="46800" anchor="ctr"/>
              <a:lstStyle/>
              <a:p>
                <a:pPr algn="ctr"/>
                <a:r>
                  <a:rPr lang="da-DK" b="1">
                    <a:solidFill>
                      <a:schemeClr val="bg1"/>
                    </a:solidFill>
                  </a:rPr>
                  <a:t>2</a:t>
                </a:r>
              </a:p>
            </p:txBody>
          </p:sp>
        </p:grpSp>
      </p:grpSp>
      <p:grpSp>
        <p:nvGrpSpPr>
          <p:cNvPr id="7" name="Group 20"/>
          <p:cNvGrpSpPr>
            <a:grpSpLocks/>
          </p:cNvGrpSpPr>
          <p:nvPr/>
        </p:nvGrpSpPr>
        <p:grpSpPr bwMode="auto">
          <a:xfrm>
            <a:off x="3981450" y="1543100"/>
            <a:ext cx="2547938" cy="458787"/>
            <a:chOff x="552" y="2493"/>
            <a:chExt cx="1605" cy="289"/>
          </a:xfrm>
        </p:grpSpPr>
        <p:sp>
          <p:nvSpPr>
            <p:cNvPr id="47133" name="Text Box 21"/>
            <p:cNvSpPr txBox="1">
              <a:spLocks noChangeArrowheads="1"/>
            </p:cNvSpPr>
            <p:nvPr/>
          </p:nvSpPr>
          <p:spPr bwMode="auto">
            <a:xfrm>
              <a:off x="755" y="2493"/>
              <a:ext cx="1402" cy="289"/>
            </a:xfrm>
            <a:prstGeom prst="rect">
              <a:avLst/>
            </a:prstGeom>
            <a:noFill/>
            <a:ln w="9525">
              <a:noFill/>
              <a:miter lim="800000"/>
              <a:headEnd/>
              <a:tailEnd/>
            </a:ln>
          </p:spPr>
          <p:txBody>
            <a:bodyPr lIns="18000" anchor="ctr">
              <a:spAutoFit/>
            </a:bodyPr>
            <a:lstStyle/>
            <a:p>
              <a:pPr>
                <a:spcBef>
                  <a:spcPct val="50000"/>
                </a:spcBef>
              </a:pPr>
              <a:r>
                <a:rPr lang="da-DK" sz="1200"/>
                <a:t>Modspil – vil ikke</a:t>
              </a:r>
            </a:p>
            <a:p>
              <a:pPr>
                <a:spcBef>
                  <a:spcPct val="50000"/>
                </a:spcBef>
              </a:pPr>
              <a:endParaRPr lang="da-DK" sz="800"/>
            </a:p>
          </p:txBody>
        </p:sp>
        <p:grpSp>
          <p:nvGrpSpPr>
            <p:cNvPr id="8" name="Group 22"/>
            <p:cNvGrpSpPr>
              <a:grpSpLocks/>
            </p:cNvGrpSpPr>
            <p:nvPr/>
          </p:nvGrpSpPr>
          <p:grpSpPr bwMode="auto">
            <a:xfrm>
              <a:off x="552" y="2542"/>
              <a:ext cx="188" cy="188"/>
              <a:chOff x="636" y="2280"/>
              <a:chExt cx="188" cy="188"/>
            </a:xfrm>
          </p:grpSpPr>
          <p:pic>
            <p:nvPicPr>
              <p:cNvPr id="47135" name="Picture 23" descr="Picture5"/>
              <p:cNvPicPr>
                <a:picLocks noChangeAspect="1" noChangeArrowheads="1"/>
              </p:cNvPicPr>
              <p:nvPr/>
            </p:nvPicPr>
            <p:blipFill>
              <a:blip r:embed="rId3"/>
              <a:srcRect/>
              <a:stretch>
                <a:fillRect/>
              </a:stretch>
            </p:blipFill>
            <p:spPr bwMode="auto">
              <a:xfrm>
                <a:off x="636" y="2280"/>
                <a:ext cx="188" cy="188"/>
              </a:xfrm>
              <a:prstGeom prst="rect">
                <a:avLst/>
              </a:prstGeom>
              <a:noFill/>
              <a:ln w="9525">
                <a:noFill/>
                <a:miter lim="800000"/>
                <a:headEnd/>
                <a:tailEnd/>
              </a:ln>
            </p:spPr>
          </p:pic>
          <p:sp>
            <p:nvSpPr>
              <p:cNvPr id="47136" name="Oval 24"/>
              <p:cNvSpPr>
                <a:spLocks noChangeArrowheads="1"/>
              </p:cNvSpPr>
              <p:nvPr/>
            </p:nvSpPr>
            <p:spPr bwMode="auto">
              <a:xfrm>
                <a:off x="640" y="2288"/>
                <a:ext cx="178" cy="178"/>
              </a:xfrm>
              <a:prstGeom prst="ellipse">
                <a:avLst/>
              </a:prstGeom>
              <a:noFill/>
              <a:ln w="28575" algn="ctr">
                <a:noFill/>
                <a:round/>
                <a:headEnd/>
                <a:tailEnd type="none" w="lg" len="med"/>
              </a:ln>
            </p:spPr>
            <p:txBody>
              <a:bodyPr wrap="none" lIns="54000" tIns="46800" rIns="54000" bIns="46800" anchor="ctr"/>
              <a:lstStyle/>
              <a:p>
                <a:pPr algn="ctr"/>
                <a:r>
                  <a:rPr lang="da-DK" b="1">
                    <a:solidFill>
                      <a:schemeClr val="bg1"/>
                    </a:solidFill>
                  </a:rPr>
                  <a:t>3</a:t>
                </a:r>
              </a:p>
            </p:txBody>
          </p:sp>
        </p:grpSp>
      </p:grpSp>
      <p:grpSp>
        <p:nvGrpSpPr>
          <p:cNvPr id="9" name="Group 25"/>
          <p:cNvGrpSpPr>
            <a:grpSpLocks/>
          </p:cNvGrpSpPr>
          <p:nvPr/>
        </p:nvGrpSpPr>
        <p:grpSpPr bwMode="auto">
          <a:xfrm>
            <a:off x="4997450" y="2100312"/>
            <a:ext cx="2547938" cy="458788"/>
            <a:chOff x="552" y="2493"/>
            <a:chExt cx="1605" cy="289"/>
          </a:xfrm>
        </p:grpSpPr>
        <p:sp>
          <p:nvSpPr>
            <p:cNvPr id="47129" name="Text Box 26"/>
            <p:cNvSpPr txBox="1">
              <a:spLocks noChangeArrowheads="1"/>
            </p:cNvSpPr>
            <p:nvPr/>
          </p:nvSpPr>
          <p:spPr bwMode="auto">
            <a:xfrm>
              <a:off x="755" y="2493"/>
              <a:ext cx="1402" cy="289"/>
            </a:xfrm>
            <a:prstGeom prst="rect">
              <a:avLst/>
            </a:prstGeom>
            <a:noFill/>
            <a:ln w="9525">
              <a:noFill/>
              <a:miter lim="800000"/>
              <a:headEnd/>
              <a:tailEnd/>
            </a:ln>
          </p:spPr>
          <p:txBody>
            <a:bodyPr lIns="18000" anchor="ctr">
              <a:spAutoFit/>
            </a:bodyPr>
            <a:lstStyle/>
            <a:p>
              <a:pPr>
                <a:spcBef>
                  <a:spcPct val="50000"/>
                </a:spcBef>
              </a:pPr>
              <a:r>
                <a:rPr lang="da-DK" sz="1200"/>
                <a:t>Kæmper – imod </a:t>
              </a:r>
              <a:endParaRPr lang="en-GB" sz="800" b="1"/>
            </a:p>
            <a:p>
              <a:pPr>
                <a:spcBef>
                  <a:spcPct val="50000"/>
                </a:spcBef>
              </a:pPr>
              <a:endParaRPr lang="da-DK" sz="800"/>
            </a:p>
          </p:txBody>
        </p:sp>
        <p:grpSp>
          <p:nvGrpSpPr>
            <p:cNvPr id="10" name="Group 27"/>
            <p:cNvGrpSpPr>
              <a:grpSpLocks/>
            </p:cNvGrpSpPr>
            <p:nvPr/>
          </p:nvGrpSpPr>
          <p:grpSpPr bwMode="auto">
            <a:xfrm>
              <a:off x="552" y="2542"/>
              <a:ext cx="188" cy="188"/>
              <a:chOff x="636" y="2280"/>
              <a:chExt cx="188" cy="188"/>
            </a:xfrm>
          </p:grpSpPr>
          <p:pic>
            <p:nvPicPr>
              <p:cNvPr id="47131" name="Picture 28" descr="Picture5"/>
              <p:cNvPicPr>
                <a:picLocks noChangeAspect="1" noChangeArrowheads="1"/>
              </p:cNvPicPr>
              <p:nvPr/>
            </p:nvPicPr>
            <p:blipFill>
              <a:blip r:embed="rId3"/>
              <a:srcRect/>
              <a:stretch>
                <a:fillRect/>
              </a:stretch>
            </p:blipFill>
            <p:spPr bwMode="auto">
              <a:xfrm>
                <a:off x="636" y="2280"/>
                <a:ext cx="188" cy="188"/>
              </a:xfrm>
              <a:prstGeom prst="rect">
                <a:avLst/>
              </a:prstGeom>
              <a:noFill/>
              <a:ln w="9525">
                <a:noFill/>
                <a:miter lim="800000"/>
                <a:headEnd/>
                <a:tailEnd/>
              </a:ln>
            </p:spPr>
          </p:pic>
          <p:sp>
            <p:nvSpPr>
              <p:cNvPr id="47132" name="Oval 29"/>
              <p:cNvSpPr>
                <a:spLocks noChangeArrowheads="1"/>
              </p:cNvSpPr>
              <p:nvPr/>
            </p:nvSpPr>
            <p:spPr bwMode="auto">
              <a:xfrm>
                <a:off x="640" y="2288"/>
                <a:ext cx="178" cy="178"/>
              </a:xfrm>
              <a:prstGeom prst="ellipse">
                <a:avLst/>
              </a:prstGeom>
              <a:noFill/>
              <a:ln w="28575" algn="ctr">
                <a:noFill/>
                <a:round/>
                <a:headEnd/>
                <a:tailEnd type="none" w="lg" len="med"/>
              </a:ln>
            </p:spPr>
            <p:txBody>
              <a:bodyPr wrap="none" lIns="54000" tIns="46800" rIns="54000" bIns="46800" anchor="ctr"/>
              <a:lstStyle/>
              <a:p>
                <a:pPr algn="ctr"/>
                <a:r>
                  <a:rPr lang="da-DK" b="1">
                    <a:solidFill>
                      <a:schemeClr val="bg1"/>
                    </a:solidFill>
                  </a:rPr>
                  <a:t>4</a:t>
                </a:r>
              </a:p>
            </p:txBody>
          </p:sp>
        </p:grpSp>
      </p:grpSp>
      <p:grpSp>
        <p:nvGrpSpPr>
          <p:cNvPr id="11" name="Group 30"/>
          <p:cNvGrpSpPr>
            <a:grpSpLocks/>
          </p:cNvGrpSpPr>
          <p:nvPr/>
        </p:nvGrpSpPr>
        <p:grpSpPr bwMode="auto">
          <a:xfrm>
            <a:off x="5468938" y="3133775"/>
            <a:ext cx="2547937" cy="298450"/>
            <a:chOff x="552" y="2542"/>
            <a:chExt cx="1605" cy="188"/>
          </a:xfrm>
        </p:grpSpPr>
        <p:sp>
          <p:nvSpPr>
            <p:cNvPr id="47125" name="Text Box 31"/>
            <p:cNvSpPr txBox="1">
              <a:spLocks noChangeArrowheads="1"/>
            </p:cNvSpPr>
            <p:nvPr/>
          </p:nvSpPr>
          <p:spPr bwMode="auto">
            <a:xfrm>
              <a:off x="755" y="2551"/>
              <a:ext cx="1402" cy="173"/>
            </a:xfrm>
            <a:prstGeom prst="rect">
              <a:avLst/>
            </a:prstGeom>
            <a:noFill/>
            <a:ln w="9525">
              <a:noFill/>
              <a:miter lim="800000"/>
              <a:headEnd/>
              <a:tailEnd/>
            </a:ln>
          </p:spPr>
          <p:txBody>
            <a:bodyPr lIns="18000" anchor="ctr">
              <a:spAutoFit/>
            </a:bodyPr>
            <a:lstStyle/>
            <a:p>
              <a:pPr>
                <a:spcBef>
                  <a:spcPct val="50000"/>
                </a:spcBef>
              </a:pPr>
              <a:r>
                <a:rPr lang="da-DK" sz="1200"/>
                <a:t>Tvivl – måske virker det</a:t>
              </a:r>
            </a:p>
          </p:txBody>
        </p:sp>
        <p:grpSp>
          <p:nvGrpSpPr>
            <p:cNvPr id="12" name="Group 32"/>
            <p:cNvGrpSpPr>
              <a:grpSpLocks/>
            </p:cNvGrpSpPr>
            <p:nvPr/>
          </p:nvGrpSpPr>
          <p:grpSpPr bwMode="auto">
            <a:xfrm>
              <a:off x="552" y="2542"/>
              <a:ext cx="188" cy="188"/>
              <a:chOff x="636" y="2280"/>
              <a:chExt cx="188" cy="188"/>
            </a:xfrm>
          </p:grpSpPr>
          <p:pic>
            <p:nvPicPr>
              <p:cNvPr id="47127" name="Picture 33" descr="Picture5"/>
              <p:cNvPicPr>
                <a:picLocks noChangeAspect="1" noChangeArrowheads="1"/>
              </p:cNvPicPr>
              <p:nvPr/>
            </p:nvPicPr>
            <p:blipFill>
              <a:blip r:embed="rId3"/>
              <a:srcRect/>
              <a:stretch>
                <a:fillRect/>
              </a:stretch>
            </p:blipFill>
            <p:spPr bwMode="auto">
              <a:xfrm>
                <a:off x="636" y="2280"/>
                <a:ext cx="188" cy="188"/>
              </a:xfrm>
              <a:prstGeom prst="rect">
                <a:avLst/>
              </a:prstGeom>
              <a:noFill/>
              <a:ln w="9525">
                <a:noFill/>
                <a:miter lim="800000"/>
                <a:headEnd/>
                <a:tailEnd/>
              </a:ln>
            </p:spPr>
          </p:pic>
          <p:sp>
            <p:nvSpPr>
              <p:cNvPr id="47128" name="Oval 34"/>
              <p:cNvSpPr>
                <a:spLocks noChangeArrowheads="1"/>
              </p:cNvSpPr>
              <p:nvPr/>
            </p:nvSpPr>
            <p:spPr bwMode="auto">
              <a:xfrm>
                <a:off x="640" y="2288"/>
                <a:ext cx="178" cy="178"/>
              </a:xfrm>
              <a:prstGeom prst="ellipse">
                <a:avLst/>
              </a:prstGeom>
              <a:noFill/>
              <a:ln w="28575" algn="ctr">
                <a:noFill/>
                <a:round/>
                <a:headEnd/>
                <a:tailEnd type="none" w="lg" len="med"/>
              </a:ln>
            </p:spPr>
            <p:txBody>
              <a:bodyPr wrap="none" lIns="54000" tIns="46800" rIns="54000" bIns="46800" anchor="ctr"/>
              <a:lstStyle/>
              <a:p>
                <a:pPr algn="ctr"/>
                <a:r>
                  <a:rPr lang="da-DK" b="1">
                    <a:solidFill>
                      <a:schemeClr val="bg1"/>
                    </a:solidFill>
                  </a:rPr>
                  <a:t>5</a:t>
                </a:r>
              </a:p>
            </p:txBody>
          </p:sp>
        </p:grpSp>
      </p:grpSp>
      <p:grpSp>
        <p:nvGrpSpPr>
          <p:cNvPr id="13" name="Group 35"/>
          <p:cNvGrpSpPr>
            <a:grpSpLocks/>
          </p:cNvGrpSpPr>
          <p:nvPr/>
        </p:nvGrpSpPr>
        <p:grpSpPr bwMode="auto">
          <a:xfrm>
            <a:off x="6608763" y="4122787"/>
            <a:ext cx="2547937" cy="458788"/>
            <a:chOff x="552" y="2493"/>
            <a:chExt cx="1605" cy="289"/>
          </a:xfrm>
        </p:grpSpPr>
        <p:sp>
          <p:nvSpPr>
            <p:cNvPr id="47121" name="Text Box 36"/>
            <p:cNvSpPr txBox="1">
              <a:spLocks noChangeArrowheads="1"/>
            </p:cNvSpPr>
            <p:nvPr/>
          </p:nvSpPr>
          <p:spPr bwMode="auto">
            <a:xfrm>
              <a:off x="755" y="2493"/>
              <a:ext cx="1402" cy="289"/>
            </a:xfrm>
            <a:prstGeom prst="rect">
              <a:avLst/>
            </a:prstGeom>
            <a:noFill/>
            <a:ln w="9525">
              <a:noFill/>
              <a:miter lim="800000"/>
              <a:headEnd/>
              <a:tailEnd/>
            </a:ln>
          </p:spPr>
          <p:txBody>
            <a:bodyPr lIns="18000" anchor="ctr">
              <a:spAutoFit/>
            </a:bodyPr>
            <a:lstStyle/>
            <a:p>
              <a:pPr>
                <a:spcBef>
                  <a:spcPct val="50000"/>
                </a:spcBef>
              </a:pPr>
              <a:r>
                <a:rPr lang="da-DK" sz="1200"/>
                <a:t>Medspil – vi prøver</a:t>
              </a:r>
            </a:p>
            <a:p>
              <a:pPr>
                <a:spcBef>
                  <a:spcPct val="50000"/>
                </a:spcBef>
              </a:pPr>
              <a:endParaRPr lang="da-DK" sz="800"/>
            </a:p>
          </p:txBody>
        </p:sp>
        <p:grpSp>
          <p:nvGrpSpPr>
            <p:cNvPr id="14" name="Group 37"/>
            <p:cNvGrpSpPr>
              <a:grpSpLocks/>
            </p:cNvGrpSpPr>
            <p:nvPr/>
          </p:nvGrpSpPr>
          <p:grpSpPr bwMode="auto">
            <a:xfrm>
              <a:off x="552" y="2542"/>
              <a:ext cx="188" cy="188"/>
              <a:chOff x="636" y="2280"/>
              <a:chExt cx="188" cy="188"/>
            </a:xfrm>
          </p:grpSpPr>
          <p:pic>
            <p:nvPicPr>
              <p:cNvPr id="47123" name="Picture 38" descr="Picture5"/>
              <p:cNvPicPr>
                <a:picLocks noChangeAspect="1" noChangeArrowheads="1"/>
              </p:cNvPicPr>
              <p:nvPr/>
            </p:nvPicPr>
            <p:blipFill>
              <a:blip r:embed="rId3"/>
              <a:srcRect/>
              <a:stretch>
                <a:fillRect/>
              </a:stretch>
            </p:blipFill>
            <p:spPr bwMode="auto">
              <a:xfrm>
                <a:off x="636" y="2280"/>
                <a:ext cx="188" cy="188"/>
              </a:xfrm>
              <a:prstGeom prst="rect">
                <a:avLst/>
              </a:prstGeom>
              <a:noFill/>
              <a:ln w="9525">
                <a:noFill/>
                <a:miter lim="800000"/>
                <a:headEnd/>
                <a:tailEnd/>
              </a:ln>
            </p:spPr>
          </p:pic>
          <p:sp>
            <p:nvSpPr>
              <p:cNvPr id="47124" name="Oval 39"/>
              <p:cNvSpPr>
                <a:spLocks noChangeArrowheads="1"/>
              </p:cNvSpPr>
              <p:nvPr/>
            </p:nvSpPr>
            <p:spPr bwMode="auto">
              <a:xfrm>
                <a:off x="640" y="2288"/>
                <a:ext cx="178" cy="178"/>
              </a:xfrm>
              <a:prstGeom prst="ellipse">
                <a:avLst/>
              </a:prstGeom>
              <a:noFill/>
              <a:ln w="28575" algn="ctr">
                <a:noFill/>
                <a:round/>
                <a:headEnd/>
                <a:tailEnd type="none" w="lg" len="med"/>
              </a:ln>
            </p:spPr>
            <p:txBody>
              <a:bodyPr wrap="none" lIns="54000" tIns="46800" rIns="54000" bIns="46800" anchor="ctr"/>
              <a:lstStyle/>
              <a:p>
                <a:pPr algn="ctr"/>
                <a:r>
                  <a:rPr lang="da-DK" b="1">
                    <a:solidFill>
                      <a:schemeClr val="bg1"/>
                    </a:solidFill>
                  </a:rPr>
                  <a:t>6</a:t>
                </a:r>
              </a:p>
            </p:txBody>
          </p:sp>
        </p:grpSp>
      </p:grpSp>
      <p:grpSp>
        <p:nvGrpSpPr>
          <p:cNvPr id="15" name="Group 40"/>
          <p:cNvGrpSpPr>
            <a:grpSpLocks/>
          </p:cNvGrpSpPr>
          <p:nvPr/>
        </p:nvGrpSpPr>
        <p:grpSpPr bwMode="auto">
          <a:xfrm>
            <a:off x="7454900" y="1720900"/>
            <a:ext cx="2547938" cy="458787"/>
            <a:chOff x="552" y="2493"/>
            <a:chExt cx="1605" cy="289"/>
          </a:xfrm>
        </p:grpSpPr>
        <p:sp>
          <p:nvSpPr>
            <p:cNvPr id="47117" name="Text Box 41"/>
            <p:cNvSpPr txBox="1">
              <a:spLocks noChangeArrowheads="1"/>
            </p:cNvSpPr>
            <p:nvPr/>
          </p:nvSpPr>
          <p:spPr bwMode="auto">
            <a:xfrm>
              <a:off x="755" y="2493"/>
              <a:ext cx="1402" cy="289"/>
            </a:xfrm>
            <a:prstGeom prst="rect">
              <a:avLst/>
            </a:prstGeom>
            <a:noFill/>
            <a:ln w="9525">
              <a:noFill/>
              <a:miter lim="800000"/>
              <a:headEnd/>
              <a:tailEnd/>
            </a:ln>
          </p:spPr>
          <p:txBody>
            <a:bodyPr lIns="18000" anchor="ctr">
              <a:spAutoFit/>
            </a:bodyPr>
            <a:lstStyle/>
            <a:p>
              <a:pPr>
                <a:spcBef>
                  <a:spcPct val="50000"/>
                </a:spcBef>
              </a:pPr>
              <a:r>
                <a:rPr lang="da-DK" sz="1200"/>
                <a:t>Accept – ok</a:t>
              </a:r>
            </a:p>
            <a:p>
              <a:pPr>
                <a:spcBef>
                  <a:spcPct val="50000"/>
                </a:spcBef>
              </a:pPr>
              <a:endParaRPr lang="da-DK" sz="800"/>
            </a:p>
          </p:txBody>
        </p:sp>
        <p:grpSp>
          <p:nvGrpSpPr>
            <p:cNvPr id="16" name="Group 42"/>
            <p:cNvGrpSpPr>
              <a:grpSpLocks/>
            </p:cNvGrpSpPr>
            <p:nvPr/>
          </p:nvGrpSpPr>
          <p:grpSpPr bwMode="auto">
            <a:xfrm>
              <a:off x="552" y="2542"/>
              <a:ext cx="188" cy="188"/>
              <a:chOff x="636" y="2280"/>
              <a:chExt cx="188" cy="188"/>
            </a:xfrm>
          </p:grpSpPr>
          <p:pic>
            <p:nvPicPr>
              <p:cNvPr id="47119" name="Picture 43" descr="Picture5"/>
              <p:cNvPicPr>
                <a:picLocks noChangeAspect="1" noChangeArrowheads="1"/>
              </p:cNvPicPr>
              <p:nvPr/>
            </p:nvPicPr>
            <p:blipFill>
              <a:blip r:embed="rId3"/>
              <a:srcRect/>
              <a:stretch>
                <a:fillRect/>
              </a:stretch>
            </p:blipFill>
            <p:spPr bwMode="auto">
              <a:xfrm>
                <a:off x="636" y="2280"/>
                <a:ext cx="188" cy="188"/>
              </a:xfrm>
              <a:prstGeom prst="rect">
                <a:avLst/>
              </a:prstGeom>
              <a:noFill/>
              <a:ln w="9525">
                <a:noFill/>
                <a:miter lim="800000"/>
                <a:headEnd/>
                <a:tailEnd/>
              </a:ln>
            </p:spPr>
          </p:pic>
          <p:sp>
            <p:nvSpPr>
              <p:cNvPr id="47120" name="Oval 44"/>
              <p:cNvSpPr>
                <a:spLocks noChangeArrowheads="1"/>
              </p:cNvSpPr>
              <p:nvPr/>
            </p:nvSpPr>
            <p:spPr bwMode="auto">
              <a:xfrm>
                <a:off x="640" y="2288"/>
                <a:ext cx="178" cy="178"/>
              </a:xfrm>
              <a:prstGeom prst="ellipse">
                <a:avLst/>
              </a:prstGeom>
              <a:noFill/>
              <a:ln w="28575" algn="ctr">
                <a:noFill/>
                <a:round/>
                <a:headEnd/>
                <a:tailEnd type="none" w="lg" len="med"/>
              </a:ln>
            </p:spPr>
            <p:txBody>
              <a:bodyPr wrap="none" lIns="54000" tIns="46800" rIns="54000" bIns="46800" anchor="ctr"/>
              <a:lstStyle/>
              <a:p>
                <a:pPr algn="ctr"/>
                <a:r>
                  <a:rPr lang="da-DK" b="1">
                    <a:solidFill>
                      <a:schemeClr val="bg1"/>
                    </a:solidFill>
                  </a:rPr>
                  <a:t>7</a:t>
                </a:r>
              </a:p>
            </p:txBody>
          </p:sp>
        </p:grpSp>
      </p:grpSp>
      <p:sp>
        <p:nvSpPr>
          <p:cNvPr id="47115" name="Text Box 46"/>
          <p:cNvSpPr txBox="1">
            <a:spLocks noChangeArrowheads="1"/>
          </p:cNvSpPr>
          <p:nvPr/>
        </p:nvSpPr>
        <p:spPr bwMode="auto">
          <a:xfrm>
            <a:off x="2781300" y="4814117"/>
            <a:ext cx="5005388" cy="338554"/>
          </a:xfrm>
          <a:prstGeom prst="rect">
            <a:avLst/>
          </a:prstGeom>
          <a:noFill/>
          <a:ln w="9525">
            <a:solidFill>
              <a:schemeClr val="tx1"/>
            </a:solidFill>
            <a:prstDash val="sysDot"/>
            <a:miter lim="800000"/>
            <a:headEnd/>
            <a:tailEnd/>
          </a:ln>
        </p:spPr>
        <p:txBody>
          <a:bodyPr>
            <a:spAutoFit/>
          </a:bodyPr>
          <a:lstStyle/>
          <a:p>
            <a:r>
              <a:rPr lang="da-DK" sz="800" dirty="0"/>
              <a:t>Modellen har </a:t>
            </a:r>
            <a:r>
              <a:rPr lang="da-DK" sz="800" dirty="0" err="1"/>
              <a:t>Advice</a:t>
            </a:r>
            <a:r>
              <a:rPr lang="da-DK" sz="800" dirty="0"/>
              <a:t> lavet frit efter Transitionskurven; Adams 1976 – gengivet i Liz Clarke; The </a:t>
            </a:r>
            <a:r>
              <a:rPr lang="da-DK" sz="800" dirty="0" err="1"/>
              <a:t>Essence</a:t>
            </a:r>
            <a:r>
              <a:rPr lang="da-DK" sz="800" dirty="0"/>
              <a:t> of </a:t>
            </a:r>
            <a:r>
              <a:rPr lang="da-DK" sz="800" dirty="0" err="1"/>
              <a:t>Change</a:t>
            </a:r>
            <a:r>
              <a:rPr lang="da-DK" sz="800" dirty="0"/>
              <a:t> (1994)</a:t>
            </a:r>
          </a:p>
        </p:txBody>
      </p:sp>
      <p:sp>
        <p:nvSpPr>
          <p:cNvPr id="47116" name="Rectangle 48"/>
          <p:cNvSpPr>
            <a:spLocks noGrp="1" noChangeArrowheads="1"/>
          </p:cNvSpPr>
          <p:nvPr>
            <p:ph type="title"/>
          </p:nvPr>
        </p:nvSpPr>
        <p:spPr bwMode="auto">
          <a:xfrm>
            <a:off x="384113" y="400100"/>
            <a:ext cx="8230126" cy="1143000"/>
          </a:xfrm>
          <a:noFill/>
          <a:ln>
            <a:miter lim="800000"/>
            <a:headEnd/>
            <a:tailEnd/>
          </a:ln>
        </p:spPr>
        <p:txBody>
          <a:bodyPr vert="horz" wrap="square" lIns="72000" tIns="72000" rIns="72000" bIns="72000" numCol="1" anchor="ctr" anchorCtr="0" compatLnSpc="1">
            <a:prstTxWarp prst="textNoShape">
              <a:avLst/>
            </a:prstTxWarp>
            <a:normAutofit/>
          </a:bodyPr>
          <a:lstStyle/>
          <a:p>
            <a:r>
              <a:rPr lang="da-DK" sz="2800" dirty="0" smtClean="0">
                <a:latin typeface="Arial"/>
                <a:cs typeface="Arial"/>
              </a:rPr>
              <a:t>Forandringskurven</a:t>
            </a:r>
          </a:p>
        </p:txBody>
      </p:sp>
      <p:sp>
        <p:nvSpPr>
          <p:cNvPr id="17" name="Rektangel 16"/>
          <p:cNvSpPr/>
          <p:nvPr/>
        </p:nvSpPr>
        <p:spPr>
          <a:xfrm>
            <a:off x="628649" y="5308749"/>
            <a:ext cx="7985590" cy="830997"/>
          </a:xfrm>
          <a:prstGeom prst="rect">
            <a:avLst/>
          </a:prstGeom>
        </p:spPr>
        <p:txBody>
          <a:bodyPr wrap="square">
            <a:spAutoFit/>
          </a:bodyPr>
          <a:lstStyle/>
          <a:p>
            <a:r>
              <a:rPr lang="da-DK" sz="1200" b="1" dirty="0" smtClean="0"/>
              <a:t>Forklaring: </a:t>
            </a:r>
            <a:r>
              <a:rPr lang="da-DK" sz="1200" dirty="0"/>
              <a:t>F</a:t>
            </a:r>
            <a:r>
              <a:rPr lang="da-DK" sz="1200" dirty="0" smtClean="0"/>
              <a:t>orandringskurven </a:t>
            </a:r>
            <a:r>
              <a:rPr lang="da-DK" sz="1200" dirty="0"/>
              <a:t>viser den følelseskurve, som medarbejdere over tid typisk gennemløber i forbindelse med identitets- og forandringsprojekter (se kapitel 14 om forandringskommunikation for en nærmere diskussion af denne og lignende kurver). I forhold til forandringskurven gælder det om at få alle medarbejdere til at acceptere faserne og at få dem samlet igennem processens faser så hurtigt som muligt (se også Christensen 2012: 304f.)</a:t>
            </a:r>
          </a:p>
        </p:txBody>
      </p:sp>
    </p:spTree>
    <p:extLst>
      <p:ext uri="{BB962C8B-B14F-4D97-AF65-F5344CB8AC3E}">
        <p14:creationId xmlns:p14="http://schemas.microsoft.com/office/powerpoint/2010/main" val="3508427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96862"/>
            <a:ext cx="8229600" cy="1143000"/>
          </a:xfrm>
        </p:spPr>
        <p:txBody>
          <a:bodyPr>
            <a:normAutofit/>
          </a:bodyPr>
          <a:lstStyle/>
          <a:p>
            <a:r>
              <a:rPr lang="da-DK" sz="2800" dirty="0" smtClean="0">
                <a:latin typeface="Arial"/>
                <a:cs typeface="Arial"/>
              </a:rPr>
              <a:t>Centrale pointer</a:t>
            </a:r>
            <a:endParaRPr lang="da-DK" sz="2800" dirty="0">
              <a:latin typeface="Arial"/>
              <a:cs typeface="Arial"/>
            </a:endParaRPr>
          </a:p>
        </p:txBody>
      </p:sp>
      <p:sp>
        <p:nvSpPr>
          <p:cNvPr id="3" name="Pladsholder til indhold 2"/>
          <p:cNvSpPr>
            <a:spLocks noGrp="1"/>
          </p:cNvSpPr>
          <p:nvPr>
            <p:ph idx="1"/>
          </p:nvPr>
        </p:nvSpPr>
        <p:spPr>
          <a:xfrm>
            <a:off x="504825" y="481013"/>
            <a:ext cx="7972425" cy="5459413"/>
          </a:xfrm>
        </p:spPr>
        <p:txBody>
          <a:bodyPr>
            <a:noAutofit/>
          </a:bodyPr>
          <a:lstStyle/>
          <a:p>
            <a:pPr marL="514350" lvl="0" indent="-514350" algn="just">
              <a:buFont typeface="+mj-lt"/>
              <a:buAutoNum type="arabicPeriod"/>
            </a:pPr>
            <a:r>
              <a:rPr lang="da-DK" sz="1500" dirty="0">
                <a:latin typeface="Arial"/>
                <a:cs typeface="Arial"/>
              </a:rPr>
              <a:t>Internationale virksomheder har brug for et stærkt brand, der virker både indadtil og udadtil. Skabelsen af dette brand må begynde indefra gennem dataindsamlingsprocesser. </a:t>
            </a:r>
          </a:p>
          <a:p>
            <a:pPr marL="514350" lvl="0" indent="-514350" algn="just">
              <a:buFont typeface="+mj-lt"/>
              <a:buAutoNum type="arabicPeriod"/>
            </a:pPr>
            <a:r>
              <a:rPr lang="da-DK" sz="1500" dirty="0">
                <a:latin typeface="Arial"/>
                <a:cs typeface="Arial"/>
              </a:rPr>
              <a:t>Brand betyder i denne sammenhæng ikke en reklame eller et produkt, men derimod en bestemt position med bestemte associationer og konsekvenser internt i organisationen og eksternt i omverdenen. </a:t>
            </a:r>
          </a:p>
          <a:p>
            <a:pPr marL="514350" lvl="0" indent="-514350" algn="just">
              <a:buFont typeface="+mj-lt"/>
              <a:buAutoNum type="arabicPeriod"/>
            </a:pPr>
            <a:r>
              <a:rPr lang="da-DK" sz="1500" dirty="0">
                <a:latin typeface="Arial"/>
                <a:cs typeface="Arial"/>
              </a:rPr>
              <a:t>Internationale virksomheder har typisk mere kompleksitet i forhold til kultur og geografisk afstand, hvilket gør det sværere at etablere og fastholde en gennemgående fast identitet. Det må man acceptere, da der aldrig kan opnås fuld sammenhæng imellem den ønskelige identitet og den faktiske opfattelse i enkelte afdelinger. </a:t>
            </a:r>
          </a:p>
          <a:p>
            <a:pPr marL="514350" lvl="0" indent="-514350" algn="just">
              <a:buFont typeface="+mj-lt"/>
              <a:buAutoNum type="arabicPeriod"/>
            </a:pPr>
            <a:r>
              <a:rPr lang="da-DK" sz="1500" dirty="0">
                <a:latin typeface="Arial"/>
                <a:cs typeface="Arial"/>
              </a:rPr>
              <a:t>Virksomheders indre brandingproces handler for en ledelse om at skabe en sammenhængende, meningsfuld og retningsbestemt fælles indre identitet i virksomheden eller organisationen, der også giver mening i omverdenen. </a:t>
            </a:r>
          </a:p>
          <a:p>
            <a:pPr marL="514350" lvl="0" indent="-514350" algn="just">
              <a:buFont typeface="+mj-lt"/>
              <a:buAutoNum type="arabicPeriod"/>
            </a:pPr>
            <a:r>
              <a:rPr lang="da-DK" sz="1500" dirty="0">
                <a:latin typeface="Arial"/>
                <a:cs typeface="Arial"/>
              </a:rPr>
              <a:t>Virksomheder består af mangfoldige kulturer, der udkrystalliser sig forskelligt i en eller andet slags ‘vi’ (en identitet). Det er ledelsens ansvar at skubbe identiteten fremad og give den strategisk retning som en brandposition, alle kan stå på og fortolke ud fra. Det gøres ved først at forstå, hvor man kommer fra, og hvad man ønsker at være i fremtiden. </a:t>
            </a:r>
          </a:p>
          <a:p>
            <a:pPr marL="514350" lvl="0" indent="-514350" algn="just">
              <a:buFont typeface="+mj-lt"/>
              <a:buAutoNum type="arabicPeriod"/>
            </a:pPr>
            <a:r>
              <a:rPr lang="da-DK" sz="1500" dirty="0">
                <a:latin typeface="Arial"/>
                <a:cs typeface="Arial"/>
              </a:rPr>
              <a:t>Brandpositioner har konsekvenser for, hvad der skal skabes, siges, og hvordan virksomheden skal se ud. En identitet, der kommer til udtryk i en brandposition, skal være et styringsredskab, der gør det muligt at vurdere, om man fx skal investere i ny teknologi eller forbedre gammel teknologi. </a:t>
            </a:r>
          </a:p>
          <a:p>
            <a:pPr marL="514350" lvl="0" indent="-514350" algn="just">
              <a:buFont typeface="+mj-lt"/>
              <a:buAutoNum type="arabicPeriod"/>
            </a:pPr>
            <a:r>
              <a:rPr lang="da-DK" sz="1500" dirty="0">
                <a:latin typeface="Arial"/>
                <a:cs typeface="Arial"/>
              </a:rPr>
              <a:t>Brandpositionen skal fortolkes og omsættes til meningsfulde konkrete fortællinger og initiativer af enhver enhed og medarbejder i organisationen. Det kræver en lang række involverende processer, workshops og medejerskab blandt ledere og medarbejdere.</a:t>
            </a:r>
          </a:p>
          <a:p>
            <a:pPr algn="just"/>
            <a:endParaRPr lang="da-DK" sz="1500" dirty="0">
              <a:latin typeface="Arial"/>
              <a:cs typeface="Arial"/>
            </a:endParaRPr>
          </a:p>
        </p:txBody>
      </p:sp>
    </p:spTree>
    <p:extLst>
      <p:ext uri="{BB962C8B-B14F-4D97-AF65-F5344CB8AC3E}">
        <p14:creationId xmlns:p14="http://schemas.microsoft.com/office/powerpoint/2010/main" val="1207009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30213"/>
            <a:ext cx="8229600" cy="1143000"/>
          </a:xfrm>
        </p:spPr>
        <p:txBody>
          <a:bodyPr>
            <a:normAutofit/>
          </a:bodyPr>
          <a:lstStyle/>
          <a:p>
            <a:r>
              <a:rPr lang="da-DK" sz="2800" dirty="0" smtClean="0">
                <a:latin typeface="Arial"/>
                <a:cs typeface="Arial"/>
              </a:rPr>
              <a:t>Kort om kapitlet</a:t>
            </a:r>
            <a:endParaRPr lang="da-DK" sz="2800" dirty="0">
              <a:latin typeface="Arial"/>
              <a:cs typeface="Arial"/>
            </a:endParaRPr>
          </a:p>
        </p:txBody>
      </p:sp>
      <p:sp>
        <p:nvSpPr>
          <p:cNvPr id="3" name="Pladsholder til indhold 2"/>
          <p:cNvSpPr>
            <a:spLocks noGrp="1"/>
          </p:cNvSpPr>
          <p:nvPr>
            <p:ph idx="1"/>
          </p:nvPr>
        </p:nvSpPr>
        <p:spPr>
          <a:xfrm>
            <a:off x="457200" y="1393825"/>
            <a:ext cx="8229600" cy="4525963"/>
          </a:xfrm>
        </p:spPr>
        <p:txBody>
          <a:bodyPr>
            <a:noAutofit/>
          </a:bodyPr>
          <a:lstStyle/>
          <a:p>
            <a:pPr algn="just"/>
            <a:r>
              <a:rPr lang="da-DK" sz="1800" dirty="0">
                <a:latin typeface="Arial"/>
                <a:cs typeface="Arial"/>
              </a:rPr>
              <a:t>Dette kapitel handler om internationale virksomheders indre brandingproces, dvs. ledelsens forsøg på at skabe en sammenhængende, meningsfuld og retningsbestemt fælles indre identitet, der også giver mening i omverdenen. Vi viser, hvordan den proces kan foregå i praksis med udgangspunkt i en danskejet international virksomhed</a:t>
            </a:r>
            <a:r>
              <a:rPr lang="da-DK" sz="1800" dirty="0" smtClean="0">
                <a:latin typeface="Arial"/>
                <a:cs typeface="Arial"/>
              </a:rPr>
              <a:t>.</a:t>
            </a:r>
          </a:p>
          <a:p>
            <a:pPr algn="just"/>
            <a:endParaRPr lang="da-DK" sz="1800" dirty="0">
              <a:latin typeface="Arial"/>
              <a:cs typeface="Arial"/>
            </a:endParaRPr>
          </a:p>
          <a:p>
            <a:pPr algn="just"/>
            <a:r>
              <a:rPr lang="da-DK" sz="1800" dirty="0">
                <a:latin typeface="Arial"/>
                <a:cs typeface="Arial"/>
              </a:rPr>
              <a:t>Langt de fleste teorier om branding fokuserer på den ydre branding: det at tegne en klar og </a:t>
            </a:r>
            <a:r>
              <a:rPr lang="da-DK" sz="1800" dirty="0" smtClean="0">
                <a:latin typeface="Arial"/>
                <a:cs typeface="Arial"/>
              </a:rPr>
              <a:t>unik </a:t>
            </a:r>
            <a:r>
              <a:rPr lang="da-DK" sz="1800" dirty="0">
                <a:latin typeface="Arial"/>
                <a:cs typeface="Arial"/>
              </a:rPr>
              <a:t>position i sit marked og omverden, hvilket er vigtigt. Men det, vi her i kapitlet fokuserer på, er at beskrive den indre del af brandingprocessen, der fører til skabelsen af en ny forretningsstrategisk brandplatform</a:t>
            </a:r>
            <a:r>
              <a:rPr lang="da-DK" sz="1800" dirty="0" smtClean="0">
                <a:latin typeface="Arial"/>
                <a:cs typeface="Arial"/>
              </a:rPr>
              <a:t>.</a:t>
            </a:r>
          </a:p>
          <a:p>
            <a:pPr algn="just"/>
            <a:endParaRPr lang="da-DK" sz="1800" dirty="0" smtClean="0">
              <a:latin typeface="Arial"/>
              <a:cs typeface="Arial"/>
            </a:endParaRPr>
          </a:p>
          <a:p>
            <a:pPr algn="just"/>
            <a:r>
              <a:rPr lang="da-DK" sz="1800" dirty="0">
                <a:latin typeface="Arial"/>
                <a:cs typeface="Arial"/>
              </a:rPr>
              <a:t>Ledere og medarbejdere skaber deres egne små projekter, meninger, værdier og verdensbilleder og som konsekvens deraf også let kommer til at gå i forskellige retninger. Skabelsen af en fælles indre identitet er derfor en kontinuerlig organisatorisk opgave, fordi der altid sker forandringer i et globalt og internationalt marked.</a:t>
            </a:r>
          </a:p>
          <a:p>
            <a:pPr marL="0" indent="0" algn="just">
              <a:buNone/>
            </a:pPr>
            <a:endParaRPr lang="da-DK" sz="1800" dirty="0">
              <a:latin typeface="Arial"/>
              <a:cs typeface="Arial"/>
            </a:endParaRPr>
          </a:p>
          <a:p>
            <a:pPr algn="just"/>
            <a:endParaRPr lang="da-DK" sz="1800" dirty="0">
              <a:latin typeface="Arial"/>
              <a:cs typeface="Arial"/>
            </a:endParaRPr>
          </a:p>
        </p:txBody>
      </p:sp>
    </p:spTree>
    <p:extLst>
      <p:ext uri="{BB962C8B-B14F-4D97-AF65-F5344CB8AC3E}">
        <p14:creationId xmlns:p14="http://schemas.microsoft.com/office/powerpoint/2010/main" val="115798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rundet rektangel 5"/>
          <p:cNvSpPr/>
          <p:nvPr/>
        </p:nvSpPr>
        <p:spPr>
          <a:xfrm>
            <a:off x="769080" y="1082969"/>
            <a:ext cx="2539751" cy="545455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5" name="Afrundet rektangel 34"/>
          <p:cNvSpPr/>
          <p:nvPr/>
        </p:nvSpPr>
        <p:spPr>
          <a:xfrm>
            <a:off x="3407575" y="1082969"/>
            <a:ext cx="2539751" cy="545455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7" name="Afrundet rektangel 36"/>
          <p:cNvSpPr/>
          <p:nvPr/>
        </p:nvSpPr>
        <p:spPr>
          <a:xfrm>
            <a:off x="6046070" y="1082969"/>
            <a:ext cx="2539751" cy="545455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8" name="Title 35"/>
          <p:cNvSpPr txBox="1">
            <a:spLocks/>
          </p:cNvSpPr>
          <p:nvPr/>
        </p:nvSpPr>
        <p:spPr>
          <a:xfrm>
            <a:off x="155575" y="361910"/>
            <a:ext cx="8988425" cy="523220"/>
          </a:xfrm>
          <a:prstGeom prst="rect">
            <a:avLst/>
          </a:prstGeom>
        </p:spPr>
        <p:txBody>
          <a:bodyPr vert="horz" wrap="square" lIns="91440" tIns="45720" rIns="91440" bIns="45720" rtlCol="0" anchor="ctr">
            <a:prstTxWarp prst="textNoShape">
              <a:avLst/>
            </a:prstTxWarp>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a-DK" sz="2800" dirty="0" smtClean="0">
                <a:latin typeface="Arial"/>
                <a:ea typeface="ＭＳ Ｐゴシック" pitchFamily="33" charset="-128"/>
                <a:cs typeface="Arial"/>
              </a:rPr>
              <a:t> Tre branding paradigmer</a:t>
            </a:r>
            <a:endParaRPr lang="da-DK" sz="2800" dirty="0">
              <a:latin typeface="Arial"/>
              <a:ea typeface="ＭＳ Ｐゴシック" pitchFamily="33" charset="-128"/>
              <a:cs typeface="Arial"/>
            </a:endParaRPr>
          </a:p>
        </p:txBody>
      </p:sp>
      <p:sp>
        <p:nvSpPr>
          <p:cNvPr id="7" name="Rektangel 6"/>
          <p:cNvSpPr/>
          <p:nvPr/>
        </p:nvSpPr>
        <p:spPr>
          <a:xfrm>
            <a:off x="896831" y="3138095"/>
            <a:ext cx="2412000" cy="2492990"/>
          </a:xfrm>
          <a:prstGeom prst="rect">
            <a:avLst/>
          </a:prstGeom>
        </p:spPr>
        <p:txBody>
          <a:bodyPr wrap="square">
            <a:spAutoFit/>
          </a:bodyPr>
          <a:lstStyle/>
          <a:p>
            <a:r>
              <a:rPr lang="da-DK" sz="1200" dirty="0" smtClean="0">
                <a:latin typeface="Arial"/>
                <a:cs typeface="Arial"/>
              </a:rPr>
              <a:t>Virksomheden ejer og udbreder </a:t>
            </a:r>
            <a:r>
              <a:rPr lang="da-DK" sz="1200" dirty="0" err="1" smtClean="0">
                <a:latin typeface="Arial"/>
                <a:cs typeface="Arial"/>
              </a:rPr>
              <a:t>brandet</a:t>
            </a:r>
            <a:r>
              <a:rPr lang="da-DK" sz="1200" dirty="0" smtClean="0">
                <a:latin typeface="Arial"/>
                <a:cs typeface="Arial"/>
              </a:rPr>
              <a:t> og ‘påtvinger’ kunderne sin ‘sande’ opfattelse af virksomhedens produkter eller samlede </a:t>
            </a:r>
            <a:r>
              <a:rPr lang="da-DK" sz="1200" dirty="0" err="1" smtClean="0">
                <a:latin typeface="Arial"/>
                <a:cs typeface="Arial"/>
              </a:rPr>
              <a:t>corporate</a:t>
            </a:r>
            <a:r>
              <a:rPr lang="da-DK" sz="1200" dirty="0" smtClean="0">
                <a:latin typeface="Arial"/>
                <a:cs typeface="Arial"/>
              </a:rPr>
              <a:t> brand. Det sker gennem marketing- og reklameaktiviteter. Brandingteorier betoner vigtigheden af fængende budskaber og flotte logoer, som </a:t>
            </a:r>
          </a:p>
          <a:p>
            <a:r>
              <a:rPr lang="da-DK" sz="1200" dirty="0" smtClean="0">
                <a:latin typeface="Arial"/>
                <a:cs typeface="Arial"/>
              </a:rPr>
              <a:t>man bagefter distribuerer ud til omverdenen i tro på, at markedet bliver påvirket af det. </a:t>
            </a:r>
            <a:endParaRPr lang="da-DK" sz="1200" dirty="0">
              <a:latin typeface="Arial"/>
              <a:cs typeface="Arial"/>
            </a:endParaRPr>
          </a:p>
        </p:txBody>
      </p:sp>
      <p:sp>
        <p:nvSpPr>
          <p:cNvPr id="39" name="Text Box 6"/>
          <p:cNvSpPr txBox="1">
            <a:spLocks noChangeArrowheads="1"/>
          </p:cNvSpPr>
          <p:nvPr/>
        </p:nvSpPr>
        <p:spPr bwMode="auto">
          <a:xfrm>
            <a:off x="697538" y="1629779"/>
            <a:ext cx="2782887" cy="369332"/>
          </a:xfrm>
          <a:prstGeom prst="rect">
            <a:avLst/>
          </a:prstGeom>
          <a:noFill/>
          <a:ln w="9525">
            <a:noFill/>
            <a:miter lim="800000"/>
            <a:headEnd/>
            <a:tailEnd/>
          </a:ln>
        </p:spPr>
        <p:txBody>
          <a:bodyPr>
            <a:prstTxWarp prst="textNoShape">
              <a:avLst/>
            </a:prstTxWarp>
            <a:spAutoFit/>
          </a:bodyPr>
          <a:lstStyle/>
          <a:p>
            <a:pPr algn="ctr">
              <a:spcBef>
                <a:spcPct val="50000"/>
              </a:spcBef>
            </a:pPr>
            <a:r>
              <a:rPr lang="da-DK" b="1" dirty="0" smtClean="0">
                <a:latin typeface="Calibri"/>
                <a:cs typeface="Calibri"/>
              </a:rPr>
              <a:t>Paradigme 1</a:t>
            </a:r>
            <a:endParaRPr lang="da-DK" sz="1600" dirty="0">
              <a:latin typeface="Calibri"/>
              <a:cs typeface="Calibri"/>
            </a:endParaRPr>
          </a:p>
        </p:txBody>
      </p:sp>
      <p:sp>
        <p:nvSpPr>
          <p:cNvPr id="40" name="Line 10"/>
          <p:cNvSpPr>
            <a:spLocks noChangeShapeType="1"/>
          </p:cNvSpPr>
          <p:nvPr/>
        </p:nvSpPr>
        <p:spPr bwMode="auto">
          <a:xfrm>
            <a:off x="1931301" y="2220659"/>
            <a:ext cx="0" cy="719137"/>
          </a:xfrm>
          <a:prstGeom prst="line">
            <a:avLst/>
          </a:prstGeom>
          <a:noFill/>
          <a:ln w="76200">
            <a:solidFill>
              <a:srgbClr val="000000"/>
            </a:solidFill>
            <a:round/>
            <a:headEnd/>
            <a:tailEnd type="triangle" w="med" len="med"/>
          </a:ln>
        </p:spPr>
        <p:txBody>
          <a:bodyPr wrap="none" anchor="ctr">
            <a:prstTxWarp prst="textNoShape">
              <a:avLst/>
            </a:prstTxWarp>
          </a:bodyPr>
          <a:lstStyle/>
          <a:p>
            <a:endParaRPr lang="da-DK">
              <a:latin typeface="Calibri"/>
              <a:cs typeface="Calibri"/>
            </a:endParaRPr>
          </a:p>
        </p:txBody>
      </p:sp>
      <p:sp>
        <p:nvSpPr>
          <p:cNvPr id="41" name="Line 11"/>
          <p:cNvSpPr>
            <a:spLocks noChangeShapeType="1"/>
          </p:cNvSpPr>
          <p:nvPr/>
        </p:nvSpPr>
        <p:spPr bwMode="auto">
          <a:xfrm>
            <a:off x="2229751" y="2220659"/>
            <a:ext cx="0" cy="719137"/>
          </a:xfrm>
          <a:prstGeom prst="line">
            <a:avLst/>
          </a:prstGeom>
          <a:noFill/>
          <a:ln w="76200">
            <a:solidFill>
              <a:srgbClr val="000000"/>
            </a:solidFill>
            <a:round/>
            <a:headEnd/>
            <a:tailEnd type="triangle" w="med" len="med"/>
          </a:ln>
        </p:spPr>
        <p:txBody>
          <a:bodyPr wrap="none" anchor="ctr">
            <a:prstTxWarp prst="textNoShape">
              <a:avLst/>
            </a:prstTxWarp>
          </a:bodyPr>
          <a:lstStyle/>
          <a:p>
            <a:endParaRPr lang="da-DK">
              <a:latin typeface="Calibri"/>
              <a:cs typeface="Calibri"/>
            </a:endParaRPr>
          </a:p>
        </p:txBody>
      </p:sp>
      <p:sp>
        <p:nvSpPr>
          <p:cNvPr id="8" name="Rektangel 7"/>
          <p:cNvSpPr/>
          <p:nvPr/>
        </p:nvSpPr>
        <p:spPr>
          <a:xfrm>
            <a:off x="3485332" y="3138095"/>
            <a:ext cx="2412000" cy="2862322"/>
          </a:xfrm>
          <a:prstGeom prst="rect">
            <a:avLst/>
          </a:prstGeom>
        </p:spPr>
        <p:txBody>
          <a:bodyPr wrap="square">
            <a:spAutoFit/>
          </a:bodyPr>
          <a:lstStyle/>
          <a:p>
            <a:r>
              <a:rPr lang="da-DK" sz="1200" dirty="0"/>
              <a:t>Alle virksomhedens relationer og kanaler styres aktivt og målrettet i forhold til kommunikationsformålet. Sigtet er, at ‘</a:t>
            </a:r>
            <a:r>
              <a:rPr lang="da-DK" sz="1200" dirty="0" err="1"/>
              <a:t>corporate</a:t>
            </a:r>
            <a:r>
              <a:rPr lang="da-DK" sz="1200" dirty="0"/>
              <a:t>-sandheden’ transmitteres direkte til modtageren, som opfatter det på den ønskede måde – og at tabet af </a:t>
            </a:r>
            <a:r>
              <a:rPr lang="da-DK" sz="1200" dirty="0" err="1"/>
              <a:t>brandets</a:t>
            </a:r>
            <a:r>
              <a:rPr lang="da-DK" sz="1200" dirty="0"/>
              <a:t> værdi undervejs i den proces skal minimeres. Til forskel fra branding i det første paradigme lægges der stor vægt på målgruppeanalyser og feedback fra målgrupper så brandinitiativer kan tilpasses behov i markedet.</a:t>
            </a:r>
          </a:p>
        </p:txBody>
      </p:sp>
      <p:sp>
        <p:nvSpPr>
          <p:cNvPr id="43" name="Line 29"/>
          <p:cNvSpPr>
            <a:spLocks noChangeShapeType="1"/>
          </p:cNvSpPr>
          <p:nvPr/>
        </p:nvSpPr>
        <p:spPr bwMode="auto">
          <a:xfrm flipH="1" flipV="1">
            <a:off x="4745038" y="2182558"/>
            <a:ext cx="0" cy="719138"/>
          </a:xfrm>
          <a:prstGeom prst="line">
            <a:avLst/>
          </a:prstGeom>
          <a:noFill/>
          <a:ln w="50800" cap="rnd">
            <a:solidFill>
              <a:schemeClr val="tx1"/>
            </a:solidFill>
            <a:prstDash val="sysDot"/>
            <a:round/>
            <a:headEnd/>
            <a:tailEnd type="triangle" w="med" len="med"/>
          </a:ln>
        </p:spPr>
        <p:txBody>
          <a:bodyPr wrap="none" anchor="ctr">
            <a:prstTxWarp prst="textNoShape">
              <a:avLst/>
            </a:prstTxWarp>
          </a:bodyPr>
          <a:lstStyle/>
          <a:p>
            <a:endParaRPr lang="da-DK">
              <a:latin typeface="Calibri"/>
              <a:cs typeface="Calibri"/>
            </a:endParaRPr>
          </a:p>
        </p:txBody>
      </p:sp>
      <p:sp>
        <p:nvSpPr>
          <p:cNvPr id="44" name="Line 30"/>
          <p:cNvSpPr>
            <a:spLocks noChangeShapeType="1"/>
          </p:cNvSpPr>
          <p:nvPr/>
        </p:nvSpPr>
        <p:spPr bwMode="auto">
          <a:xfrm>
            <a:off x="4365625" y="2220658"/>
            <a:ext cx="0" cy="719138"/>
          </a:xfrm>
          <a:prstGeom prst="line">
            <a:avLst/>
          </a:prstGeom>
          <a:noFill/>
          <a:ln w="76200">
            <a:solidFill>
              <a:schemeClr val="tx1"/>
            </a:solidFill>
            <a:round/>
            <a:headEnd/>
            <a:tailEnd type="triangle" w="med" len="med"/>
          </a:ln>
        </p:spPr>
        <p:txBody>
          <a:bodyPr wrap="none" anchor="ctr">
            <a:prstTxWarp prst="textNoShape">
              <a:avLst/>
            </a:prstTxWarp>
          </a:bodyPr>
          <a:lstStyle/>
          <a:p>
            <a:endParaRPr lang="da-DK">
              <a:latin typeface="Calibri"/>
              <a:cs typeface="Calibri"/>
            </a:endParaRPr>
          </a:p>
        </p:txBody>
      </p:sp>
      <p:sp>
        <p:nvSpPr>
          <p:cNvPr id="45" name="Text Box 6"/>
          <p:cNvSpPr txBox="1">
            <a:spLocks noChangeArrowheads="1"/>
          </p:cNvSpPr>
          <p:nvPr/>
        </p:nvSpPr>
        <p:spPr bwMode="auto">
          <a:xfrm>
            <a:off x="3308831" y="1634671"/>
            <a:ext cx="2782887" cy="369332"/>
          </a:xfrm>
          <a:prstGeom prst="rect">
            <a:avLst/>
          </a:prstGeom>
          <a:noFill/>
          <a:ln w="9525">
            <a:noFill/>
            <a:miter lim="800000"/>
            <a:headEnd/>
            <a:tailEnd/>
          </a:ln>
        </p:spPr>
        <p:txBody>
          <a:bodyPr>
            <a:prstTxWarp prst="textNoShape">
              <a:avLst/>
            </a:prstTxWarp>
            <a:spAutoFit/>
          </a:bodyPr>
          <a:lstStyle/>
          <a:p>
            <a:pPr algn="ctr">
              <a:spcBef>
                <a:spcPct val="50000"/>
              </a:spcBef>
            </a:pPr>
            <a:r>
              <a:rPr lang="da-DK" b="1" dirty="0" smtClean="0">
                <a:latin typeface="Calibri"/>
                <a:cs typeface="Calibri"/>
              </a:rPr>
              <a:t>Paradigme 2</a:t>
            </a:r>
            <a:endParaRPr lang="da-DK" sz="1600" dirty="0">
              <a:latin typeface="Calibri"/>
              <a:cs typeface="Calibri"/>
            </a:endParaRPr>
          </a:p>
        </p:txBody>
      </p:sp>
      <p:sp>
        <p:nvSpPr>
          <p:cNvPr id="9" name="Rektangel 8"/>
          <p:cNvSpPr/>
          <p:nvPr/>
        </p:nvSpPr>
        <p:spPr>
          <a:xfrm>
            <a:off x="6073832" y="3138095"/>
            <a:ext cx="2412000" cy="2492990"/>
          </a:xfrm>
          <a:prstGeom prst="rect">
            <a:avLst/>
          </a:prstGeom>
        </p:spPr>
        <p:txBody>
          <a:bodyPr wrap="square">
            <a:spAutoFit/>
          </a:bodyPr>
          <a:lstStyle/>
          <a:p>
            <a:r>
              <a:rPr lang="da-DK" sz="1200" dirty="0"/>
              <a:t>Der er altid allerede hos alle </a:t>
            </a:r>
            <a:r>
              <a:rPr lang="da-DK" sz="1200" dirty="0" err="1"/>
              <a:t>stakeholdere</a:t>
            </a:r>
            <a:r>
              <a:rPr lang="da-DK" sz="1200" dirty="0"/>
              <a:t> er et billede af virksomheden, som ikke bare lader sig overdøve af virksomhedens budskaber. Virksomheden kan derimod indgå i en proces med de indre og ydre relationer i de netværkssammenhænge, hvor dette billede skabes, nedbrydes, genskabes, omskabes osv. Virksomheden kan ikke påtvinge sine </a:t>
            </a:r>
            <a:r>
              <a:rPr lang="da-DK" sz="1200" dirty="0" err="1"/>
              <a:t>stakeholdere</a:t>
            </a:r>
            <a:r>
              <a:rPr lang="da-DK" sz="1200" dirty="0"/>
              <a:t> en bestemt opfattelse, som i paradigme 1.</a:t>
            </a:r>
          </a:p>
        </p:txBody>
      </p:sp>
      <p:sp>
        <p:nvSpPr>
          <p:cNvPr id="47" name="Line 19"/>
          <p:cNvSpPr>
            <a:spLocks noChangeShapeType="1"/>
          </p:cNvSpPr>
          <p:nvPr/>
        </p:nvSpPr>
        <p:spPr bwMode="auto">
          <a:xfrm>
            <a:off x="6822285" y="2811969"/>
            <a:ext cx="938213" cy="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da-DK">
              <a:latin typeface="Calibri"/>
              <a:cs typeface="Calibri"/>
            </a:endParaRPr>
          </a:p>
        </p:txBody>
      </p:sp>
      <p:sp>
        <p:nvSpPr>
          <p:cNvPr id="48" name="Line 20"/>
          <p:cNvSpPr>
            <a:spLocks noChangeShapeType="1"/>
          </p:cNvSpPr>
          <p:nvPr/>
        </p:nvSpPr>
        <p:spPr bwMode="auto">
          <a:xfrm flipH="1">
            <a:off x="6533356" y="2354769"/>
            <a:ext cx="985838" cy="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da-DK">
              <a:latin typeface="Calibri"/>
              <a:cs typeface="Calibri"/>
            </a:endParaRPr>
          </a:p>
        </p:txBody>
      </p:sp>
      <p:sp>
        <p:nvSpPr>
          <p:cNvPr id="49" name="Line 21"/>
          <p:cNvSpPr>
            <a:spLocks noChangeShapeType="1"/>
          </p:cNvSpPr>
          <p:nvPr/>
        </p:nvSpPr>
        <p:spPr bwMode="auto">
          <a:xfrm>
            <a:off x="7193761" y="2583369"/>
            <a:ext cx="938213"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da-DK">
              <a:latin typeface="Calibri"/>
              <a:cs typeface="Calibri"/>
            </a:endParaRPr>
          </a:p>
        </p:txBody>
      </p:sp>
      <p:sp>
        <p:nvSpPr>
          <p:cNvPr id="50" name="Text Box 6"/>
          <p:cNvSpPr txBox="1">
            <a:spLocks noChangeArrowheads="1"/>
          </p:cNvSpPr>
          <p:nvPr/>
        </p:nvSpPr>
        <p:spPr bwMode="auto">
          <a:xfrm>
            <a:off x="5947326" y="1626567"/>
            <a:ext cx="2782887" cy="369332"/>
          </a:xfrm>
          <a:prstGeom prst="rect">
            <a:avLst/>
          </a:prstGeom>
          <a:noFill/>
          <a:ln w="9525">
            <a:noFill/>
            <a:miter lim="800000"/>
            <a:headEnd/>
            <a:tailEnd/>
          </a:ln>
        </p:spPr>
        <p:txBody>
          <a:bodyPr>
            <a:prstTxWarp prst="textNoShape">
              <a:avLst/>
            </a:prstTxWarp>
            <a:spAutoFit/>
          </a:bodyPr>
          <a:lstStyle/>
          <a:p>
            <a:pPr algn="ctr">
              <a:spcBef>
                <a:spcPct val="50000"/>
              </a:spcBef>
            </a:pPr>
            <a:r>
              <a:rPr lang="da-DK" b="1" dirty="0" smtClean="0">
                <a:latin typeface="Calibri"/>
                <a:cs typeface="Calibri"/>
              </a:rPr>
              <a:t>Paradigme 3</a:t>
            </a:r>
            <a:endParaRPr lang="da-DK" sz="1600" dirty="0">
              <a:latin typeface="Calibri"/>
              <a:cs typeface="Calibri"/>
            </a:endParaRPr>
          </a:p>
        </p:txBody>
      </p:sp>
    </p:spTree>
    <p:extLst>
      <p:ext uri="{BB962C8B-B14F-4D97-AF65-F5344CB8AC3E}">
        <p14:creationId xmlns:p14="http://schemas.microsoft.com/office/powerpoint/2010/main" val="1702559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1763"/>
            <a:ext cx="8229600" cy="1143000"/>
          </a:xfrm>
        </p:spPr>
        <p:txBody>
          <a:bodyPr>
            <a:normAutofit/>
          </a:bodyPr>
          <a:lstStyle/>
          <a:p>
            <a:r>
              <a:rPr lang="da-DK" sz="2800" dirty="0" smtClean="0">
                <a:latin typeface="Arial"/>
                <a:cs typeface="Arial"/>
              </a:rPr>
              <a:t>Branding i paradigme 3</a:t>
            </a:r>
            <a:endParaRPr lang="da-DK" sz="2800" dirty="0">
              <a:latin typeface="Arial"/>
              <a:cs typeface="Arial"/>
            </a:endParaRPr>
          </a:p>
        </p:txBody>
      </p:sp>
      <p:sp>
        <p:nvSpPr>
          <p:cNvPr id="3" name="Pladsholder til indhold 2"/>
          <p:cNvSpPr>
            <a:spLocks noGrp="1"/>
          </p:cNvSpPr>
          <p:nvPr>
            <p:ph idx="1"/>
          </p:nvPr>
        </p:nvSpPr>
        <p:spPr>
          <a:xfrm>
            <a:off x="457200" y="1036638"/>
            <a:ext cx="8229600" cy="4525963"/>
          </a:xfrm>
        </p:spPr>
        <p:txBody>
          <a:bodyPr>
            <a:noAutofit/>
          </a:bodyPr>
          <a:lstStyle/>
          <a:p>
            <a:pPr algn="just"/>
            <a:r>
              <a:rPr lang="da-DK" sz="1800" dirty="0">
                <a:latin typeface="Arial"/>
                <a:cs typeface="Arial"/>
              </a:rPr>
              <a:t>Helt overordnet forstår man her en virksomheds brand(s) som sociale og omskiftelige konstruktioner og </a:t>
            </a:r>
            <a:r>
              <a:rPr lang="da-DK" sz="1800" dirty="0" smtClean="0">
                <a:latin typeface="Arial"/>
                <a:cs typeface="Arial"/>
              </a:rPr>
              <a:t>opfattelser</a:t>
            </a:r>
            <a:r>
              <a:rPr lang="da-DK" sz="1800" dirty="0">
                <a:latin typeface="Arial"/>
                <a:cs typeface="Arial"/>
              </a:rPr>
              <a:t>, der skabes og genskabes hos virksomhedens </a:t>
            </a:r>
            <a:r>
              <a:rPr lang="da-DK" sz="1800" dirty="0" err="1">
                <a:latin typeface="Arial"/>
                <a:cs typeface="Arial"/>
              </a:rPr>
              <a:t>stakeholdere</a:t>
            </a:r>
            <a:r>
              <a:rPr lang="da-DK" sz="1800" dirty="0">
                <a:latin typeface="Arial"/>
                <a:cs typeface="Arial"/>
              </a:rPr>
              <a:t> gennem komplekse </a:t>
            </a:r>
            <a:r>
              <a:rPr lang="da-DK" sz="1800" dirty="0" smtClean="0">
                <a:latin typeface="Arial"/>
                <a:cs typeface="Arial"/>
              </a:rPr>
              <a:t>relationer </a:t>
            </a:r>
            <a:r>
              <a:rPr lang="da-DK" sz="1800" dirty="0">
                <a:latin typeface="Arial"/>
                <a:cs typeface="Arial"/>
              </a:rPr>
              <a:t>og netværkskonfigurationer, der ikke til fulde lader sig beskrive (Morsing m.fl. 2008).</a:t>
            </a:r>
          </a:p>
          <a:p>
            <a:pPr marL="0" indent="0" algn="just">
              <a:buNone/>
            </a:pPr>
            <a:endParaRPr lang="da-DK" sz="900" dirty="0">
              <a:latin typeface="Arial"/>
              <a:cs typeface="Arial"/>
            </a:endParaRPr>
          </a:p>
          <a:p>
            <a:pPr algn="just"/>
            <a:r>
              <a:rPr lang="da-DK" sz="1800" dirty="0">
                <a:latin typeface="Arial"/>
                <a:cs typeface="Arial"/>
              </a:rPr>
              <a:t>Dette syn på branding bygger på en semiotisk grundforståelse, der er inspireret af C.S. </a:t>
            </a:r>
            <a:r>
              <a:rPr lang="da-DK" sz="1800" dirty="0" err="1">
                <a:latin typeface="Arial"/>
                <a:cs typeface="Arial"/>
              </a:rPr>
              <a:t>Peirce</a:t>
            </a:r>
            <a:r>
              <a:rPr lang="da-DK" sz="1800" dirty="0">
                <a:latin typeface="Arial"/>
                <a:cs typeface="Arial"/>
              </a:rPr>
              <a:t> (1991</a:t>
            </a:r>
            <a:r>
              <a:rPr lang="da-DK" sz="1800" dirty="0" smtClean="0">
                <a:latin typeface="Arial"/>
                <a:cs typeface="Arial"/>
              </a:rPr>
              <a:t>). </a:t>
            </a:r>
            <a:endParaRPr lang="da-DK" sz="1800" dirty="0" smtClean="0">
              <a:latin typeface="Arial"/>
              <a:cs typeface="Arial"/>
            </a:endParaRPr>
          </a:p>
          <a:p>
            <a:pPr marL="0" indent="0" algn="just">
              <a:buNone/>
            </a:pPr>
            <a:endParaRPr lang="da-DK" sz="900" dirty="0" smtClean="0">
              <a:latin typeface="Arial"/>
              <a:cs typeface="Arial"/>
            </a:endParaRPr>
          </a:p>
          <a:p>
            <a:pPr algn="just"/>
            <a:r>
              <a:rPr lang="da-DK" sz="1800" dirty="0" smtClean="0">
                <a:latin typeface="Arial"/>
                <a:cs typeface="Arial"/>
              </a:rPr>
              <a:t>Her </a:t>
            </a:r>
            <a:r>
              <a:rPr lang="da-DK" sz="1800" dirty="0">
                <a:latin typeface="Arial"/>
                <a:cs typeface="Arial"/>
              </a:rPr>
              <a:t>antages det, at en samlet tegnbetydning er en relation mellem et objekt, dets tegn og en fortolker, der tillægger mening; dvs. fortolker objektet som et bestemt tegn. Der pågår hele tiden en </a:t>
            </a:r>
            <a:r>
              <a:rPr lang="da-DK" sz="1800" dirty="0" err="1" smtClean="0">
                <a:latin typeface="Arial"/>
                <a:cs typeface="Arial"/>
              </a:rPr>
              <a:t>semiosis</a:t>
            </a:r>
            <a:r>
              <a:rPr lang="da-DK" sz="1800" dirty="0">
                <a:latin typeface="Arial"/>
                <a:cs typeface="Arial"/>
              </a:rPr>
              <a:t>, dvs. en fortolkningsproces af objekter som meningsfulde tegn. </a:t>
            </a:r>
            <a:endParaRPr lang="da-DK" sz="1800" dirty="0" smtClean="0">
              <a:latin typeface="Arial"/>
              <a:cs typeface="Arial"/>
            </a:endParaRPr>
          </a:p>
          <a:p>
            <a:pPr algn="just"/>
            <a:endParaRPr lang="da-DK" sz="900" dirty="0">
              <a:latin typeface="Arial"/>
              <a:cs typeface="Arial"/>
            </a:endParaRPr>
          </a:p>
          <a:p>
            <a:pPr algn="just"/>
            <a:r>
              <a:rPr lang="da-DK" sz="1800" dirty="0" smtClean="0">
                <a:latin typeface="Arial"/>
                <a:cs typeface="Arial"/>
              </a:rPr>
              <a:t>Anvendt </a:t>
            </a:r>
            <a:r>
              <a:rPr lang="da-DK" sz="1800" dirty="0">
                <a:latin typeface="Arial"/>
                <a:cs typeface="Arial"/>
              </a:rPr>
              <a:t>i en bredere virksomhedskontekst og inden for paradigme 3 medfører en semiotisk grundforståelse, at </a:t>
            </a:r>
            <a:r>
              <a:rPr lang="da-DK" sz="1800" dirty="0" smtClean="0">
                <a:latin typeface="Arial"/>
                <a:cs typeface="Arial"/>
              </a:rPr>
              <a:t>en </a:t>
            </a:r>
            <a:r>
              <a:rPr lang="da-DK" sz="1800" dirty="0">
                <a:latin typeface="Arial"/>
                <a:cs typeface="Arial"/>
              </a:rPr>
              <a:t>virksomheds indre identitet, ydre image og samlede brand altid skabes som en fortolkningsproces af både medarbejdere og omverden gennem fortolkning af og </a:t>
            </a:r>
            <a:r>
              <a:rPr lang="da-DK" sz="1800" dirty="0" err="1">
                <a:latin typeface="Arial"/>
                <a:cs typeface="Arial"/>
              </a:rPr>
              <a:t>meningstilskrivelse</a:t>
            </a:r>
            <a:r>
              <a:rPr lang="da-DK" sz="1800" dirty="0">
                <a:latin typeface="Arial"/>
                <a:cs typeface="Arial"/>
              </a:rPr>
              <a:t> i relation til en lang række forskellige tegn, fx mennesker, reklamer, bygninger, investeringer, tekster osv. </a:t>
            </a:r>
          </a:p>
          <a:p>
            <a:pPr algn="just"/>
            <a:endParaRPr lang="da-DK" sz="1800" dirty="0">
              <a:latin typeface="Arial"/>
              <a:cs typeface="Arial"/>
            </a:endParaRPr>
          </a:p>
        </p:txBody>
      </p:sp>
    </p:spTree>
    <p:extLst>
      <p:ext uri="{BB962C8B-B14F-4D97-AF65-F5344CB8AC3E}">
        <p14:creationId xmlns:p14="http://schemas.microsoft.com/office/powerpoint/2010/main" val="262804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073150"/>
            <a:ext cx="8229600" cy="1143000"/>
          </a:xfrm>
        </p:spPr>
        <p:txBody>
          <a:bodyPr>
            <a:normAutofit/>
          </a:bodyPr>
          <a:lstStyle/>
          <a:p>
            <a:r>
              <a:rPr lang="da-DK" sz="2800" dirty="0" smtClean="0">
                <a:latin typeface="Arial"/>
                <a:cs typeface="Arial"/>
              </a:rPr>
              <a:t>Forandringskritisk branding</a:t>
            </a:r>
            <a:endParaRPr lang="da-DK" sz="2800" dirty="0">
              <a:latin typeface="Arial"/>
              <a:cs typeface="Arial"/>
            </a:endParaRPr>
          </a:p>
        </p:txBody>
      </p:sp>
      <p:sp>
        <p:nvSpPr>
          <p:cNvPr id="5" name="Pladsholder til indhold 4"/>
          <p:cNvSpPr>
            <a:spLocks noGrp="1"/>
          </p:cNvSpPr>
          <p:nvPr>
            <p:ph idx="1"/>
          </p:nvPr>
        </p:nvSpPr>
        <p:spPr>
          <a:xfrm>
            <a:off x="457200" y="2139950"/>
            <a:ext cx="8229600" cy="4525963"/>
          </a:xfrm>
        </p:spPr>
        <p:txBody>
          <a:bodyPr>
            <a:normAutofit/>
          </a:bodyPr>
          <a:lstStyle/>
          <a:p>
            <a:pPr algn="just"/>
            <a:r>
              <a:rPr lang="da-DK" sz="1800" dirty="0">
                <a:latin typeface="Arial"/>
                <a:cs typeface="Arial"/>
              </a:rPr>
              <a:t>En succesfuld </a:t>
            </a:r>
            <a:r>
              <a:rPr lang="da-DK" sz="1800" dirty="0" err="1">
                <a:latin typeface="Arial"/>
                <a:cs typeface="Arial"/>
              </a:rPr>
              <a:t>reorientering</a:t>
            </a:r>
            <a:r>
              <a:rPr lang="da-DK" sz="1800" dirty="0">
                <a:latin typeface="Arial"/>
                <a:cs typeface="Arial"/>
              </a:rPr>
              <a:t> af en international virksomheds brand skal være </a:t>
            </a:r>
            <a:r>
              <a:rPr lang="da-DK" sz="1800" dirty="0" smtClean="0">
                <a:latin typeface="Arial"/>
                <a:cs typeface="Arial"/>
              </a:rPr>
              <a:t>strategisk </a:t>
            </a:r>
            <a:r>
              <a:rPr lang="da-DK" sz="1800" dirty="0">
                <a:latin typeface="Arial"/>
                <a:cs typeface="Arial"/>
              </a:rPr>
              <a:t>og forretningskritisk Med strategisk mener vi, at den skal være bevidst funderet i de velovervejede planer og beslutninger, som ledelser træffer, og med forretningskritisk mener vi, at den skal være en beslutning, der forsøger at skabe en reel, positiv indvirkning på bundlinjen. Denne </a:t>
            </a:r>
            <a:r>
              <a:rPr lang="da-DK" sz="1800" dirty="0" err="1" smtClean="0">
                <a:latin typeface="Arial"/>
                <a:cs typeface="Arial"/>
              </a:rPr>
              <a:t>reorientering</a:t>
            </a:r>
            <a:r>
              <a:rPr lang="da-DK" sz="1800" dirty="0" smtClean="0">
                <a:latin typeface="Arial"/>
                <a:cs typeface="Arial"/>
              </a:rPr>
              <a:t> </a:t>
            </a:r>
            <a:r>
              <a:rPr lang="da-DK" sz="1800" dirty="0">
                <a:latin typeface="Arial"/>
                <a:cs typeface="Arial"/>
              </a:rPr>
              <a:t>og forandring af virksomhedens brand foregår i spændingsfeltet mellem skabelsen af en indre identitet og et ydre image.</a:t>
            </a:r>
          </a:p>
          <a:p>
            <a:pPr algn="just"/>
            <a:endParaRPr lang="da-DK" sz="1800" dirty="0">
              <a:latin typeface="Arial"/>
              <a:cs typeface="Arial"/>
            </a:endParaRPr>
          </a:p>
        </p:txBody>
      </p:sp>
    </p:spTree>
    <p:extLst>
      <p:ext uri="{BB962C8B-B14F-4D97-AF65-F5344CB8AC3E}">
        <p14:creationId xmlns:p14="http://schemas.microsoft.com/office/powerpoint/2010/main" val="335528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800" dirty="0" smtClean="0">
                <a:latin typeface="Arial"/>
                <a:cs typeface="Arial"/>
              </a:rPr>
              <a:t>Brandmodellen</a:t>
            </a:r>
            <a:endParaRPr lang="da-DK" sz="2800" dirty="0">
              <a:latin typeface="Arial"/>
              <a:cs typeface="Arial"/>
            </a:endParaRPr>
          </a:p>
        </p:txBody>
      </p:sp>
      <p:pic>
        <p:nvPicPr>
          <p:cNvPr id="6" name="Billede 5" descr="Skærmbillede 2016-08-01 12.02.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079" y="1993188"/>
            <a:ext cx="4796612" cy="3421653"/>
          </a:xfrm>
          <a:prstGeom prst="rect">
            <a:avLst/>
          </a:prstGeom>
        </p:spPr>
      </p:pic>
      <p:sp>
        <p:nvSpPr>
          <p:cNvPr id="7" name="Rektangel 6"/>
          <p:cNvSpPr/>
          <p:nvPr/>
        </p:nvSpPr>
        <p:spPr>
          <a:xfrm>
            <a:off x="751193" y="5414841"/>
            <a:ext cx="7637141" cy="1200329"/>
          </a:xfrm>
          <a:prstGeom prst="rect">
            <a:avLst/>
          </a:prstGeom>
        </p:spPr>
        <p:txBody>
          <a:bodyPr wrap="square">
            <a:spAutoFit/>
          </a:bodyPr>
          <a:lstStyle/>
          <a:p>
            <a:pPr algn="just"/>
            <a:r>
              <a:rPr lang="da-DK" b="1" i="1" dirty="0">
                <a:latin typeface="Arial"/>
                <a:cs typeface="Arial"/>
              </a:rPr>
              <a:t>Indefra</a:t>
            </a:r>
            <a:r>
              <a:rPr lang="da-DK" dirty="0">
                <a:latin typeface="Arial"/>
                <a:cs typeface="Arial"/>
              </a:rPr>
              <a:t> skaber virksomhedens ledere og medarbejdere individuelt og kollektivt et omdrejningspunkt i form af et sæt af handlinger, udvekslinger, billeder og værdimæssige udsagn, som gør virksomheden levende for sine </a:t>
            </a:r>
            <a:r>
              <a:rPr lang="da-DK" dirty="0" err="1">
                <a:latin typeface="Arial"/>
                <a:cs typeface="Arial"/>
              </a:rPr>
              <a:t>stakeholdere</a:t>
            </a:r>
            <a:r>
              <a:rPr lang="da-DK" dirty="0">
                <a:latin typeface="Arial"/>
                <a:cs typeface="Arial"/>
              </a:rPr>
              <a:t>. Dette sker bevist og ubevidst. </a:t>
            </a:r>
          </a:p>
        </p:txBody>
      </p:sp>
      <p:sp>
        <p:nvSpPr>
          <p:cNvPr id="8" name="Rektangel 7"/>
          <p:cNvSpPr/>
          <p:nvPr/>
        </p:nvSpPr>
        <p:spPr>
          <a:xfrm>
            <a:off x="751193" y="2771475"/>
            <a:ext cx="4058933" cy="2031325"/>
          </a:xfrm>
          <a:prstGeom prst="rect">
            <a:avLst/>
          </a:prstGeom>
        </p:spPr>
        <p:txBody>
          <a:bodyPr wrap="square">
            <a:spAutoFit/>
          </a:bodyPr>
          <a:lstStyle/>
          <a:p>
            <a:pPr algn="just"/>
            <a:r>
              <a:rPr lang="da-DK" b="1" i="1" dirty="0" smtClean="0">
                <a:latin typeface="Arial"/>
                <a:cs typeface="Arial"/>
              </a:rPr>
              <a:t>Udefra</a:t>
            </a:r>
            <a:r>
              <a:rPr lang="da-DK" dirty="0" smtClean="0">
                <a:latin typeface="Arial"/>
                <a:cs typeface="Arial"/>
              </a:rPr>
              <a:t> har samarbejdspartnere, kunder eller investorer forskellige billeder af og </a:t>
            </a:r>
            <a:r>
              <a:rPr lang="da-DK" dirty="0" err="1" smtClean="0">
                <a:latin typeface="Arial"/>
                <a:cs typeface="Arial"/>
              </a:rPr>
              <a:t>forvent-ninger</a:t>
            </a:r>
            <a:r>
              <a:rPr lang="da-DK" dirty="0" smtClean="0">
                <a:latin typeface="Arial"/>
                <a:cs typeface="Arial"/>
              </a:rPr>
              <a:t> til virksomheden, men møder igen og igen virksomheden, hvorefter disse billeder og opfatteler kan ændres i takt med forandringer. </a:t>
            </a:r>
            <a:endParaRPr lang="da-DK" dirty="0">
              <a:latin typeface="Arial"/>
              <a:cs typeface="Arial"/>
            </a:endParaRPr>
          </a:p>
        </p:txBody>
      </p:sp>
      <p:sp>
        <p:nvSpPr>
          <p:cNvPr id="9" name="Rektangel 8"/>
          <p:cNvSpPr/>
          <p:nvPr/>
        </p:nvSpPr>
        <p:spPr>
          <a:xfrm>
            <a:off x="751193" y="1386040"/>
            <a:ext cx="7580130" cy="923330"/>
          </a:xfrm>
          <a:prstGeom prst="rect">
            <a:avLst/>
          </a:prstGeom>
        </p:spPr>
        <p:txBody>
          <a:bodyPr wrap="square">
            <a:spAutoFit/>
          </a:bodyPr>
          <a:lstStyle/>
          <a:p>
            <a:pPr algn="just"/>
            <a:r>
              <a:rPr lang="da-DK" dirty="0">
                <a:latin typeface="Arial"/>
                <a:cs typeface="Arial"/>
              </a:rPr>
              <a:t>Et brand er den konstruktion, der opstår i offentligheden og på markedspladser, hvor virksomheden (sælgeren) og omverdenen (køberen) igen og igen møder hinanden.</a:t>
            </a:r>
          </a:p>
        </p:txBody>
      </p:sp>
    </p:spTree>
    <p:extLst>
      <p:ext uri="{BB962C8B-B14F-4D97-AF65-F5344CB8AC3E}">
        <p14:creationId xmlns:p14="http://schemas.microsoft.com/office/powerpoint/2010/main" val="828899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17638"/>
            <a:ext cx="8229600" cy="1143000"/>
          </a:xfrm>
        </p:spPr>
        <p:txBody>
          <a:bodyPr>
            <a:normAutofit/>
          </a:bodyPr>
          <a:lstStyle/>
          <a:p>
            <a:r>
              <a:rPr lang="da-DK" sz="2800" dirty="0" smtClean="0">
                <a:latin typeface="Arial"/>
                <a:cs typeface="Arial"/>
              </a:rPr>
              <a:t>Idealet om kohærens</a:t>
            </a:r>
            <a:endParaRPr lang="da-DK" sz="2800" dirty="0">
              <a:latin typeface="Arial"/>
              <a:cs typeface="Arial"/>
            </a:endParaRPr>
          </a:p>
        </p:txBody>
      </p:sp>
      <p:sp>
        <p:nvSpPr>
          <p:cNvPr id="3" name="Rektangel 2"/>
          <p:cNvSpPr/>
          <p:nvPr/>
        </p:nvSpPr>
        <p:spPr>
          <a:xfrm>
            <a:off x="457200" y="2576513"/>
            <a:ext cx="8396159" cy="1754327"/>
          </a:xfrm>
          <a:prstGeom prst="rect">
            <a:avLst/>
          </a:prstGeom>
        </p:spPr>
        <p:txBody>
          <a:bodyPr wrap="square">
            <a:spAutoFit/>
          </a:bodyPr>
          <a:lstStyle/>
          <a:p>
            <a:pPr algn="just"/>
            <a:r>
              <a:rPr lang="da-DK" dirty="0" smtClean="0">
                <a:latin typeface="Arial"/>
                <a:cs typeface="Arial"/>
              </a:rPr>
              <a:t>Virksomheder, der ønsker et stærkt og tydeligt brand med klare konsekvenser, stræber altså efter sammenhæng – eller kohærens – mellem tre instanser:</a:t>
            </a:r>
          </a:p>
          <a:p>
            <a:pPr marL="285750" indent="-285750" algn="just">
              <a:buFont typeface="Arial"/>
              <a:buChar char="•"/>
            </a:pPr>
            <a:r>
              <a:rPr lang="da-DK" dirty="0" smtClean="0">
                <a:latin typeface="Arial"/>
                <a:cs typeface="Arial"/>
              </a:rPr>
              <a:t>1.Ledelsens ønsker til, hvad virksomheden skal opnå (strategisk vision)</a:t>
            </a:r>
          </a:p>
          <a:p>
            <a:pPr marL="285750" indent="-285750" algn="just">
              <a:buFont typeface="Arial"/>
              <a:buChar char="•"/>
            </a:pPr>
            <a:r>
              <a:rPr lang="da-DK" dirty="0" smtClean="0">
                <a:latin typeface="Arial"/>
                <a:cs typeface="Arial"/>
              </a:rPr>
              <a:t>2.Medarbejdernes handlinger, viden og idealer (kultur)</a:t>
            </a:r>
          </a:p>
          <a:p>
            <a:pPr marL="285750" indent="-285750" algn="just">
              <a:buFont typeface="Arial"/>
              <a:buChar char="•"/>
            </a:pPr>
            <a:r>
              <a:rPr lang="da-DK" dirty="0" smtClean="0">
                <a:latin typeface="Arial"/>
                <a:cs typeface="Arial"/>
              </a:rPr>
              <a:t>3.Eksterne </a:t>
            </a:r>
            <a:r>
              <a:rPr lang="da-DK" dirty="0" err="1" smtClean="0">
                <a:latin typeface="Arial"/>
                <a:cs typeface="Arial"/>
              </a:rPr>
              <a:t>stakeholderes</a:t>
            </a:r>
            <a:r>
              <a:rPr lang="da-DK" dirty="0" smtClean="0">
                <a:latin typeface="Arial"/>
                <a:cs typeface="Arial"/>
              </a:rPr>
              <a:t> oplevelser med, billeder af og forventninger til virksomheden (image/omdømme) </a:t>
            </a:r>
            <a:endParaRPr lang="da-DK" dirty="0">
              <a:latin typeface="Arial"/>
              <a:cs typeface="Arial"/>
            </a:endParaRPr>
          </a:p>
        </p:txBody>
      </p:sp>
    </p:spTree>
    <p:extLst>
      <p:ext uri="{BB962C8B-B14F-4D97-AF65-F5344CB8AC3E}">
        <p14:creationId xmlns:p14="http://schemas.microsoft.com/office/powerpoint/2010/main" val="240878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2875"/>
            <a:ext cx="8229600" cy="1143000"/>
          </a:xfrm>
        </p:spPr>
        <p:txBody>
          <a:bodyPr>
            <a:normAutofit/>
          </a:bodyPr>
          <a:lstStyle/>
          <a:p>
            <a:r>
              <a:rPr lang="da-DK" sz="2800" dirty="0" smtClean="0">
                <a:latin typeface="Arial"/>
                <a:cs typeface="Arial"/>
              </a:rPr>
              <a:t>Fra kultur til identitet til brand</a:t>
            </a:r>
            <a:endParaRPr lang="da-DK" sz="2800" dirty="0">
              <a:latin typeface="Arial"/>
              <a:cs typeface="Arial"/>
            </a:endParaRPr>
          </a:p>
        </p:txBody>
      </p:sp>
      <p:sp>
        <p:nvSpPr>
          <p:cNvPr id="3" name="Pladsholder til indhold 2"/>
          <p:cNvSpPr>
            <a:spLocks noGrp="1"/>
          </p:cNvSpPr>
          <p:nvPr>
            <p:ph idx="1"/>
          </p:nvPr>
        </p:nvSpPr>
        <p:spPr>
          <a:xfrm>
            <a:off x="457200" y="730251"/>
            <a:ext cx="8229600" cy="5030788"/>
          </a:xfrm>
        </p:spPr>
        <p:txBody>
          <a:bodyPr>
            <a:noAutofit/>
          </a:bodyPr>
          <a:lstStyle/>
          <a:p>
            <a:pPr algn="just"/>
            <a:r>
              <a:rPr lang="da-DK" sz="1600" dirty="0">
                <a:latin typeface="Arial"/>
                <a:cs typeface="Arial"/>
              </a:rPr>
              <a:t>Organisationskulturen kan komme til udtryk i en organisatorisk identitet hvilket vi forstår som det, der udkrystalliseres eller vokser frem af kulturen, og som er muligt at formulere simpelt: “Hos os er vi er sådan og sådan”. Organisationens identitet er, til forskel fra dens mangfoldige kultur, det, virksomheden </a:t>
            </a:r>
            <a:r>
              <a:rPr lang="da-DK" sz="1600" dirty="0" smtClean="0">
                <a:latin typeface="Arial"/>
                <a:cs typeface="Arial"/>
              </a:rPr>
              <a:t>mest </a:t>
            </a:r>
            <a:r>
              <a:rPr lang="da-DK" sz="1600" dirty="0">
                <a:latin typeface="Arial"/>
                <a:cs typeface="Arial"/>
              </a:rPr>
              <a:t>tydeligt er. </a:t>
            </a:r>
          </a:p>
          <a:p>
            <a:pPr marL="0" indent="0" algn="just">
              <a:buNone/>
            </a:pPr>
            <a:endParaRPr lang="da-DK" sz="800" dirty="0">
              <a:latin typeface="Arial"/>
              <a:cs typeface="Arial"/>
            </a:endParaRPr>
          </a:p>
          <a:p>
            <a:pPr algn="just"/>
            <a:r>
              <a:rPr lang="da-DK" sz="1600" dirty="0">
                <a:latin typeface="Arial"/>
                <a:cs typeface="Arial"/>
              </a:rPr>
              <a:t>Organisationers identitet vokser frem igennem de fortløbende (semiotiske) meningstilskrivende processer og er altså dynamisk og formes, når organisationens kulturelle selvforståelser møder omverdenens opfattelse af organisationen. Dermed indtræder andres billeder i en spejlingsproces, der direkte påvirker virksomhedens identitet. Dette sker automatisk og ukontrolleret og påvirker både den indre identitet og det ydre image. </a:t>
            </a:r>
          </a:p>
          <a:p>
            <a:pPr marL="0" indent="0" algn="just">
              <a:buNone/>
            </a:pPr>
            <a:endParaRPr lang="da-DK" sz="800" dirty="0">
              <a:latin typeface="Arial"/>
              <a:cs typeface="Arial"/>
            </a:endParaRPr>
          </a:p>
          <a:p>
            <a:pPr algn="just"/>
            <a:r>
              <a:rPr lang="da-DK" sz="1600" dirty="0">
                <a:latin typeface="Arial"/>
                <a:cs typeface="Arial"/>
              </a:rPr>
              <a:t>Virksomheden kan selv påvirke identiteten strategisk ved at konstruere en brandplatform. Brandplatformen er den indre identitet, der er givet strategisk retning, og som peger frem ad gennem ledelsesmæssige beslutninger og medarbejderinvolvering. Brandplatformen er en ledelsesmæssig social konstruktion, der udtrykker et ståsted, som virksomheden samlet set gerne vil stå for og kommunikere. </a:t>
            </a:r>
          </a:p>
          <a:p>
            <a:pPr marL="0" indent="0" algn="just">
              <a:buNone/>
            </a:pPr>
            <a:endParaRPr lang="da-DK" sz="800" dirty="0">
              <a:latin typeface="Arial"/>
              <a:cs typeface="Arial"/>
            </a:endParaRPr>
          </a:p>
          <a:p>
            <a:pPr algn="just"/>
            <a:r>
              <a:rPr lang="da-DK" sz="1600" dirty="0">
                <a:latin typeface="Arial"/>
                <a:cs typeface="Arial"/>
              </a:rPr>
              <a:t>Udgangspunktet er altså, at organisationsidentitet ikke er en fast, men derimod en relationel konstruktion, som formes, når organisationen interagerer både med sig selv og med andre (</a:t>
            </a:r>
            <a:r>
              <a:rPr lang="da-DK" sz="1600" dirty="0" err="1">
                <a:latin typeface="Arial"/>
                <a:cs typeface="Arial"/>
              </a:rPr>
              <a:t>Gioia</a:t>
            </a:r>
            <a:r>
              <a:rPr lang="da-DK" sz="1600" dirty="0">
                <a:latin typeface="Arial"/>
                <a:cs typeface="Arial"/>
              </a:rPr>
              <a:t> m.fl. 2000). Organisationen vil altid være et polyfont virvar af stemmer, men med en strategisk </a:t>
            </a:r>
            <a:r>
              <a:rPr lang="da-DK" sz="1600" dirty="0" err="1">
                <a:latin typeface="Arial"/>
                <a:cs typeface="Arial"/>
              </a:rPr>
              <a:t>reorientering</a:t>
            </a:r>
            <a:r>
              <a:rPr lang="da-DK" sz="1600" dirty="0">
                <a:latin typeface="Arial"/>
                <a:cs typeface="Arial"/>
              </a:rPr>
              <a:t> af virksomhedens brand, der inviterer medarbejderne til at medskabe og eksplicitere virksomhedens identitet, kan en virksomhed undgå, at polyfonien bliver til </a:t>
            </a:r>
            <a:r>
              <a:rPr lang="da-DK" sz="1600" dirty="0" smtClean="0">
                <a:latin typeface="Arial"/>
                <a:cs typeface="Arial"/>
              </a:rPr>
              <a:t>kakofoni</a:t>
            </a:r>
            <a:endParaRPr lang="da-DK" sz="1600" dirty="0">
              <a:latin typeface="Arial"/>
              <a:cs typeface="Arial"/>
            </a:endParaRPr>
          </a:p>
        </p:txBody>
      </p:sp>
    </p:spTree>
    <p:extLst>
      <p:ext uri="{BB962C8B-B14F-4D97-AF65-F5344CB8AC3E}">
        <p14:creationId xmlns:p14="http://schemas.microsoft.com/office/powerpoint/2010/main" val="2027583113"/>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571</TotalTime>
  <Words>3522</Words>
  <Application>Microsoft Macintosh PowerPoint</Application>
  <PresentationFormat>Skærmshow (4:3)</PresentationFormat>
  <Paragraphs>248</Paragraphs>
  <Slides>27</Slides>
  <Notes>3</Notes>
  <HiddenSlides>0</HiddenSlides>
  <MMClips>0</MMClips>
  <ScaleCrop>false</ScaleCrop>
  <HeadingPairs>
    <vt:vector size="4" baseType="variant">
      <vt:variant>
        <vt:lpstr>Tema</vt:lpstr>
      </vt:variant>
      <vt:variant>
        <vt:i4>1</vt:i4>
      </vt:variant>
      <vt:variant>
        <vt:lpstr>Diastitler</vt:lpstr>
      </vt:variant>
      <vt:variant>
        <vt:i4>27</vt:i4>
      </vt:variant>
    </vt:vector>
  </HeadingPairs>
  <TitlesOfParts>
    <vt:vector size="28" baseType="lpstr">
      <vt:lpstr>Kontortema</vt:lpstr>
      <vt:lpstr>Ledelsesrådgivning og indre branding</vt:lpstr>
      <vt:lpstr>Indhold</vt:lpstr>
      <vt:lpstr>Kort om kapitlet</vt:lpstr>
      <vt:lpstr>PowerPoint-præsentation</vt:lpstr>
      <vt:lpstr>Branding i paradigme 3</vt:lpstr>
      <vt:lpstr>Forandringskritisk branding</vt:lpstr>
      <vt:lpstr>Brandmodellen</vt:lpstr>
      <vt:lpstr>Idealet om kohærens</vt:lpstr>
      <vt:lpstr>Fra kultur til identitet til brand</vt:lpstr>
      <vt:lpstr>Case: Idavang</vt:lpstr>
      <vt:lpstr>PowerPoint-præsentation</vt:lpstr>
      <vt:lpstr>3. paradigme branding i praksis</vt:lpstr>
      <vt:lpstr>Arbejdets 8 faser</vt:lpstr>
      <vt:lpstr>Fase 1. Præfase: En første analyse af virksomhedens behov</vt:lpstr>
      <vt:lpstr>Fase 2. Definition af projektet og niveau i udviklingsproces </vt:lpstr>
      <vt:lpstr>Fase 3. Dataindsamling</vt:lpstr>
      <vt:lpstr>Fase 4. Analyse og udpegning af nuværende identitetsposition </vt:lpstr>
      <vt:lpstr>Positioneringsaksen og Idavangs  </vt:lpstr>
      <vt:lpstr>Fase 5. Analyse af eksterne forhold og konkurrenter</vt:lpstr>
      <vt:lpstr>Fase 6. Udvikling af mulige brandpositioner og scenarier gennem co-creation</vt:lpstr>
      <vt:lpstr>Idavangs mulige positioner</vt:lpstr>
      <vt:lpstr>Fase 7. Fastlæggelse af brandplatformen</vt:lpstr>
      <vt:lpstr>Fase 8. Skabelse af ejerskab blandt mellemledere og medarbejdere </vt:lpstr>
      <vt:lpstr>Skaber-siger-syner-modellen</vt:lpstr>
      <vt:lpstr>  Modstand mod og ønsket om vedvarende forandring </vt:lpstr>
      <vt:lpstr>Forandringskurven</vt:lpstr>
      <vt:lpstr>Centrale pointer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Ledelsesrådgivning og indre branding</dc:title>
  <dc:creator>Thomas A</dc:creator>
  <cp:lastModifiedBy>Thomas Lehman Waaben Toft</cp:lastModifiedBy>
  <cp:revision>36</cp:revision>
  <dcterms:created xsi:type="dcterms:W3CDTF">2016-08-01T09:07:37Z</dcterms:created>
  <dcterms:modified xsi:type="dcterms:W3CDTF">2016-08-14T20:25:59Z</dcterms:modified>
</cp:coreProperties>
</file>