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5" r:id="rId3"/>
    <p:sldId id="272" r:id="rId4"/>
    <p:sldId id="273" r:id="rId5"/>
    <p:sldId id="258" r:id="rId6"/>
    <p:sldId id="266" r:id="rId7"/>
    <p:sldId id="259" r:id="rId8"/>
    <p:sldId id="267" r:id="rId9"/>
    <p:sldId id="262" r:id="rId10"/>
    <p:sldId id="263" r:id="rId11"/>
    <p:sldId id="268" r:id="rId12"/>
    <p:sldId id="276" r:id="rId13"/>
    <p:sldId id="264" r:id="rId14"/>
    <p:sldId id="265" r:id="rId15"/>
    <p:sldId id="269" r:id="rId16"/>
    <p:sldId id="270" r:id="rId17"/>
    <p:sldId id="274" r:id="rId18"/>
    <p:sldId id="271" r:id="rId19"/>
    <p:sldId id="260" r:id="rId20"/>
    <p:sldId id="261" r:id="rId21"/>
  </p:sldIdLst>
  <p:sldSz cx="9144000" cy="6858000" type="screen4x3"/>
  <p:notesSz cx="6858000" cy="9144000"/>
  <p:defaultTextStyle>
    <a:defPPr>
      <a:defRPr lang="da-DK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A675-48DE-E047-9FCF-A1FB92B24C16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BADC4-23A4-9A40-979F-A41D8620843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47935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A675-48DE-E047-9FCF-A1FB92B24C16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BADC4-23A4-9A40-979F-A41D8620843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42930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A675-48DE-E047-9FCF-A1FB92B24C16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BADC4-23A4-9A40-979F-A41D8620843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93195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A675-48DE-E047-9FCF-A1FB92B24C16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BADC4-23A4-9A40-979F-A41D8620843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83098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A675-48DE-E047-9FCF-A1FB92B24C16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BADC4-23A4-9A40-979F-A41D8620843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70284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A675-48DE-E047-9FCF-A1FB92B24C16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BADC4-23A4-9A40-979F-A41D8620843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0983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A675-48DE-E047-9FCF-A1FB92B24C16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BADC4-23A4-9A40-979F-A41D8620843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83198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A675-48DE-E047-9FCF-A1FB92B24C16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BADC4-23A4-9A40-979F-A41D8620843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7340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A675-48DE-E047-9FCF-A1FB92B24C16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BADC4-23A4-9A40-979F-A41D8620843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16333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A675-48DE-E047-9FCF-A1FB92B24C16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BADC4-23A4-9A40-979F-A41D8620843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3883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A675-48DE-E047-9FCF-A1FB92B24C16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BADC4-23A4-9A40-979F-A41D8620843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23405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A675-48DE-E047-9FCF-A1FB92B24C16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BADC4-23A4-9A40-979F-A41D8620843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34835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sz="5200" dirty="0" smtClean="0">
                <a:latin typeface="Arial"/>
                <a:cs typeface="Arial"/>
              </a:rPr>
              <a:t>Kultur</a:t>
            </a:r>
            <a:endParaRPr lang="da-DK" sz="5200" dirty="0">
              <a:latin typeface="Arial"/>
              <a:cs typeface="Arial"/>
            </a:endParaRP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600450"/>
            <a:ext cx="6400800" cy="1752600"/>
          </a:xfrm>
        </p:spPr>
        <p:txBody>
          <a:bodyPr/>
          <a:lstStyle/>
          <a:p>
            <a:r>
              <a:rPr lang="da-DK" sz="2800" dirty="0" smtClean="0"/>
              <a:t>Kapitel 2</a:t>
            </a:r>
          </a:p>
          <a:p>
            <a:endParaRPr lang="da-DK" sz="2800" dirty="0" smtClean="0"/>
          </a:p>
          <a:p>
            <a:r>
              <a:rPr lang="da-DK" sz="2000" dirty="0" smtClean="0"/>
              <a:t>Mie Femø Nielsen og Brian L. Due</a:t>
            </a:r>
            <a:endParaRPr lang="da-DK" sz="2000" dirty="0"/>
          </a:p>
        </p:txBody>
      </p:sp>
    </p:spTree>
    <p:extLst>
      <p:ext uri="{BB962C8B-B14F-4D97-AF65-F5344CB8AC3E}">
        <p14:creationId xmlns:p14="http://schemas.microsoft.com/office/powerpoint/2010/main" val="1471566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 descr="Skærmbillede 2016-08-09 kl. 14.41.5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108" y="0"/>
            <a:ext cx="6720590" cy="6858000"/>
          </a:xfrm>
          <a:prstGeom prst="rect">
            <a:avLst/>
          </a:prstGeo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 rot="16200000">
            <a:off x="-2429290" y="2877344"/>
            <a:ext cx="6580208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Ex på en persons facetterede identitetsmæssige ressourcer</a:t>
            </a:r>
            <a:endParaRPr lang="da-DK"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765177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270632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Hofstedes 6 dimensioner 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4" name="Pladsholder til indhold 3"/>
          <p:cNvSpPr>
            <a:spLocks noGrp="1"/>
          </p:cNvSpPr>
          <p:nvPr>
            <p:ph idx="1"/>
          </p:nvPr>
        </p:nvSpPr>
        <p:spPr>
          <a:xfrm>
            <a:off x="457200" y="1404867"/>
            <a:ext cx="8229600" cy="5865884"/>
          </a:xfrm>
        </p:spPr>
        <p:txBody>
          <a:bodyPr>
            <a:noAutofit/>
          </a:bodyPr>
          <a:lstStyle/>
          <a:p>
            <a:pPr marL="179388" indent="-179388"/>
            <a:r>
              <a:rPr lang="da-DK" sz="1800" b="1" dirty="0" smtClean="0">
                <a:latin typeface="Arial"/>
                <a:cs typeface="Arial"/>
              </a:rPr>
              <a:t>Magtdistance</a:t>
            </a:r>
            <a:r>
              <a:rPr lang="da-DK" sz="1800" dirty="0">
                <a:latin typeface="Arial"/>
                <a:cs typeface="Arial"/>
              </a:rPr>
              <a:t>: Et udtryk for den magt og ind ydelse, der ‘er’ mellem en leder og en under- ordnet, som det opleves af den underordnede. </a:t>
            </a:r>
            <a:endParaRPr lang="da-DK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da-DK" sz="1800" dirty="0">
              <a:latin typeface="Arial"/>
              <a:cs typeface="Arial"/>
            </a:endParaRPr>
          </a:p>
          <a:p>
            <a:pPr marL="179388" indent="-179388"/>
            <a:r>
              <a:rPr lang="da-DK" sz="1800" b="1" dirty="0">
                <a:latin typeface="Arial"/>
                <a:cs typeface="Arial"/>
              </a:rPr>
              <a:t>Usikkerhedsundvigelse</a:t>
            </a:r>
            <a:r>
              <a:rPr lang="da-DK" sz="1800" dirty="0">
                <a:latin typeface="Arial"/>
                <a:cs typeface="Arial"/>
              </a:rPr>
              <a:t>: Et udtryk for, i hvilken udstrækning medlemmerne af en kultur </a:t>
            </a:r>
            <a:r>
              <a:rPr lang="da-DK" sz="1800" dirty="0" smtClean="0">
                <a:latin typeface="Arial"/>
                <a:cs typeface="Arial"/>
              </a:rPr>
              <a:t>føler </a:t>
            </a:r>
            <a:r>
              <a:rPr lang="da-DK" sz="1800" dirty="0">
                <a:latin typeface="Arial"/>
                <a:cs typeface="Arial"/>
              </a:rPr>
              <a:t>sig truede i usikre og ukendte situationer – herunder </a:t>
            </a:r>
            <a:r>
              <a:rPr lang="da-DK" sz="1800" dirty="0" err="1">
                <a:latin typeface="Arial"/>
                <a:cs typeface="Arial"/>
              </a:rPr>
              <a:t>ogsa</a:t>
            </a:r>
            <a:r>
              <a:rPr lang="da-DK" sz="1800" dirty="0">
                <a:latin typeface="Arial"/>
                <a:cs typeface="Arial"/>
              </a:rPr>
              <a:t>̊ graden af tillid til </a:t>
            </a:r>
            <a:r>
              <a:rPr lang="da-DK" sz="1800" dirty="0" smtClean="0">
                <a:latin typeface="Arial"/>
                <a:cs typeface="Arial"/>
              </a:rPr>
              <a:t>institutioner</a:t>
            </a:r>
            <a:r>
              <a:rPr lang="da-DK" sz="1800" dirty="0">
                <a:latin typeface="Arial"/>
                <a:cs typeface="Arial"/>
              </a:rPr>
              <a:t>. </a:t>
            </a:r>
            <a:endParaRPr lang="da-DK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da-DK" sz="1800" dirty="0">
              <a:latin typeface="Arial"/>
              <a:cs typeface="Arial"/>
            </a:endParaRPr>
          </a:p>
          <a:p>
            <a:pPr marL="179388" indent="-179388"/>
            <a:r>
              <a:rPr lang="da-DK" sz="1800" b="1" dirty="0">
                <a:latin typeface="Arial"/>
                <a:cs typeface="Arial"/>
              </a:rPr>
              <a:t>Individualisme versus kollektivisme</a:t>
            </a:r>
            <a:r>
              <a:rPr lang="da-DK" sz="1800" dirty="0">
                <a:latin typeface="Arial"/>
                <a:cs typeface="Arial"/>
              </a:rPr>
              <a:t>: Individualisme vedrører kulturer, hvor </a:t>
            </a:r>
            <a:r>
              <a:rPr lang="da-DK" sz="1800" dirty="0" err="1">
                <a:latin typeface="Arial"/>
                <a:cs typeface="Arial"/>
              </a:rPr>
              <a:t>båndene</a:t>
            </a:r>
            <a:r>
              <a:rPr lang="da-DK" sz="1800" dirty="0">
                <a:latin typeface="Arial"/>
                <a:cs typeface="Arial"/>
              </a:rPr>
              <a:t> mellem individerne er løse. Det forventes, at enhver sørger for sig selv og den nærmeste familie. Omvendt er kollektivisme typer af samfund, hvor mennesker fra fødslen integreres i </a:t>
            </a:r>
            <a:r>
              <a:rPr lang="da-DK" sz="1800" dirty="0" smtClean="0">
                <a:latin typeface="Arial"/>
                <a:cs typeface="Arial"/>
              </a:rPr>
              <a:t>stærke </a:t>
            </a:r>
            <a:r>
              <a:rPr lang="da-DK" sz="1800" dirty="0">
                <a:latin typeface="Arial"/>
                <a:cs typeface="Arial"/>
              </a:rPr>
              <a:t>sammenhængende grupper, der livet igennem fortsat beskytter dem mod til gengæld at have deres ubestridte loyalitet. </a:t>
            </a:r>
            <a:endParaRPr lang="da-DK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da-DK" sz="1800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371053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409700"/>
            <a:ext cx="8229600" cy="4525963"/>
          </a:xfrm>
        </p:spPr>
        <p:txBody>
          <a:bodyPr>
            <a:noAutofit/>
          </a:bodyPr>
          <a:lstStyle/>
          <a:p>
            <a:pPr marL="179388" indent="-179388" algn="just"/>
            <a:r>
              <a:rPr lang="da-DK" sz="1800" b="1" dirty="0">
                <a:latin typeface="Arial"/>
                <a:cs typeface="Arial"/>
              </a:rPr>
              <a:t>Materialisme versus humanisme</a:t>
            </a:r>
            <a:r>
              <a:rPr lang="da-DK" sz="1800" dirty="0">
                <a:latin typeface="Arial"/>
                <a:cs typeface="Arial"/>
              </a:rPr>
              <a:t>: En materiel kultur betegnes som maskulin, </a:t>
            </a:r>
            <a:r>
              <a:rPr lang="da-DK" sz="1800" dirty="0" err="1">
                <a:latin typeface="Arial"/>
                <a:cs typeface="Arial"/>
              </a:rPr>
              <a:t>når</a:t>
            </a:r>
            <a:r>
              <a:rPr lang="da-DK" sz="1800" dirty="0">
                <a:latin typeface="Arial"/>
                <a:cs typeface="Arial"/>
              </a:rPr>
              <a:t> de sociale kønsroller adskiller sig tydeligt: Mænd ses som selvsikre og koncentrerede om at </a:t>
            </a:r>
            <a:r>
              <a:rPr lang="da-DK" sz="1800" dirty="0" err="1">
                <a:latin typeface="Arial"/>
                <a:cs typeface="Arial"/>
              </a:rPr>
              <a:t>opna</a:t>
            </a:r>
            <a:r>
              <a:rPr lang="da-DK" sz="1800" dirty="0">
                <a:latin typeface="Arial"/>
                <a:cs typeface="Arial"/>
              </a:rPr>
              <a:t>̊ materiel succes, mens kvinder forventes at være mere beskedne, bløde og optagede af livskvalitet. Et samfund betegnes som humanistisk og feminint, </a:t>
            </a:r>
            <a:r>
              <a:rPr lang="da-DK" sz="1800" dirty="0" err="1">
                <a:latin typeface="Arial"/>
                <a:cs typeface="Arial"/>
              </a:rPr>
              <a:t>når</a:t>
            </a:r>
            <a:r>
              <a:rPr lang="da-DK" sz="1800" dirty="0">
                <a:latin typeface="Arial"/>
                <a:cs typeface="Arial"/>
              </a:rPr>
              <a:t> de sociale kønsroller overlapper hinanden. </a:t>
            </a:r>
          </a:p>
          <a:p>
            <a:pPr marL="179388" indent="-179388" algn="just"/>
            <a:endParaRPr lang="da-DK" sz="1800" dirty="0">
              <a:latin typeface="Arial"/>
              <a:cs typeface="Arial"/>
            </a:endParaRPr>
          </a:p>
          <a:p>
            <a:pPr marL="179388" indent="-179388" algn="just"/>
            <a:r>
              <a:rPr lang="da-DK" sz="1800" b="1" dirty="0">
                <a:latin typeface="Arial"/>
                <a:cs typeface="Arial"/>
              </a:rPr>
              <a:t>Kort versus langt tidsperspektiv</a:t>
            </a:r>
            <a:r>
              <a:rPr lang="da-DK" sz="1800" dirty="0">
                <a:latin typeface="Arial"/>
                <a:cs typeface="Arial"/>
              </a:rPr>
              <a:t>: Langsigtet orientering handler om fremtidige belønninger – i særlig grad vedholdenhed og sparsommelighed. Den kortsigtede orientering </a:t>
            </a:r>
            <a:r>
              <a:rPr lang="da-DK" sz="1800" dirty="0" err="1">
                <a:latin typeface="Arial"/>
                <a:cs typeface="Arial"/>
              </a:rPr>
              <a:t>står</a:t>
            </a:r>
            <a:r>
              <a:rPr lang="da-DK" sz="1800" dirty="0">
                <a:latin typeface="Arial"/>
                <a:cs typeface="Arial"/>
              </a:rPr>
              <a:t> omvendt for at fostre dyder forbundet med respekt for traditionen, ikke at tabe ansigt og at fuldføre sociale krav. </a:t>
            </a:r>
          </a:p>
          <a:p>
            <a:pPr marL="0" indent="0" algn="just">
              <a:buNone/>
            </a:pPr>
            <a:endParaRPr lang="da-DK" sz="1800" dirty="0">
              <a:latin typeface="Arial"/>
              <a:cs typeface="Arial"/>
            </a:endParaRPr>
          </a:p>
          <a:p>
            <a:pPr marL="179388" indent="-179388" algn="just"/>
            <a:r>
              <a:rPr lang="da-DK" sz="1800" b="1" dirty="0">
                <a:latin typeface="Arial"/>
                <a:cs typeface="Arial"/>
              </a:rPr>
              <a:t>Overbærenhed versus selvbeherskelse</a:t>
            </a:r>
            <a:r>
              <a:rPr lang="da-DK" sz="1800" dirty="0">
                <a:latin typeface="Arial"/>
                <a:cs typeface="Arial"/>
              </a:rPr>
              <a:t>: i kulturer præget af overbærenhed udtrykker mennesker </a:t>
            </a:r>
            <a:r>
              <a:rPr lang="da-DK" sz="1800" dirty="0" err="1">
                <a:latin typeface="Arial"/>
                <a:cs typeface="Arial"/>
              </a:rPr>
              <a:t>åbent</a:t>
            </a:r>
            <a:r>
              <a:rPr lang="da-DK" sz="1800" dirty="0">
                <a:latin typeface="Arial"/>
                <a:cs typeface="Arial"/>
              </a:rPr>
              <a:t> glæde ved at have det godt og nyde livet. I selvbeherskelseskulturer mener man, at denne form for glæde skal tøjles og styres af sociale normer.  </a:t>
            </a:r>
          </a:p>
          <a:p>
            <a:pPr algn="just"/>
            <a:endParaRPr lang="da-DK" sz="1800" dirty="0"/>
          </a:p>
        </p:txBody>
      </p:sp>
      <p:sp>
        <p:nvSpPr>
          <p:cNvPr id="4" name="Titel 2"/>
          <p:cNvSpPr>
            <a:spLocks noGrp="1"/>
          </p:cNvSpPr>
          <p:nvPr>
            <p:ph type="title"/>
          </p:nvPr>
        </p:nvSpPr>
        <p:spPr>
          <a:xfrm>
            <a:off x="457200" y="266700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Hofstedes 6 dimensioner </a:t>
            </a:r>
            <a:endParaRPr lang="da-DK"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201133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 descr="Skærmbillede 2016-08-09 kl. 14.41.3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797786"/>
            <a:ext cx="8255000" cy="4559300"/>
          </a:xfrm>
          <a:prstGeom prst="rect">
            <a:avLst/>
          </a:prstGeo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a-DK" sz="2800" dirty="0" smtClean="0">
                <a:latin typeface="Arial"/>
                <a:cs typeface="Arial"/>
              </a:rPr>
              <a:t>Ex på sammenligning af DK og Indien ud fra de 6 parametre</a:t>
            </a:r>
            <a:endParaRPr lang="da-DK"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652999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 descr="Skærmbillede 2016-08-09 kl. 14.40.5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500" y="25400"/>
            <a:ext cx="8496300" cy="679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541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’Dybden’ er et analytisk </a:t>
            </a:r>
            <a:r>
              <a:rPr lang="da-DK" sz="2800" dirty="0" err="1" smtClean="0">
                <a:latin typeface="Arial"/>
                <a:cs typeface="Arial"/>
              </a:rPr>
              <a:t>konstrukt</a:t>
            </a:r>
            <a:r>
              <a:rPr lang="da-DK" sz="2800" dirty="0" smtClean="0">
                <a:latin typeface="Arial"/>
                <a:cs typeface="Arial"/>
              </a:rPr>
              <a:t>, der udledes af analyse af ’overfladen’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778778"/>
            <a:ext cx="8229600" cy="4525963"/>
          </a:xfrm>
        </p:spPr>
        <p:txBody>
          <a:bodyPr>
            <a:normAutofit/>
          </a:bodyPr>
          <a:lstStyle/>
          <a:p>
            <a:r>
              <a:rPr lang="da-DK" sz="1800" dirty="0">
                <a:latin typeface="Arial"/>
                <a:cs typeface="Arial"/>
              </a:rPr>
              <a:t>Analytisk kan man behandle verbale udsagn og dokumenter </a:t>
            </a:r>
            <a:r>
              <a:rPr lang="da-DK" sz="1800" dirty="0" err="1">
                <a:latin typeface="Arial"/>
                <a:cs typeface="Arial"/>
              </a:rPr>
              <a:t>såvel</a:t>
            </a:r>
            <a:r>
              <a:rPr lang="da-DK" sz="1800" dirty="0">
                <a:latin typeface="Arial"/>
                <a:cs typeface="Arial"/>
              </a:rPr>
              <a:t> som </a:t>
            </a:r>
            <a:r>
              <a:rPr lang="da-DK" sz="1800" dirty="0" smtClean="0">
                <a:latin typeface="Arial"/>
                <a:cs typeface="Arial"/>
              </a:rPr>
              <a:t>kontorlandskaber</a:t>
            </a:r>
            <a:r>
              <a:rPr lang="da-DK" sz="1800" dirty="0">
                <a:latin typeface="Arial"/>
                <a:cs typeface="Arial"/>
              </a:rPr>
              <a:t>, møbler, dresscode, sprog osv. ud fra begreber som </a:t>
            </a:r>
            <a:endParaRPr lang="da-DK" sz="1800" dirty="0" smtClean="0">
              <a:latin typeface="Arial"/>
              <a:cs typeface="Arial"/>
            </a:endParaRPr>
          </a:p>
          <a:p>
            <a:pPr lvl="1"/>
            <a:r>
              <a:rPr lang="da-DK" sz="1800" dirty="0" smtClean="0">
                <a:latin typeface="Arial"/>
                <a:cs typeface="Arial"/>
              </a:rPr>
              <a:t>‘</a:t>
            </a:r>
            <a:r>
              <a:rPr lang="da-DK" sz="1800" dirty="0">
                <a:latin typeface="Arial"/>
                <a:cs typeface="Arial"/>
              </a:rPr>
              <a:t>kategorier’ (Strauss og </a:t>
            </a:r>
            <a:r>
              <a:rPr lang="da-DK" sz="1800" dirty="0" err="1">
                <a:latin typeface="Arial"/>
                <a:cs typeface="Arial"/>
              </a:rPr>
              <a:t>Corbin</a:t>
            </a:r>
            <a:r>
              <a:rPr lang="da-DK" sz="1800" dirty="0">
                <a:latin typeface="Arial"/>
                <a:cs typeface="Arial"/>
              </a:rPr>
              <a:t> 1990)</a:t>
            </a:r>
            <a:r>
              <a:rPr lang="da-DK" sz="1800" dirty="0" smtClean="0">
                <a:latin typeface="Arial"/>
                <a:cs typeface="Arial"/>
              </a:rPr>
              <a:t>,</a:t>
            </a:r>
          </a:p>
          <a:p>
            <a:pPr lvl="1"/>
            <a:r>
              <a:rPr lang="da-DK" sz="1800" dirty="0" smtClean="0">
                <a:latin typeface="Arial"/>
                <a:cs typeface="Arial"/>
              </a:rPr>
              <a:t>‘</a:t>
            </a:r>
            <a:r>
              <a:rPr lang="da-DK" sz="1800" dirty="0">
                <a:latin typeface="Arial"/>
                <a:cs typeface="Arial"/>
              </a:rPr>
              <a:t>diskurser’ (Foucault 1970), </a:t>
            </a:r>
            <a:endParaRPr lang="da-DK" sz="1800" dirty="0" smtClean="0">
              <a:latin typeface="Arial"/>
              <a:cs typeface="Arial"/>
            </a:endParaRPr>
          </a:p>
          <a:p>
            <a:pPr lvl="1"/>
            <a:r>
              <a:rPr lang="da-DK" sz="1800" dirty="0" smtClean="0">
                <a:latin typeface="Arial"/>
                <a:cs typeface="Arial"/>
              </a:rPr>
              <a:t>‘</a:t>
            </a:r>
            <a:r>
              <a:rPr lang="da-DK" sz="1800" dirty="0">
                <a:latin typeface="Arial"/>
                <a:cs typeface="Arial"/>
              </a:rPr>
              <a:t>scripts’ (Go man [1959] 1990), </a:t>
            </a:r>
            <a:endParaRPr lang="da-DK" sz="1800" dirty="0" smtClean="0">
              <a:latin typeface="Arial"/>
              <a:cs typeface="Arial"/>
            </a:endParaRPr>
          </a:p>
          <a:p>
            <a:pPr lvl="1"/>
            <a:r>
              <a:rPr lang="da-DK" sz="1800" dirty="0" smtClean="0">
                <a:latin typeface="Arial"/>
                <a:cs typeface="Arial"/>
              </a:rPr>
              <a:t>‘</a:t>
            </a:r>
            <a:r>
              <a:rPr lang="da-DK" sz="1800" dirty="0">
                <a:latin typeface="Arial"/>
                <a:cs typeface="Arial"/>
              </a:rPr>
              <a:t>plots’ (</a:t>
            </a:r>
            <a:r>
              <a:rPr lang="da-DK" sz="1800" dirty="0" err="1">
                <a:latin typeface="Arial"/>
                <a:cs typeface="Arial"/>
              </a:rPr>
              <a:t>Gergen</a:t>
            </a:r>
            <a:r>
              <a:rPr lang="da-DK" sz="1800" dirty="0">
                <a:latin typeface="Arial"/>
                <a:cs typeface="Arial"/>
              </a:rPr>
              <a:t> 1997), </a:t>
            </a:r>
            <a:endParaRPr lang="da-DK" sz="1800" dirty="0" smtClean="0">
              <a:latin typeface="Arial"/>
              <a:cs typeface="Arial"/>
            </a:endParaRPr>
          </a:p>
          <a:p>
            <a:pPr lvl="1"/>
            <a:r>
              <a:rPr lang="da-DK" sz="1800" dirty="0" smtClean="0">
                <a:latin typeface="Arial"/>
                <a:cs typeface="Arial"/>
              </a:rPr>
              <a:t>‘</a:t>
            </a:r>
            <a:r>
              <a:rPr lang="da-DK" sz="1800" dirty="0">
                <a:latin typeface="Arial"/>
                <a:cs typeface="Arial"/>
              </a:rPr>
              <a:t>felter’ (Bourdieu 1977), </a:t>
            </a:r>
            <a:endParaRPr lang="da-DK" sz="1800" dirty="0" smtClean="0">
              <a:latin typeface="Arial"/>
              <a:cs typeface="Arial"/>
            </a:endParaRPr>
          </a:p>
          <a:p>
            <a:pPr lvl="1"/>
            <a:r>
              <a:rPr lang="da-DK" sz="1800" dirty="0" smtClean="0">
                <a:latin typeface="Arial"/>
                <a:cs typeface="Arial"/>
              </a:rPr>
              <a:t>‘</a:t>
            </a:r>
            <a:r>
              <a:rPr lang="da-DK" sz="1800" dirty="0">
                <a:latin typeface="Arial"/>
                <a:cs typeface="Arial"/>
              </a:rPr>
              <a:t>systemer’ (Luhmann 1995) osv. </a:t>
            </a:r>
            <a:endParaRPr lang="da-DK" sz="1800" dirty="0" smtClean="0">
              <a:latin typeface="Arial"/>
              <a:cs typeface="Arial"/>
            </a:endParaRPr>
          </a:p>
          <a:p>
            <a:pPr marL="457200" lvl="1" indent="0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Fra </a:t>
            </a:r>
            <a:r>
              <a:rPr lang="da-DK" sz="1800" dirty="0">
                <a:latin typeface="Arial"/>
                <a:cs typeface="Arial"/>
              </a:rPr>
              <a:t>en uendelig stor </a:t>
            </a:r>
            <a:r>
              <a:rPr lang="da-DK" sz="1800" dirty="0" smtClean="0">
                <a:latin typeface="Arial"/>
                <a:cs typeface="Arial"/>
              </a:rPr>
              <a:t>overflade</a:t>
            </a:r>
            <a:r>
              <a:rPr lang="da-DK" sz="1800" dirty="0">
                <a:latin typeface="Arial"/>
                <a:cs typeface="Arial"/>
              </a:rPr>
              <a:t>, hvor der </a:t>
            </a:r>
            <a:r>
              <a:rPr lang="da-DK" sz="1800" dirty="0" err="1">
                <a:latin typeface="Arial"/>
                <a:cs typeface="Arial"/>
              </a:rPr>
              <a:t>foregår</a:t>
            </a:r>
            <a:r>
              <a:rPr lang="da-DK" sz="1800" dirty="0">
                <a:latin typeface="Arial"/>
                <a:cs typeface="Arial"/>
              </a:rPr>
              <a:t> en masse hele tiden, udleder vi nogle ret simple fortolkninger af, hvad der </a:t>
            </a:r>
            <a:r>
              <a:rPr lang="da-DK" sz="1800" dirty="0" err="1">
                <a:latin typeface="Arial"/>
                <a:cs typeface="Arial"/>
              </a:rPr>
              <a:t>foregår</a:t>
            </a:r>
            <a:r>
              <a:rPr lang="da-DK" sz="1800" dirty="0">
                <a:latin typeface="Arial"/>
                <a:cs typeface="Arial"/>
              </a:rPr>
              <a:t> og hvorfor. </a:t>
            </a:r>
            <a:endParaRPr lang="da-DK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Det </a:t>
            </a:r>
            <a:r>
              <a:rPr lang="da-DK" sz="1800" dirty="0">
                <a:latin typeface="Arial"/>
                <a:cs typeface="Arial"/>
              </a:rPr>
              <a:t>gør det muligt at rumme kompleksitet mentalt. 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975734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Goffman om frontstage og </a:t>
            </a:r>
            <a:r>
              <a:rPr lang="da-DK" sz="2800" dirty="0" err="1" smtClean="0">
                <a:latin typeface="Arial"/>
                <a:cs typeface="Arial"/>
              </a:rPr>
              <a:t>backstage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398588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da-DK" sz="1800" i="1" dirty="0">
                <a:latin typeface="Arial"/>
                <a:cs typeface="Arial"/>
              </a:rPr>
              <a:t>Frontstage-</a:t>
            </a:r>
            <a:r>
              <a:rPr lang="da-DK" sz="1800" i="1" dirty="0" smtClean="0">
                <a:latin typeface="Arial"/>
                <a:cs typeface="Arial"/>
              </a:rPr>
              <a:t>adfærd: </a:t>
            </a:r>
            <a:r>
              <a:rPr lang="da-DK" sz="1800" dirty="0" err="1" smtClean="0">
                <a:latin typeface="Arial"/>
                <a:cs typeface="Arial"/>
              </a:rPr>
              <a:t>når</a:t>
            </a:r>
            <a:r>
              <a:rPr lang="da-DK" sz="1800" dirty="0" smtClean="0">
                <a:latin typeface="Arial"/>
                <a:cs typeface="Arial"/>
              </a:rPr>
              <a:t> </a:t>
            </a:r>
            <a:r>
              <a:rPr lang="da-DK" sz="1800" dirty="0">
                <a:latin typeface="Arial"/>
                <a:cs typeface="Arial"/>
              </a:rPr>
              <a:t>man opfører sig som forventet i forhold til rollen og situationen, fx sælgere over for kunder eller sygeplejersker over for patienter, med den professionelle tilgang, der hører til opgaven og professionen. </a:t>
            </a:r>
            <a:endParaRPr lang="da-DK" sz="1800" dirty="0" smtClean="0">
              <a:latin typeface="Arial"/>
              <a:cs typeface="Arial"/>
            </a:endParaRPr>
          </a:p>
          <a:p>
            <a:pPr lvl="1" algn="just"/>
            <a:r>
              <a:rPr lang="da-DK" sz="1800" dirty="0">
                <a:latin typeface="Arial"/>
                <a:cs typeface="Arial"/>
              </a:rPr>
              <a:t>Alt det, der </a:t>
            </a:r>
            <a:r>
              <a:rPr lang="da-DK" sz="1800" dirty="0" err="1">
                <a:latin typeface="Arial"/>
                <a:cs typeface="Arial"/>
              </a:rPr>
              <a:t>foregår</a:t>
            </a:r>
            <a:r>
              <a:rPr lang="da-DK" sz="1800" dirty="0">
                <a:latin typeface="Arial"/>
                <a:cs typeface="Arial"/>
              </a:rPr>
              <a:t> </a:t>
            </a:r>
            <a:r>
              <a:rPr lang="da-DK" sz="1800" i="1" dirty="0">
                <a:latin typeface="Arial"/>
                <a:cs typeface="Arial"/>
              </a:rPr>
              <a:t>frontstage, </a:t>
            </a:r>
            <a:r>
              <a:rPr lang="da-DK" sz="1800" dirty="0">
                <a:latin typeface="Arial"/>
                <a:cs typeface="Arial"/>
              </a:rPr>
              <a:t>er i relation til kommunikation i internationale </a:t>
            </a:r>
            <a:r>
              <a:rPr lang="da-DK" sz="1800" dirty="0" smtClean="0">
                <a:latin typeface="Arial"/>
                <a:cs typeface="Arial"/>
              </a:rPr>
              <a:t>virksomheder </a:t>
            </a:r>
            <a:r>
              <a:rPr lang="da-DK" sz="1800" dirty="0" smtClean="0">
                <a:latin typeface="Arial"/>
                <a:cs typeface="Arial"/>
              </a:rPr>
              <a:t>også </a:t>
            </a:r>
            <a:r>
              <a:rPr lang="da-DK" sz="1800" dirty="0">
                <a:latin typeface="Arial"/>
                <a:cs typeface="Arial"/>
              </a:rPr>
              <a:t>beskrevet som </a:t>
            </a:r>
            <a:r>
              <a:rPr lang="da-DK" sz="1800" i="1" dirty="0" err="1">
                <a:latin typeface="Arial"/>
                <a:cs typeface="Arial"/>
              </a:rPr>
              <a:t>onstage</a:t>
            </a:r>
            <a:r>
              <a:rPr lang="da-DK" sz="1800" i="1" dirty="0">
                <a:latin typeface="Arial"/>
                <a:cs typeface="Arial"/>
              </a:rPr>
              <a:t> </a:t>
            </a:r>
            <a:r>
              <a:rPr lang="da-DK" sz="1800" dirty="0">
                <a:latin typeface="Arial"/>
                <a:cs typeface="Arial"/>
              </a:rPr>
              <a:t>af </a:t>
            </a:r>
            <a:r>
              <a:rPr lang="da-DK" sz="1800" dirty="0" err="1">
                <a:latin typeface="Arial"/>
                <a:cs typeface="Arial"/>
              </a:rPr>
              <a:t>Varner</a:t>
            </a:r>
            <a:r>
              <a:rPr lang="da-DK" sz="1800" dirty="0">
                <a:latin typeface="Arial"/>
                <a:cs typeface="Arial"/>
              </a:rPr>
              <a:t> og </a:t>
            </a:r>
            <a:r>
              <a:rPr lang="da-DK" sz="1800" dirty="0" err="1">
                <a:latin typeface="Arial"/>
                <a:cs typeface="Arial"/>
              </a:rPr>
              <a:t>Beamer</a:t>
            </a:r>
            <a:r>
              <a:rPr lang="da-DK" sz="1800" dirty="0">
                <a:latin typeface="Arial"/>
                <a:cs typeface="Arial"/>
              </a:rPr>
              <a:t> (2010). </a:t>
            </a:r>
            <a:r>
              <a:rPr lang="da-DK" sz="1800" dirty="0" err="1">
                <a:latin typeface="Arial"/>
                <a:cs typeface="Arial"/>
              </a:rPr>
              <a:t>Onstage</a:t>
            </a:r>
            <a:r>
              <a:rPr lang="da-DK" sz="1800" dirty="0">
                <a:latin typeface="Arial"/>
                <a:cs typeface="Arial"/>
              </a:rPr>
              <a:t> er alt det synlige, der tydeligt kommunikerer kulturel oprindelse. Fx den ortodokse muslims brug af tørklæde eller den uformelle danskers ‘manglende’ slips under forretningsmøder. </a:t>
            </a:r>
            <a:r>
              <a:rPr lang="da-DK" sz="1800" dirty="0" err="1">
                <a:latin typeface="Arial"/>
                <a:cs typeface="Arial"/>
              </a:rPr>
              <a:t>Onstage</a:t>
            </a:r>
            <a:r>
              <a:rPr lang="da-DK" sz="1800" dirty="0">
                <a:latin typeface="Arial"/>
                <a:cs typeface="Arial"/>
              </a:rPr>
              <a:t> er </a:t>
            </a:r>
            <a:r>
              <a:rPr lang="da-DK" sz="1800" dirty="0" err="1">
                <a:latin typeface="Arial"/>
                <a:cs typeface="Arial"/>
              </a:rPr>
              <a:t>ogsa</a:t>
            </a:r>
            <a:r>
              <a:rPr lang="da-DK" sz="1800" dirty="0">
                <a:latin typeface="Arial"/>
                <a:cs typeface="Arial"/>
              </a:rPr>
              <a:t>̊ kommunikationen (det synlige i </a:t>
            </a:r>
            <a:r>
              <a:rPr lang="da-DK" sz="1800" dirty="0" smtClean="0">
                <a:latin typeface="Arial"/>
                <a:cs typeface="Arial"/>
              </a:rPr>
              <a:t>figur </a:t>
            </a:r>
            <a:r>
              <a:rPr lang="da-DK" sz="1800" dirty="0">
                <a:latin typeface="Arial"/>
                <a:cs typeface="Arial"/>
              </a:rPr>
              <a:t>2.6), der kan </a:t>
            </a:r>
            <a:r>
              <a:rPr lang="da-DK" sz="1800" dirty="0" err="1">
                <a:latin typeface="Arial"/>
                <a:cs typeface="Arial"/>
              </a:rPr>
              <a:t>tilgås</a:t>
            </a:r>
            <a:r>
              <a:rPr lang="da-DK" sz="1800" dirty="0">
                <a:latin typeface="Arial"/>
                <a:cs typeface="Arial"/>
              </a:rPr>
              <a:t> og let ændres af deltagere. </a:t>
            </a:r>
            <a:endParaRPr lang="da-DK" sz="1800" dirty="0" smtClean="0">
              <a:latin typeface="Arial"/>
              <a:cs typeface="Arial"/>
            </a:endParaRPr>
          </a:p>
          <a:p>
            <a:pPr algn="just"/>
            <a:endParaRPr lang="da-DK" sz="1800" i="1" dirty="0" smtClean="0">
              <a:latin typeface="Arial"/>
              <a:cs typeface="Arial"/>
            </a:endParaRPr>
          </a:p>
          <a:p>
            <a:pPr algn="just"/>
            <a:r>
              <a:rPr lang="da-DK" sz="1800" i="1" dirty="0" err="1" smtClean="0">
                <a:latin typeface="Arial"/>
                <a:cs typeface="Arial"/>
              </a:rPr>
              <a:t>Backstage</a:t>
            </a:r>
            <a:r>
              <a:rPr lang="da-DK" sz="1800" i="1" dirty="0">
                <a:latin typeface="Arial"/>
                <a:cs typeface="Arial"/>
              </a:rPr>
              <a:t>-</a:t>
            </a:r>
            <a:r>
              <a:rPr lang="da-DK" sz="1800" i="1" dirty="0" smtClean="0">
                <a:latin typeface="Arial"/>
                <a:cs typeface="Arial"/>
              </a:rPr>
              <a:t>adfærd:</a:t>
            </a:r>
            <a:r>
              <a:rPr lang="da-DK" sz="1800" dirty="0" smtClean="0">
                <a:latin typeface="Arial"/>
                <a:cs typeface="Arial"/>
              </a:rPr>
              <a:t> </a:t>
            </a:r>
            <a:r>
              <a:rPr lang="da-DK" sz="1800" dirty="0" err="1">
                <a:latin typeface="Arial"/>
                <a:cs typeface="Arial"/>
              </a:rPr>
              <a:t>når</a:t>
            </a:r>
            <a:r>
              <a:rPr lang="da-DK" sz="1800" dirty="0">
                <a:latin typeface="Arial"/>
                <a:cs typeface="Arial"/>
              </a:rPr>
              <a:t> de samme mennesker </a:t>
            </a:r>
            <a:r>
              <a:rPr lang="da-DK" sz="1800" dirty="0" smtClean="0">
                <a:latin typeface="Arial"/>
                <a:cs typeface="Arial"/>
              </a:rPr>
              <a:t>fx slapper </a:t>
            </a:r>
            <a:r>
              <a:rPr lang="da-DK" sz="1800" dirty="0">
                <a:latin typeface="Arial"/>
                <a:cs typeface="Arial"/>
              </a:rPr>
              <a:t>af i et baglokale, hvor kunder eller patienter derfor ikke har adgang, og hvor man </a:t>
            </a:r>
            <a:r>
              <a:rPr lang="da-DK" sz="1800" dirty="0" smtClean="0">
                <a:latin typeface="Arial"/>
                <a:cs typeface="Arial"/>
              </a:rPr>
              <a:t>fx kan </a:t>
            </a:r>
            <a:r>
              <a:rPr lang="da-DK" sz="1800" dirty="0">
                <a:latin typeface="Arial"/>
                <a:cs typeface="Arial"/>
              </a:rPr>
              <a:t>tale med </a:t>
            </a:r>
            <a:r>
              <a:rPr lang="da-DK" sz="1800" dirty="0" err="1">
                <a:latin typeface="Arial"/>
                <a:cs typeface="Arial"/>
              </a:rPr>
              <a:t>ra</a:t>
            </a:r>
            <a:r>
              <a:rPr lang="da-DK" sz="1800" dirty="0">
                <a:latin typeface="Arial"/>
                <a:cs typeface="Arial"/>
              </a:rPr>
              <a:t>̊ humor om frontstage-</a:t>
            </a:r>
            <a:r>
              <a:rPr lang="da-DK" sz="1800" dirty="0" smtClean="0">
                <a:latin typeface="Arial"/>
                <a:cs typeface="Arial"/>
              </a:rPr>
              <a:t>oplevelser. </a:t>
            </a:r>
            <a:endParaRPr lang="da-DK" sz="1800" dirty="0">
              <a:latin typeface="Arial"/>
              <a:cs typeface="Arial"/>
            </a:endParaRPr>
          </a:p>
          <a:p>
            <a:pPr marL="0" indent="0" algn="just">
              <a:buNone/>
            </a:pPr>
            <a:endParaRPr lang="da-DK" sz="4000" dirty="0"/>
          </a:p>
        </p:txBody>
      </p:sp>
    </p:spTree>
    <p:extLst>
      <p:ext uri="{BB962C8B-B14F-4D97-AF65-F5344CB8AC3E}">
        <p14:creationId xmlns:p14="http://schemas.microsoft.com/office/powerpoint/2010/main" val="16388435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Kultur som proces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187450" y="1600200"/>
            <a:ext cx="8229600" cy="5257800"/>
          </a:xfrm>
        </p:spPr>
        <p:txBody>
          <a:bodyPr>
            <a:normAutofit/>
          </a:bodyPr>
          <a:lstStyle/>
          <a:p>
            <a:r>
              <a:rPr lang="da-DK" sz="1800" dirty="0" smtClean="0">
                <a:latin typeface="Arial"/>
                <a:cs typeface="Arial"/>
              </a:rPr>
              <a:t>Procesperspektiv kan anlægges </a:t>
            </a:r>
            <a:r>
              <a:rPr lang="da-DK" sz="1800" dirty="0" err="1" smtClean="0">
                <a:latin typeface="Arial"/>
                <a:cs typeface="Arial"/>
              </a:rPr>
              <a:t>pa</a:t>
            </a:r>
            <a:r>
              <a:rPr lang="da-DK" sz="1800" dirty="0" smtClean="0">
                <a:latin typeface="Arial"/>
                <a:cs typeface="Arial"/>
              </a:rPr>
              <a:t>̊ </a:t>
            </a:r>
            <a:r>
              <a:rPr lang="da-DK" sz="1800" dirty="0">
                <a:latin typeface="Arial"/>
                <a:cs typeface="Arial"/>
              </a:rPr>
              <a:t>regional og national </a:t>
            </a:r>
            <a:r>
              <a:rPr lang="da-DK" sz="1800" dirty="0" smtClean="0">
                <a:latin typeface="Arial"/>
                <a:cs typeface="Arial"/>
              </a:rPr>
              <a:t>kultur</a:t>
            </a:r>
          </a:p>
          <a:p>
            <a:pPr marL="0" indent="0">
              <a:buNone/>
            </a:pPr>
            <a:endParaRPr lang="da-DK" sz="1800" dirty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Konsensus </a:t>
            </a:r>
            <a:r>
              <a:rPr lang="da-DK" sz="1800" dirty="0">
                <a:latin typeface="Arial"/>
                <a:cs typeface="Arial"/>
              </a:rPr>
              <a:t>og </a:t>
            </a:r>
            <a:r>
              <a:rPr lang="da-DK" sz="1800" dirty="0" smtClean="0">
                <a:latin typeface="Arial"/>
                <a:cs typeface="Arial"/>
              </a:rPr>
              <a:t>kaos</a:t>
            </a:r>
          </a:p>
          <a:p>
            <a:pPr marL="0" indent="0">
              <a:buNone/>
            </a:pPr>
            <a:endParaRPr lang="da-DK" sz="1800" dirty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Optøning </a:t>
            </a:r>
            <a:r>
              <a:rPr lang="da-DK" sz="1800" dirty="0">
                <a:latin typeface="Arial"/>
                <a:cs typeface="Arial"/>
              </a:rPr>
              <a:t>og </a:t>
            </a:r>
            <a:r>
              <a:rPr lang="da-DK" sz="1800" dirty="0" smtClean="0">
                <a:latin typeface="Arial"/>
                <a:cs typeface="Arial"/>
              </a:rPr>
              <a:t>bevægelse</a:t>
            </a:r>
          </a:p>
          <a:p>
            <a:pPr marL="0" indent="0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Organisationskulturer </a:t>
            </a:r>
            <a:r>
              <a:rPr lang="da-DK" sz="1800" dirty="0">
                <a:latin typeface="Arial"/>
                <a:cs typeface="Arial"/>
              </a:rPr>
              <a:t>som </a:t>
            </a:r>
            <a:r>
              <a:rPr lang="da-DK" sz="1800" dirty="0" smtClean="0">
                <a:latin typeface="Arial"/>
                <a:cs typeface="Arial"/>
              </a:rPr>
              <a:t>forandringsproces </a:t>
            </a:r>
          </a:p>
          <a:p>
            <a:pPr marL="0" indent="0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Kulturelt </a:t>
            </a:r>
            <a:r>
              <a:rPr lang="da-DK" sz="1800" dirty="0">
                <a:latin typeface="Arial"/>
                <a:cs typeface="Arial"/>
              </a:rPr>
              <a:t>bestemte metoder til udvikling af </a:t>
            </a:r>
            <a:r>
              <a:rPr lang="da-DK" sz="1800" dirty="0" smtClean="0">
                <a:latin typeface="Arial"/>
                <a:cs typeface="Arial"/>
              </a:rPr>
              <a:t>kulturer </a:t>
            </a:r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727515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61963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>
                <a:latin typeface="Arial"/>
                <a:cs typeface="Arial"/>
              </a:rPr>
              <a:t>Cullberg </a:t>
            </a:r>
            <a:r>
              <a:rPr lang="da-DK" sz="2800" dirty="0" smtClean="0">
                <a:latin typeface="Arial"/>
                <a:cs typeface="Arial"/>
              </a:rPr>
              <a:t>1975: menneskers følelsesmæssige </a:t>
            </a:r>
            <a:r>
              <a:rPr lang="da-DK" sz="2800" dirty="0">
                <a:latin typeface="Arial"/>
                <a:cs typeface="Arial"/>
              </a:rPr>
              <a:t>reaktioner </a:t>
            </a:r>
            <a:r>
              <a:rPr lang="da-DK" sz="2800" dirty="0" smtClean="0">
                <a:latin typeface="Arial"/>
                <a:cs typeface="Arial"/>
              </a:rPr>
              <a:t>på </a:t>
            </a:r>
            <a:r>
              <a:rPr lang="da-DK" sz="2800" dirty="0">
                <a:latin typeface="Arial"/>
                <a:cs typeface="Arial"/>
              </a:rPr>
              <a:t>kriser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743200" y="1854200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Font typeface="Wingdings" charset="2"/>
              <a:buAutoNum type="arabicPlain"/>
            </a:pPr>
            <a:endParaRPr lang="da-DK" sz="1800" dirty="0" smtClean="0">
              <a:latin typeface="Arial"/>
              <a:cs typeface="Arial"/>
            </a:endParaRPr>
          </a:p>
          <a:p>
            <a:pPr marL="514350" indent="-514350">
              <a:buFont typeface="Wingdings" charset="2"/>
              <a:buAutoNum type="arabicPlain"/>
            </a:pPr>
            <a:r>
              <a:rPr lang="da-DK" sz="1800" dirty="0" smtClean="0">
                <a:latin typeface="Arial"/>
                <a:cs typeface="Arial"/>
              </a:rPr>
              <a:t>Chokfasen</a:t>
            </a:r>
          </a:p>
          <a:p>
            <a:pPr marL="0" indent="0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pPr marL="514350" indent="-514350">
              <a:buFont typeface="Wingdings" charset="2"/>
              <a:buAutoNum type="arabicPlain"/>
            </a:pPr>
            <a:r>
              <a:rPr lang="da-DK" sz="1800" dirty="0" smtClean="0">
                <a:latin typeface="Arial"/>
                <a:cs typeface="Arial"/>
              </a:rPr>
              <a:t>Reaktionsfasen</a:t>
            </a:r>
          </a:p>
          <a:p>
            <a:pPr marL="0" indent="0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pPr marL="514350" indent="-514350">
              <a:buFont typeface="Wingdings" charset="2"/>
              <a:buAutoNum type="arabicPlain"/>
            </a:pPr>
            <a:r>
              <a:rPr lang="da-DK" sz="1800" dirty="0" smtClean="0">
                <a:latin typeface="Arial"/>
                <a:cs typeface="Arial"/>
              </a:rPr>
              <a:t>Bearbejdningsfasen</a:t>
            </a:r>
          </a:p>
          <a:p>
            <a:pPr marL="0" indent="0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pPr marL="514350" indent="-514350">
              <a:buFont typeface="Wingdings" charset="2"/>
              <a:buAutoNum type="arabicPlain"/>
            </a:pPr>
            <a:r>
              <a:rPr lang="da-DK" sz="1800" dirty="0" err="1" smtClean="0">
                <a:latin typeface="Arial"/>
                <a:cs typeface="Arial"/>
              </a:rPr>
              <a:t>nyorienteringsfasen</a:t>
            </a:r>
            <a:endParaRPr lang="da-DK" sz="1800" dirty="0">
              <a:latin typeface="Arial"/>
              <a:cs typeface="Arial"/>
            </a:endParaRPr>
          </a:p>
          <a:p>
            <a:pPr marL="514350" indent="-514350">
              <a:buFont typeface="Wingdings" charset="2"/>
              <a:buAutoNum type="arabicPlain"/>
            </a:pPr>
            <a:endParaRPr lang="da-DK" sz="4000" dirty="0"/>
          </a:p>
        </p:txBody>
      </p:sp>
    </p:spTree>
    <p:extLst>
      <p:ext uri="{BB962C8B-B14F-4D97-AF65-F5344CB8AC3E}">
        <p14:creationId xmlns:p14="http://schemas.microsoft.com/office/powerpoint/2010/main" val="30856272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 descr="Skærmbillede 2016-08-09 kl. 14.40.2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700" y="1562036"/>
            <a:ext cx="7340600" cy="4991100"/>
          </a:xfrm>
          <a:prstGeom prst="rect">
            <a:avLst/>
          </a:prstGeo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Ex på individuel oplevelse af </a:t>
            </a:r>
            <a:r>
              <a:rPr lang="da-DK" sz="2800" dirty="0">
                <a:latin typeface="Arial"/>
                <a:cs typeface="Arial"/>
              </a:rPr>
              <a:t>organisatoriske </a:t>
            </a:r>
            <a:r>
              <a:rPr lang="da-DK" sz="2800" dirty="0" smtClean="0">
                <a:latin typeface="Arial"/>
                <a:cs typeface="Arial"/>
              </a:rPr>
              <a:t>forandringer</a:t>
            </a:r>
            <a:endParaRPr lang="da-DK"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7120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800" dirty="0" smtClean="0"/>
              <a:t>Indhold</a:t>
            </a:r>
            <a:endParaRPr lang="da-DK" sz="28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25450" y="1270001"/>
            <a:ext cx="8229600" cy="5270500"/>
          </a:xfrm>
        </p:spPr>
        <p:txBody>
          <a:bodyPr numCol="2">
            <a:noAutofit/>
          </a:bodyPr>
          <a:lstStyle/>
          <a:p>
            <a:r>
              <a:rPr lang="da-DK" sz="1600" dirty="0" smtClean="0">
                <a:latin typeface="Arial"/>
                <a:cs typeface="Arial"/>
              </a:rPr>
              <a:t>Kultur er dynamisk</a:t>
            </a:r>
          </a:p>
          <a:p>
            <a:pPr marL="0" indent="0">
              <a:buNone/>
            </a:pPr>
            <a:endParaRPr lang="da-DK" sz="1600" dirty="0" smtClean="0">
              <a:latin typeface="Arial"/>
              <a:cs typeface="Arial"/>
            </a:endParaRPr>
          </a:p>
          <a:p>
            <a:r>
              <a:rPr lang="da-DK" sz="1600" dirty="0" smtClean="0">
                <a:latin typeface="Arial"/>
                <a:cs typeface="Arial"/>
              </a:rPr>
              <a:t>Kultur i internationale virksomheder</a:t>
            </a:r>
          </a:p>
          <a:p>
            <a:pPr marL="0" indent="0">
              <a:buNone/>
            </a:pPr>
            <a:endParaRPr lang="da-DK" sz="1600" dirty="0" smtClean="0">
              <a:latin typeface="Arial"/>
              <a:cs typeface="Arial"/>
            </a:endParaRPr>
          </a:p>
          <a:p>
            <a:r>
              <a:rPr lang="da-DK" sz="1600" dirty="0" smtClean="0">
                <a:latin typeface="Arial"/>
                <a:cs typeface="Arial"/>
              </a:rPr>
              <a:t>Det 4-leddede kultursyn</a:t>
            </a:r>
          </a:p>
          <a:p>
            <a:pPr marL="0" indent="0">
              <a:buNone/>
            </a:pPr>
            <a:endParaRPr lang="da-DK" sz="1600" dirty="0" smtClean="0">
              <a:latin typeface="Arial"/>
              <a:cs typeface="Arial"/>
            </a:endParaRPr>
          </a:p>
          <a:p>
            <a:r>
              <a:rPr lang="da-DK" sz="1600" dirty="0">
                <a:latin typeface="Arial"/>
                <a:cs typeface="Arial"/>
              </a:rPr>
              <a:t>Essentialisme vs. </a:t>
            </a:r>
            <a:r>
              <a:rPr lang="da-DK" sz="1600" dirty="0" smtClean="0">
                <a:latin typeface="Arial"/>
                <a:cs typeface="Arial"/>
              </a:rPr>
              <a:t>socialkonstruktivisme</a:t>
            </a:r>
          </a:p>
          <a:p>
            <a:pPr marL="0" indent="0">
              <a:buNone/>
            </a:pPr>
            <a:endParaRPr lang="da-DK" sz="1600" dirty="0" smtClean="0">
              <a:latin typeface="Arial"/>
              <a:cs typeface="Arial"/>
            </a:endParaRPr>
          </a:p>
          <a:p>
            <a:r>
              <a:rPr lang="da-DK" sz="1600" dirty="0">
                <a:latin typeface="Arial"/>
                <a:cs typeface="Arial"/>
              </a:rPr>
              <a:t>Niveauer i identitet </a:t>
            </a:r>
            <a:endParaRPr lang="da-DK" sz="16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da-DK" sz="1600" dirty="0" smtClean="0">
              <a:latin typeface="Arial"/>
              <a:cs typeface="Arial"/>
            </a:endParaRPr>
          </a:p>
          <a:p>
            <a:r>
              <a:rPr lang="da-DK" sz="1600" dirty="0">
                <a:latin typeface="Arial"/>
                <a:cs typeface="Arial"/>
              </a:rPr>
              <a:t>Kultur som dynamisk </a:t>
            </a:r>
            <a:r>
              <a:rPr lang="da-DK" sz="1600" dirty="0" smtClean="0">
                <a:latin typeface="Arial"/>
                <a:cs typeface="Arial"/>
              </a:rPr>
              <a:t>ressource</a:t>
            </a:r>
          </a:p>
          <a:p>
            <a:pPr marL="0" indent="0">
              <a:buNone/>
            </a:pPr>
            <a:endParaRPr lang="da-DK" sz="1600" dirty="0" smtClean="0">
              <a:latin typeface="Arial"/>
              <a:cs typeface="Arial"/>
            </a:endParaRPr>
          </a:p>
          <a:p>
            <a:r>
              <a:rPr lang="da-DK" sz="1600" dirty="0">
                <a:latin typeface="Arial"/>
                <a:cs typeface="Arial"/>
              </a:rPr>
              <a:t>Ex på en persons facetterede identitetsmæssige </a:t>
            </a:r>
            <a:r>
              <a:rPr lang="da-DK" sz="1600" dirty="0" smtClean="0">
                <a:latin typeface="Arial"/>
                <a:cs typeface="Arial"/>
              </a:rPr>
              <a:t>ressourcer</a:t>
            </a:r>
          </a:p>
          <a:p>
            <a:pPr marL="0" indent="0">
              <a:buNone/>
            </a:pPr>
            <a:endParaRPr lang="da-DK" sz="1600" dirty="0" smtClean="0">
              <a:latin typeface="Arial"/>
              <a:cs typeface="Arial"/>
            </a:endParaRPr>
          </a:p>
          <a:p>
            <a:r>
              <a:rPr lang="da-DK" sz="1600" dirty="0">
                <a:latin typeface="Arial"/>
                <a:cs typeface="Arial"/>
              </a:rPr>
              <a:t>Hofstedes 6 dimensioner </a:t>
            </a:r>
            <a:endParaRPr lang="da-DK" sz="16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da-DK" sz="1600" dirty="0" smtClean="0">
              <a:latin typeface="Arial"/>
              <a:cs typeface="Arial"/>
            </a:endParaRPr>
          </a:p>
          <a:p>
            <a:endParaRPr lang="da-DK" sz="1600" dirty="0" smtClean="0">
              <a:latin typeface="Arial"/>
              <a:cs typeface="Arial"/>
            </a:endParaRPr>
          </a:p>
          <a:p>
            <a:r>
              <a:rPr lang="da-DK" sz="1600" dirty="0" smtClean="0">
                <a:latin typeface="Arial"/>
                <a:cs typeface="Arial"/>
              </a:rPr>
              <a:t>Ex </a:t>
            </a:r>
            <a:r>
              <a:rPr lang="da-DK" sz="1600" dirty="0">
                <a:latin typeface="Arial"/>
                <a:cs typeface="Arial"/>
              </a:rPr>
              <a:t>på sammenligning af DK og Indien ud fra de 6 </a:t>
            </a:r>
            <a:r>
              <a:rPr lang="da-DK" sz="1600" dirty="0" smtClean="0">
                <a:latin typeface="Arial"/>
                <a:cs typeface="Arial"/>
              </a:rPr>
              <a:t>parametre</a:t>
            </a:r>
          </a:p>
          <a:p>
            <a:pPr marL="0" indent="0">
              <a:buNone/>
            </a:pPr>
            <a:endParaRPr lang="da-DK" sz="1600" dirty="0" smtClean="0">
              <a:latin typeface="Arial"/>
              <a:cs typeface="Arial"/>
            </a:endParaRPr>
          </a:p>
          <a:p>
            <a:r>
              <a:rPr lang="da-DK" sz="1600" dirty="0">
                <a:latin typeface="Arial"/>
                <a:cs typeface="Arial"/>
              </a:rPr>
              <a:t>’Dybden’ er et analytisk </a:t>
            </a:r>
            <a:r>
              <a:rPr lang="da-DK" sz="1600" dirty="0" err="1">
                <a:latin typeface="Arial"/>
                <a:cs typeface="Arial"/>
              </a:rPr>
              <a:t>konstrukt</a:t>
            </a:r>
            <a:r>
              <a:rPr lang="da-DK" sz="1600" dirty="0">
                <a:latin typeface="Arial"/>
                <a:cs typeface="Arial"/>
              </a:rPr>
              <a:t>, der udledes af analyse af ’overfladen</a:t>
            </a:r>
            <a:r>
              <a:rPr lang="da-DK" sz="1600" dirty="0" smtClean="0">
                <a:latin typeface="Arial"/>
                <a:cs typeface="Arial"/>
              </a:rPr>
              <a:t>’</a:t>
            </a:r>
          </a:p>
          <a:p>
            <a:pPr marL="0" indent="0">
              <a:buNone/>
            </a:pPr>
            <a:endParaRPr lang="da-DK" sz="1600" dirty="0" smtClean="0">
              <a:latin typeface="Arial"/>
              <a:cs typeface="Arial"/>
            </a:endParaRPr>
          </a:p>
          <a:p>
            <a:r>
              <a:rPr lang="da-DK" sz="1600" dirty="0">
                <a:latin typeface="Arial"/>
                <a:cs typeface="Arial"/>
              </a:rPr>
              <a:t>Goffman om frontstage og </a:t>
            </a:r>
            <a:r>
              <a:rPr lang="da-DK" sz="1600" dirty="0" err="1" smtClean="0">
                <a:latin typeface="Arial"/>
                <a:cs typeface="Arial"/>
              </a:rPr>
              <a:t>backstage</a:t>
            </a:r>
            <a:endParaRPr lang="da-DK" sz="16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da-DK" sz="1600" dirty="0" smtClean="0">
              <a:latin typeface="Arial"/>
              <a:cs typeface="Arial"/>
            </a:endParaRPr>
          </a:p>
          <a:p>
            <a:r>
              <a:rPr lang="da-DK" sz="1600" dirty="0">
                <a:latin typeface="Arial"/>
                <a:cs typeface="Arial"/>
              </a:rPr>
              <a:t>Kultur som </a:t>
            </a:r>
            <a:r>
              <a:rPr lang="da-DK" sz="1600" dirty="0" smtClean="0">
                <a:latin typeface="Arial"/>
                <a:cs typeface="Arial"/>
              </a:rPr>
              <a:t>proces</a:t>
            </a:r>
          </a:p>
          <a:p>
            <a:pPr marL="0" indent="0">
              <a:buNone/>
            </a:pPr>
            <a:endParaRPr lang="da-DK" sz="1600" dirty="0" smtClean="0">
              <a:latin typeface="Arial"/>
              <a:cs typeface="Arial"/>
            </a:endParaRPr>
          </a:p>
          <a:p>
            <a:r>
              <a:rPr lang="da-DK" sz="1600" dirty="0">
                <a:latin typeface="Arial"/>
                <a:cs typeface="Arial"/>
              </a:rPr>
              <a:t>Cullberg 1975: menneskers følelsesmæssige reaktioner på </a:t>
            </a:r>
            <a:r>
              <a:rPr lang="da-DK" sz="1600" dirty="0" smtClean="0">
                <a:latin typeface="Arial"/>
                <a:cs typeface="Arial"/>
              </a:rPr>
              <a:t>kriser</a:t>
            </a:r>
          </a:p>
          <a:p>
            <a:pPr marL="0" indent="0">
              <a:buNone/>
            </a:pPr>
            <a:endParaRPr lang="da-DK" sz="1600" dirty="0" smtClean="0">
              <a:latin typeface="Arial"/>
              <a:cs typeface="Arial"/>
            </a:endParaRPr>
          </a:p>
          <a:p>
            <a:r>
              <a:rPr lang="da-DK" sz="1600" dirty="0">
                <a:latin typeface="Arial"/>
                <a:cs typeface="Arial"/>
              </a:rPr>
              <a:t>Ex på individuel oplevelse af organisatoriske </a:t>
            </a:r>
            <a:r>
              <a:rPr lang="da-DK" sz="1600" dirty="0" smtClean="0">
                <a:latin typeface="Arial"/>
                <a:cs typeface="Arial"/>
              </a:rPr>
              <a:t>forandringer</a:t>
            </a:r>
          </a:p>
          <a:p>
            <a:pPr marL="0" indent="0">
              <a:buNone/>
            </a:pPr>
            <a:endParaRPr lang="da-DK" sz="1600" dirty="0" smtClean="0">
              <a:latin typeface="Arial"/>
              <a:cs typeface="Arial"/>
            </a:endParaRPr>
          </a:p>
          <a:p>
            <a:r>
              <a:rPr lang="da-DK" sz="1600" dirty="0">
                <a:latin typeface="Arial"/>
                <a:cs typeface="Arial"/>
              </a:rPr>
              <a:t>Individer kan gennemgå deres organisatoriske </a:t>
            </a:r>
            <a:r>
              <a:rPr lang="da-DK" sz="1600" dirty="0" smtClean="0">
                <a:latin typeface="Arial"/>
                <a:cs typeface="Arial"/>
              </a:rPr>
              <a:t>liv i </a:t>
            </a:r>
            <a:r>
              <a:rPr lang="da-DK" sz="1600" dirty="0">
                <a:latin typeface="Arial"/>
                <a:cs typeface="Arial"/>
              </a:rPr>
              <a:t>meget forskellige forløb</a:t>
            </a:r>
            <a:endParaRPr lang="da-DK" sz="1600" dirty="0" smtClean="0">
              <a:latin typeface="Arial"/>
              <a:cs typeface="Arial"/>
            </a:endParaRPr>
          </a:p>
          <a:p>
            <a:endParaRPr lang="da-DK" sz="1600" dirty="0" smtClean="0">
              <a:latin typeface="Arial"/>
              <a:cs typeface="Arial"/>
            </a:endParaRPr>
          </a:p>
          <a:p>
            <a:endParaRPr lang="da-DK" sz="1600" dirty="0" smtClean="0">
              <a:latin typeface="Arial"/>
              <a:cs typeface="Arial"/>
            </a:endParaRPr>
          </a:p>
          <a:p>
            <a:endParaRPr lang="da-DK" sz="1600" dirty="0" smtClean="0">
              <a:latin typeface="Arial"/>
              <a:cs typeface="Arial"/>
            </a:endParaRPr>
          </a:p>
          <a:p>
            <a:endParaRPr lang="da-DK" sz="1600" dirty="0" smtClean="0">
              <a:latin typeface="Arial"/>
              <a:cs typeface="Arial"/>
            </a:endParaRPr>
          </a:p>
          <a:p>
            <a:endParaRPr lang="da-DK" sz="1600" dirty="0" smtClean="0">
              <a:latin typeface="Arial"/>
              <a:cs typeface="Arial"/>
            </a:endParaRPr>
          </a:p>
          <a:p>
            <a:endParaRPr lang="da-DK" sz="1600" dirty="0" smtClean="0">
              <a:latin typeface="Arial"/>
              <a:cs typeface="Arial"/>
            </a:endParaRPr>
          </a:p>
          <a:p>
            <a:endParaRPr lang="da-DK" sz="1600" dirty="0" smtClean="0">
              <a:latin typeface="Arial"/>
              <a:cs typeface="Arial"/>
            </a:endParaRPr>
          </a:p>
          <a:p>
            <a:endParaRPr lang="da-DK" sz="1600" dirty="0" smtClean="0"/>
          </a:p>
          <a:p>
            <a:endParaRPr lang="da-DK" sz="1600" dirty="0" smtClean="0"/>
          </a:p>
          <a:p>
            <a:endParaRPr lang="da-DK" sz="1600" dirty="0"/>
          </a:p>
        </p:txBody>
      </p:sp>
    </p:spTree>
    <p:extLst>
      <p:ext uri="{BB962C8B-B14F-4D97-AF65-F5344CB8AC3E}">
        <p14:creationId xmlns:p14="http://schemas.microsoft.com/office/powerpoint/2010/main" val="31380965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 descr="Skærmbillede 2016-08-09 kl. 14.40.1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77102"/>
            <a:ext cx="9144000" cy="5313920"/>
          </a:xfrm>
          <a:prstGeom prst="rect">
            <a:avLst/>
          </a:prstGeo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297689" y="195270"/>
            <a:ext cx="8448649" cy="1143000"/>
          </a:xfrm>
        </p:spPr>
        <p:txBody>
          <a:bodyPr>
            <a:no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Individer kan gennemgå deres organisatoriske liv </a:t>
            </a:r>
            <a:br>
              <a:rPr lang="da-DK" sz="2800" dirty="0" smtClean="0">
                <a:latin typeface="Arial"/>
                <a:cs typeface="Arial"/>
              </a:rPr>
            </a:br>
            <a:r>
              <a:rPr lang="da-DK" sz="2800" dirty="0" smtClean="0">
                <a:latin typeface="Arial"/>
                <a:cs typeface="Arial"/>
              </a:rPr>
              <a:t>i meget forskellige forløb</a:t>
            </a:r>
            <a:endParaRPr lang="da-DK"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640328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Kultur er dynamisk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67606"/>
          </a:xfrm>
        </p:spPr>
        <p:txBody>
          <a:bodyPr>
            <a:normAutofit/>
          </a:bodyPr>
          <a:lstStyle/>
          <a:p>
            <a:pPr algn="just"/>
            <a:r>
              <a:rPr lang="da-DK" sz="1800" dirty="0">
                <a:latin typeface="Arial"/>
                <a:cs typeface="Arial"/>
              </a:rPr>
              <a:t>Kultur er normer og værdier, der kommer til udtryk igennem praksisser og kommunikative </a:t>
            </a:r>
            <a:r>
              <a:rPr lang="da-DK" sz="1800" dirty="0" smtClean="0">
                <a:latin typeface="Arial"/>
                <a:cs typeface="Arial"/>
              </a:rPr>
              <a:t>handlinger.</a:t>
            </a:r>
            <a:endParaRPr lang="da-DK" sz="1800" dirty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Kultur er en </a:t>
            </a:r>
            <a:r>
              <a:rPr lang="da-DK" sz="1800" dirty="0">
                <a:latin typeface="Arial"/>
                <a:cs typeface="Arial"/>
              </a:rPr>
              <a:t>social og tillært konstruktion, der samler og </a:t>
            </a:r>
            <a:r>
              <a:rPr lang="da-DK" sz="1800" dirty="0" smtClean="0">
                <a:latin typeface="Arial"/>
                <a:cs typeface="Arial"/>
              </a:rPr>
              <a:t>adskiller.</a:t>
            </a:r>
            <a:endParaRPr lang="da-DK" sz="1800" dirty="0">
              <a:latin typeface="Arial"/>
              <a:cs typeface="Arial"/>
            </a:endParaRPr>
          </a:p>
          <a:p>
            <a:pPr algn="just"/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Ikke </a:t>
            </a:r>
            <a:r>
              <a:rPr lang="da-DK" sz="1800" dirty="0">
                <a:latin typeface="Arial"/>
                <a:cs typeface="Arial"/>
              </a:rPr>
              <a:t>en spand men et sæt </a:t>
            </a:r>
            <a:r>
              <a:rPr lang="da-DK" sz="1800" dirty="0" smtClean="0">
                <a:latin typeface="Arial"/>
                <a:cs typeface="Arial"/>
              </a:rPr>
              <a:t>fortolkningsprincipper. </a:t>
            </a:r>
            <a:endParaRPr lang="da-DK" sz="1800" dirty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Struktur vs. </a:t>
            </a:r>
            <a:r>
              <a:rPr lang="da-DK" sz="1800" dirty="0" smtClean="0">
                <a:latin typeface="Arial"/>
                <a:cs typeface="Arial"/>
              </a:rPr>
              <a:t>aktørniveau.</a:t>
            </a:r>
            <a:endParaRPr lang="da-DK" sz="1800" dirty="0" smtClean="0">
              <a:latin typeface="Arial"/>
              <a:cs typeface="Arial"/>
            </a:endParaRPr>
          </a:p>
          <a:p>
            <a:pPr algn="just"/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Kultur </a:t>
            </a:r>
            <a:r>
              <a:rPr lang="da-DK" sz="1800" dirty="0">
                <a:latin typeface="Arial"/>
                <a:cs typeface="Arial"/>
              </a:rPr>
              <a:t>skabes og genskabes gennem daglige </a:t>
            </a:r>
            <a:r>
              <a:rPr lang="da-DK" sz="1800" dirty="0" err="1">
                <a:latin typeface="Arial"/>
                <a:cs typeface="Arial"/>
              </a:rPr>
              <a:t>interaktionelle</a:t>
            </a:r>
            <a:r>
              <a:rPr lang="da-DK" sz="1800" dirty="0">
                <a:latin typeface="Arial"/>
                <a:cs typeface="Arial"/>
              </a:rPr>
              <a:t> </a:t>
            </a:r>
            <a:r>
              <a:rPr lang="da-DK" sz="1800" dirty="0" smtClean="0">
                <a:latin typeface="Arial"/>
                <a:cs typeface="Arial"/>
              </a:rPr>
              <a:t>handlinger.</a:t>
            </a:r>
            <a:endParaRPr lang="da-DK" sz="1800" dirty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Kultur udkrystalliseres i identiteter for individer og grupper, og de er altid til forhandling</a:t>
            </a:r>
            <a:r>
              <a:rPr lang="da-DK" sz="1800" dirty="0">
                <a:latin typeface="Arial"/>
                <a:cs typeface="Arial"/>
              </a:rPr>
              <a:t>, </a:t>
            </a:r>
            <a:r>
              <a:rPr lang="da-DK" sz="1800" dirty="0" smtClean="0">
                <a:latin typeface="Arial"/>
                <a:cs typeface="Arial"/>
              </a:rPr>
              <a:t>nyskabelse </a:t>
            </a:r>
            <a:r>
              <a:rPr lang="da-DK" sz="1800" dirty="0">
                <a:latin typeface="Arial"/>
                <a:cs typeface="Arial"/>
              </a:rPr>
              <a:t>og muligvis i kamp med andre kulturer og </a:t>
            </a:r>
            <a:r>
              <a:rPr lang="da-DK" sz="1800" dirty="0" smtClean="0">
                <a:latin typeface="Arial"/>
                <a:cs typeface="Arial"/>
              </a:rPr>
              <a:t>identiteter.</a:t>
            </a:r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1587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Kultur i internationale virksomheder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461306"/>
            <a:ext cx="8229600" cy="5257800"/>
          </a:xfrm>
        </p:spPr>
        <p:txBody>
          <a:bodyPr>
            <a:normAutofit/>
          </a:bodyPr>
          <a:lstStyle/>
          <a:p>
            <a:r>
              <a:rPr lang="da-DK" sz="1800" dirty="0">
                <a:latin typeface="Arial"/>
                <a:cs typeface="Arial"/>
              </a:rPr>
              <a:t>Det er godt at kende til overordnede kulturelle og etniske træk, men man kan ikke </a:t>
            </a:r>
            <a:r>
              <a:rPr lang="da-DK" sz="1800" dirty="0" smtClean="0">
                <a:latin typeface="Arial"/>
                <a:cs typeface="Arial"/>
              </a:rPr>
              <a:t>forudsætte</a:t>
            </a:r>
            <a:r>
              <a:rPr lang="da-DK" sz="1800" dirty="0">
                <a:latin typeface="Arial"/>
                <a:cs typeface="Arial"/>
              </a:rPr>
              <a:t>, at kultur har en bestemt betydning. </a:t>
            </a:r>
          </a:p>
          <a:p>
            <a:r>
              <a:rPr lang="da-DK" sz="1800" dirty="0" smtClean="0">
                <a:latin typeface="Arial"/>
                <a:cs typeface="Arial"/>
              </a:rPr>
              <a:t>Alle </a:t>
            </a:r>
            <a:r>
              <a:rPr lang="da-DK" sz="1800" dirty="0">
                <a:latin typeface="Arial"/>
                <a:cs typeface="Arial"/>
              </a:rPr>
              <a:t>mennesker er </a:t>
            </a:r>
            <a:r>
              <a:rPr lang="da-DK" sz="1800" dirty="0" smtClean="0">
                <a:latin typeface="Arial"/>
                <a:cs typeface="Arial"/>
              </a:rPr>
              <a:t>på </a:t>
            </a:r>
            <a:r>
              <a:rPr lang="da-DK" sz="1800" dirty="0">
                <a:latin typeface="Arial"/>
                <a:cs typeface="Arial"/>
              </a:rPr>
              <a:t>en og samme tid del af </a:t>
            </a:r>
            <a:r>
              <a:rPr lang="da-DK" sz="1800" dirty="0" smtClean="0">
                <a:latin typeface="Arial"/>
                <a:cs typeface="Arial"/>
              </a:rPr>
              <a:t>flere </a:t>
            </a:r>
            <a:r>
              <a:rPr lang="da-DK" sz="1800" dirty="0">
                <a:latin typeface="Arial"/>
                <a:cs typeface="Arial"/>
              </a:rPr>
              <a:t>forskellige kulturelle sammenhænge og systemer, og derved er kultur en mulig ressource at trække </a:t>
            </a:r>
            <a:r>
              <a:rPr lang="da-DK" sz="1800" dirty="0" smtClean="0">
                <a:latin typeface="Arial"/>
                <a:cs typeface="Arial"/>
              </a:rPr>
              <a:t>på </a:t>
            </a:r>
            <a:r>
              <a:rPr lang="da-DK" sz="1800" dirty="0">
                <a:latin typeface="Arial"/>
                <a:cs typeface="Arial"/>
              </a:rPr>
              <a:t>i </a:t>
            </a:r>
            <a:r>
              <a:rPr lang="da-DK" sz="1800" dirty="0" smtClean="0">
                <a:latin typeface="Arial"/>
                <a:cs typeface="Arial"/>
              </a:rPr>
              <a:t>interaktioner.</a:t>
            </a:r>
            <a:endParaRPr lang="da-DK" sz="1800" dirty="0">
              <a:latin typeface="Arial"/>
              <a:cs typeface="Arial"/>
            </a:endParaRPr>
          </a:p>
          <a:p>
            <a:r>
              <a:rPr lang="da-DK" sz="1800" dirty="0">
                <a:latin typeface="Arial"/>
                <a:cs typeface="Arial"/>
              </a:rPr>
              <a:t>Stammer og forestillede </a:t>
            </a:r>
            <a:r>
              <a:rPr lang="da-DK" sz="1800" dirty="0" smtClean="0">
                <a:latin typeface="Arial"/>
                <a:cs typeface="Arial"/>
              </a:rPr>
              <a:t>fællesskaber. </a:t>
            </a:r>
          </a:p>
          <a:p>
            <a:r>
              <a:rPr lang="da-DK" sz="1800" dirty="0" err="1">
                <a:latin typeface="Arial"/>
                <a:cs typeface="Arial"/>
              </a:rPr>
              <a:t>Tværgående</a:t>
            </a:r>
            <a:r>
              <a:rPr lang="da-DK" sz="1800" dirty="0">
                <a:latin typeface="Arial"/>
                <a:cs typeface="Arial"/>
              </a:rPr>
              <a:t> </a:t>
            </a:r>
            <a:r>
              <a:rPr lang="da-DK" sz="1800" dirty="0" smtClean="0">
                <a:latin typeface="Arial"/>
                <a:cs typeface="Arial"/>
              </a:rPr>
              <a:t>fællesskaber.</a:t>
            </a:r>
          </a:p>
          <a:p>
            <a:r>
              <a:rPr lang="da-DK" sz="1800" dirty="0">
                <a:latin typeface="Arial"/>
                <a:cs typeface="Arial"/>
              </a:rPr>
              <a:t>Vagabonden, flygtningen, turisten, nomaden og den </a:t>
            </a:r>
            <a:r>
              <a:rPr lang="da-DK" sz="1800" dirty="0" smtClean="0">
                <a:latin typeface="Arial"/>
                <a:cs typeface="Arial"/>
              </a:rPr>
              <a:t>forretningsrejsende har forskellige vilkår.</a:t>
            </a:r>
            <a:endParaRPr lang="da-DK" sz="1800" dirty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Latente </a:t>
            </a:r>
            <a:r>
              <a:rPr lang="da-DK" sz="1800" dirty="0">
                <a:latin typeface="Arial"/>
                <a:cs typeface="Arial"/>
              </a:rPr>
              <a:t>ressourcer i alle </a:t>
            </a:r>
            <a:r>
              <a:rPr lang="da-DK" sz="1800" dirty="0" smtClean="0">
                <a:latin typeface="Arial"/>
                <a:cs typeface="Arial"/>
              </a:rPr>
              <a:t>situationer.</a:t>
            </a:r>
            <a:endParaRPr lang="da-DK" sz="1800" dirty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Kultur </a:t>
            </a:r>
            <a:r>
              <a:rPr lang="da-DK" sz="1800" dirty="0">
                <a:latin typeface="Arial"/>
                <a:cs typeface="Arial"/>
              </a:rPr>
              <a:t>i internationale virksomheder er </a:t>
            </a:r>
            <a:r>
              <a:rPr lang="da-DK" sz="1800" dirty="0" err="1">
                <a:latin typeface="Arial"/>
                <a:cs typeface="Arial"/>
              </a:rPr>
              <a:t>både</a:t>
            </a:r>
            <a:r>
              <a:rPr lang="da-DK" sz="1800" dirty="0">
                <a:latin typeface="Arial"/>
                <a:cs typeface="Arial"/>
              </a:rPr>
              <a:t> en ressource for medarbejdere og et </a:t>
            </a:r>
            <a:r>
              <a:rPr lang="da-DK" sz="1800" dirty="0" smtClean="0">
                <a:latin typeface="Arial"/>
                <a:cs typeface="Arial"/>
              </a:rPr>
              <a:t>fænomen</a:t>
            </a:r>
            <a:r>
              <a:rPr lang="da-DK" sz="1800" dirty="0">
                <a:latin typeface="Arial"/>
                <a:cs typeface="Arial"/>
              </a:rPr>
              <a:t>, man som analytiker kan studere, og som ledelser strategisk kan forsøge at </a:t>
            </a:r>
            <a:r>
              <a:rPr lang="da-DK" sz="1800" dirty="0" smtClean="0">
                <a:latin typeface="Arial"/>
                <a:cs typeface="Arial"/>
              </a:rPr>
              <a:t>styre.</a:t>
            </a:r>
            <a:endParaRPr lang="da-DK" sz="1800" dirty="0">
              <a:latin typeface="Arial"/>
              <a:cs typeface="Arial"/>
            </a:endParaRPr>
          </a:p>
          <a:p>
            <a:pPr marL="0" indent="0">
              <a:buNone/>
            </a:pPr>
            <a:endParaRPr lang="da-DK" sz="4000" dirty="0"/>
          </a:p>
        </p:txBody>
      </p:sp>
    </p:spTree>
    <p:extLst>
      <p:ext uri="{BB962C8B-B14F-4D97-AF65-F5344CB8AC3E}">
        <p14:creationId xmlns:p14="http://schemas.microsoft.com/office/powerpoint/2010/main" val="878520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 descr="Skærmbillede 2016-08-09 kl. 14.42.5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23" y="833377"/>
            <a:ext cx="8050128" cy="6044465"/>
          </a:xfrm>
          <a:prstGeom prst="rect">
            <a:avLst/>
          </a:prstGeo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135744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>
                <a:latin typeface="Arial"/>
                <a:cs typeface="Arial"/>
              </a:rPr>
              <a:t>Det 4-leddede kultursyn</a:t>
            </a:r>
          </a:p>
        </p:txBody>
      </p:sp>
    </p:spTree>
    <p:extLst>
      <p:ext uri="{BB962C8B-B14F-4D97-AF65-F5344CB8AC3E}">
        <p14:creationId xmlns:p14="http://schemas.microsoft.com/office/powerpoint/2010/main" val="1532080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75428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Det 4-leddede kultursyn: Kultur som</a:t>
            </a:r>
            <a:r>
              <a:rPr lang="is-IS" sz="2800" dirty="0" smtClean="0">
                <a:latin typeface="Arial"/>
                <a:cs typeface="Arial"/>
              </a:rPr>
              <a:t>…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38921" y="1290233"/>
            <a:ext cx="8811581" cy="5126757"/>
          </a:xfrm>
        </p:spPr>
        <p:txBody>
          <a:bodyPr>
            <a:noAutofit/>
          </a:bodyPr>
          <a:lstStyle/>
          <a:p>
            <a:pPr marL="277813" indent="-277813" algn="just">
              <a:buFont typeface="Wingdings" charset="2"/>
              <a:buAutoNum type="arabicPlain"/>
            </a:pPr>
            <a:r>
              <a:rPr lang="da-DK" sz="1600" i="1" dirty="0">
                <a:latin typeface="Arial"/>
                <a:cs typeface="Arial"/>
              </a:rPr>
              <a:t>Organisk-dynamisk konstruktion: </a:t>
            </a:r>
            <a:r>
              <a:rPr lang="da-DK" sz="1600" dirty="0">
                <a:latin typeface="Arial"/>
                <a:cs typeface="Arial"/>
              </a:rPr>
              <a:t>Her er fokus </a:t>
            </a:r>
            <a:r>
              <a:rPr lang="da-DK" sz="1600" dirty="0" smtClean="0">
                <a:latin typeface="Arial"/>
                <a:cs typeface="Arial"/>
              </a:rPr>
              <a:t>på </a:t>
            </a:r>
            <a:r>
              <a:rPr lang="da-DK" sz="1600" dirty="0">
                <a:latin typeface="Arial"/>
                <a:cs typeface="Arial"/>
              </a:rPr>
              <a:t>deltagerens </a:t>
            </a:r>
            <a:r>
              <a:rPr lang="da-DK" sz="1600" dirty="0" smtClean="0">
                <a:latin typeface="Arial"/>
                <a:cs typeface="Arial"/>
              </a:rPr>
              <a:t>lokale og løbende </a:t>
            </a:r>
            <a:r>
              <a:rPr lang="da-DK" sz="1600" dirty="0" err="1" smtClean="0">
                <a:latin typeface="Arial"/>
                <a:cs typeface="Arial"/>
              </a:rPr>
              <a:t>samskabelse</a:t>
            </a:r>
            <a:r>
              <a:rPr lang="da-DK" sz="1600" dirty="0" smtClean="0">
                <a:latin typeface="Arial"/>
                <a:cs typeface="Arial"/>
              </a:rPr>
              <a:t> </a:t>
            </a:r>
            <a:r>
              <a:rPr lang="da-DK" sz="1600" dirty="0">
                <a:latin typeface="Arial"/>
                <a:cs typeface="Arial"/>
              </a:rPr>
              <a:t>af kultur. </a:t>
            </a:r>
            <a:endParaRPr lang="da-DK" sz="1600" dirty="0" smtClean="0">
              <a:latin typeface="Arial"/>
              <a:cs typeface="Arial"/>
            </a:endParaRPr>
          </a:p>
          <a:p>
            <a:pPr marL="0" indent="0" algn="just">
              <a:buNone/>
            </a:pPr>
            <a:endParaRPr lang="da-DK" sz="1600" dirty="0" smtClean="0">
              <a:latin typeface="Arial"/>
              <a:cs typeface="Arial"/>
            </a:endParaRPr>
          </a:p>
          <a:p>
            <a:pPr marL="277813" indent="-277813" algn="just">
              <a:buFont typeface="Wingdings" charset="2"/>
              <a:buAutoNum type="arabicPlain"/>
            </a:pPr>
            <a:r>
              <a:rPr lang="da-DK" sz="1600" i="1" dirty="0">
                <a:latin typeface="Arial"/>
                <a:cs typeface="Arial"/>
              </a:rPr>
              <a:t>Dynamisk ressource: </a:t>
            </a:r>
            <a:r>
              <a:rPr lang="da-DK" sz="1600" dirty="0">
                <a:latin typeface="Arial"/>
                <a:cs typeface="Arial"/>
              </a:rPr>
              <a:t>Her er fokus </a:t>
            </a:r>
            <a:r>
              <a:rPr lang="da-DK" sz="1600" dirty="0" smtClean="0">
                <a:latin typeface="Arial"/>
                <a:cs typeface="Arial"/>
              </a:rPr>
              <a:t>på </a:t>
            </a:r>
            <a:r>
              <a:rPr lang="da-DK" sz="1600" dirty="0">
                <a:latin typeface="Arial"/>
                <a:cs typeface="Arial"/>
              </a:rPr>
              <a:t>deltagerens brug af kultur som noget, der kan </a:t>
            </a:r>
            <a:r>
              <a:rPr lang="da-DK" sz="1600" dirty="0" smtClean="0">
                <a:latin typeface="Arial"/>
                <a:cs typeface="Arial"/>
              </a:rPr>
              <a:t>udnyttes </a:t>
            </a:r>
            <a:r>
              <a:rPr lang="da-DK" sz="1600" dirty="0">
                <a:latin typeface="Arial"/>
                <a:cs typeface="Arial"/>
              </a:rPr>
              <a:t>situationelt som en ressource i interaktionen. </a:t>
            </a:r>
            <a:r>
              <a:rPr lang="da-DK" sz="1600" dirty="0" smtClean="0">
                <a:latin typeface="Arial"/>
                <a:cs typeface="Arial"/>
              </a:rPr>
              <a:t>Det </a:t>
            </a:r>
            <a:r>
              <a:rPr lang="da-DK" sz="1600" dirty="0">
                <a:latin typeface="Arial"/>
                <a:cs typeface="Arial"/>
              </a:rPr>
              <a:t>at udtrykke kultur som noget permanent </a:t>
            </a:r>
            <a:r>
              <a:rPr lang="da-DK" sz="1600" dirty="0" smtClean="0">
                <a:latin typeface="Arial"/>
                <a:cs typeface="Arial"/>
              </a:rPr>
              <a:t>kan fx anvendes </a:t>
            </a:r>
            <a:r>
              <a:rPr lang="da-DK" sz="1600" dirty="0">
                <a:latin typeface="Arial"/>
                <a:cs typeface="Arial"/>
              </a:rPr>
              <a:t>situationelt som </a:t>
            </a:r>
            <a:r>
              <a:rPr lang="da-DK" sz="1600" dirty="0" err="1">
                <a:latin typeface="Arial"/>
                <a:cs typeface="Arial"/>
              </a:rPr>
              <a:t>interaktionel</a:t>
            </a:r>
            <a:r>
              <a:rPr lang="da-DK" sz="1600" dirty="0">
                <a:latin typeface="Arial"/>
                <a:cs typeface="Arial"/>
              </a:rPr>
              <a:t> ressource til at få sin </a:t>
            </a:r>
            <a:r>
              <a:rPr lang="da-DK" sz="1600" dirty="0" smtClean="0">
                <a:latin typeface="Arial"/>
                <a:cs typeface="Arial"/>
              </a:rPr>
              <a:t>vilje, og dette kan </a:t>
            </a:r>
            <a:r>
              <a:rPr lang="da-DK" sz="1600" dirty="0">
                <a:latin typeface="Arial"/>
                <a:cs typeface="Arial"/>
              </a:rPr>
              <a:t>være med til at ændre </a:t>
            </a:r>
            <a:r>
              <a:rPr lang="da-DK" sz="1600" dirty="0" err="1">
                <a:latin typeface="Arial"/>
                <a:cs typeface="Arial"/>
              </a:rPr>
              <a:t>pa</a:t>
            </a:r>
            <a:r>
              <a:rPr lang="da-DK" sz="1600" dirty="0">
                <a:latin typeface="Arial"/>
                <a:cs typeface="Arial"/>
              </a:rPr>
              <a:t>̊ kulturen </a:t>
            </a:r>
            <a:r>
              <a:rPr lang="da-DK" sz="1600" dirty="0" err="1">
                <a:latin typeface="Arial"/>
                <a:cs typeface="Arial"/>
              </a:rPr>
              <a:t>såvel</a:t>
            </a:r>
            <a:r>
              <a:rPr lang="da-DK" sz="1600" dirty="0">
                <a:latin typeface="Arial"/>
                <a:cs typeface="Arial"/>
              </a:rPr>
              <a:t> </a:t>
            </a:r>
            <a:r>
              <a:rPr lang="da-DK" sz="1600" dirty="0" smtClean="0">
                <a:latin typeface="Arial"/>
                <a:cs typeface="Arial"/>
              </a:rPr>
              <a:t>som </a:t>
            </a:r>
            <a:r>
              <a:rPr lang="da-DK" sz="1600" dirty="0">
                <a:latin typeface="Arial"/>
                <a:cs typeface="Arial"/>
              </a:rPr>
              <a:t>at stabilisere den. </a:t>
            </a:r>
            <a:endParaRPr lang="da-DK" sz="1600" dirty="0" smtClean="0">
              <a:latin typeface="Arial"/>
              <a:cs typeface="Arial"/>
            </a:endParaRPr>
          </a:p>
          <a:p>
            <a:pPr marL="0" indent="0" algn="just">
              <a:buNone/>
            </a:pPr>
            <a:endParaRPr lang="da-DK" sz="1600" dirty="0">
              <a:latin typeface="Arial"/>
              <a:cs typeface="Arial"/>
            </a:endParaRPr>
          </a:p>
          <a:p>
            <a:pPr marL="277813" indent="-277813" algn="just">
              <a:buFont typeface="Wingdings" charset="2"/>
              <a:buAutoNum type="arabicPlain"/>
            </a:pPr>
            <a:r>
              <a:rPr lang="da-DK" sz="1600" i="1" dirty="0" smtClean="0">
                <a:latin typeface="Arial"/>
                <a:cs typeface="Arial"/>
              </a:rPr>
              <a:t>Analytisk </a:t>
            </a:r>
            <a:r>
              <a:rPr lang="da-DK" sz="1600" i="1" dirty="0">
                <a:latin typeface="Arial"/>
                <a:cs typeface="Arial"/>
              </a:rPr>
              <a:t>iagttaget produkt: </a:t>
            </a:r>
            <a:r>
              <a:rPr lang="da-DK" sz="1600" dirty="0">
                <a:latin typeface="Arial"/>
                <a:cs typeface="Arial"/>
              </a:rPr>
              <a:t>Her er fokus </a:t>
            </a:r>
            <a:r>
              <a:rPr lang="da-DK" sz="1600" dirty="0" smtClean="0">
                <a:latin typeface="Arial"/>
                <a:cs typeface="Arial"/>
              </a:rPr>
              <a:t>på analytikerens </a:t>
            </a:r>
            <a:r>
              <a:rPr lang="da-DK" sz="1600" dirty="0">
                <a:latin typeface="Arial"/>
                <a:cs typeface="Arial"/>
              </a:rPr>
              <a:t>tilgang til </a:t>
            </a:r>
            <a:r>
              <a:rPr lang="da-DK" sz="1600" dirty="0" smtClean="0">
                <a:latin typeface="Arial"/>
                <a:cs typeface="Arial"/>
              </a:rPr>
              <a:t>kultur, </a:t>
            </a:r>
            <a:r>
              <a:rPr lang="da-DK" sz="1600" dirty="0">
                <a:latin typeface="Arial"/>
                <a:cs typeface="Arial"/>
              </a:rPr>
              <a:t>at der er elementer af en interaktion, som ikke er synlige, men som af deltagere udledes af </a:t>
            </a:r>
            <a:r>
              <a:rPr lang="da-DK" sz="1600" dirty="0" smtClean="0">
                <a:latin typeface="Arial"/>
                <a:cs typeface="Arial"/>
              </a:rPr>
              <a:t>interaktionen. Analytikeren </a:t>
            </a:r>
            <a:r>
              <a:rPr lang="da-DK" sz="1600" dirty="0">
                <a:latin typeface="Arial"/>
                <a:cs typeface="Arial"/>
              </a:rPr>
              <a:t>vil undersøge de kulturelt </a:t>
            </a:r>
            <a:r>
              <a:rPr lang="da-DK" sz="1600" dirty="0" smtClean="0">
                <a:latin typeface="Arial"/>
                <a:cs typeface="Arial"/>
              </a:rPr>
              <a:t>specifikke implicitte </a:t>
            </a:r>
            <a:r>
              <a:rPr lang="da-DK" sz="1600" dirty="0">
                <a:latin typeface="Arial"/>
                <a:cs typeface="Arial"/>
              </a:rPr>
              <a:t>antagelser, der kommer til udtryk i </a:t>
            </a:r>
            <a:r>
              <a:rPr lang="da-DK" sz="1600" dirty="0" smtClean="0">
                <a:latin typeface="Arial"/>
                <a:cs typeface="Arial"/>
              </a:rPr>
              <a:t>interaktionen. </a:t>
            </a:r>
            <a:r>
              <a:rPr lang="da-DK" sz="1600" dirty="0" err="1">
                <a:latin typeface="Arial"/>
                <a:cs typeface="Arial"/>
              </a:rPr>
              <a:t>Sådanne</a:t>
            </a:r>
            <a:r>
              <a:rPr lang="da-DK" sz="1600" dirty="0">
                <a:latin typeface="Arial"/>
                <a:cs typeface="Arial"/>
              </a:rPr>
              <a:t> iagttagelser kan </a:t>
            </a:r>
            <a:r>
              <a:rPr lang="da-DK" sz="1600" dirty="0" smtClean="0">
                <a:latin typeface="Arial"/>
                <a:cs typeface="Arial"/>
              </a:rPr>
              <a:t>også </a:t>
            </a:r>
            <a:r>
              <a:rPr lang="da-DK" sz="1600" dirty="0">
                <a:latin typeface="Arial"/>
                <a:cs typeface="Arial"/>
              </a:rPr>
              <a:t>anvendes som en ressource til </a:t>
            </a:r>
            <a:r>
              <a:rPr lang="da-DK" sz="1600" dirty="0" smtClean="0">
                <a:latin typeface="Arial"/>
                <a:cs typeface="Arial"/>
              </a:rPr>
              <a:t>at </a:t>
            </a:r>
            <a:r>
              <a:rPr lang="da-DK" sz="1600" dirty="0">
                <a:latin typeface="Arial"/>
                <a:cs typeface="Arial"/>
              </a:rPr>
              <a:t>ændre </a:t>
            </a:r>
            <a:r>
              <a:rPr lang="da-DK" sz="1600" dirty="0" smtClean="0">
                <a:latin typeface="Arial"/>
                <a:cs typeface="Arial"/>
              </a:rPr>
              <a:t>på</a:t>
            </a:r>
            <a:r>
              <a:rPr lang="da-DK" sz="1600" dirty="0" smtClean="0">
                <a:latin typeface="Arial"/>
                <a:cs typeface="Arial"/>
              </a:rPr>
              <a:t> </a:t>
            </a:r>
            <a:r>
              <a:rPr lang="da-DK" sz="1600" dirty="0">
                <a:latin typeface="Arial"/>
                <a:cs typeface="Arial"/>
              </a:rPr>
              <a:t>en dynamik, men da vil det ofte være koblet til det </a:t>
            </a:r>
            <a:r>
              <a:rPr lang="da-DK" sz="1600" dirty="0" smtClean="0">
                <a:latin typeface="Arial"/>
                <a:cs typeface="Arial"/>
              </a:rPr>
              <a:t>4. perspektiv.</a:t>
            </a:r>
          </a:p>
          <a:p>
            <a:pPr marL="0" indent="0" algn="just">
              <a:buNone/>
            </a:pPr>
            <a:endParaRPr lang="da-DK" sz="1600" dirty="0" smtClean="0">
              <a:latin typeface="Arial"/>
              <a:cs typeface="Arial"/>
            </a:endParaRPr>
          </a:p>
          <a:p>
            <a:pPr marL="277813" indent="-277813" algn="just">
              <a:buFont typeface="Wingdings" charset="2"/>
              <a:buAutoNum type="arabicPlain"/>
            </a:pPr>
            <a:r>
              <a:rPr lang="da-DK" sz="1600" i="1" dirty="0">
                <a:latin typeface="Arial"/>
                <a:cs typeface="Arial"/>
              </a:rPr>
              <a:t>Strategisk udviklingsobjekt: </a:t>
            </a:r>
            <a:r>
              <a:rPr lang="da-DK" sz="1600" dirty="0">
                <a:latin typeface="Arial"/>
                <a:cs typeface="Arial"/>
              </a:rPr>
              <a:t>Her er fokus </a:t>
            </a:r>
            <a:r>
              <a:rPr lang="da-DK" sz="1600" dirty="0" smtClean="0">
                <a:latin typeface="Arial"/>
                <a:cs typeface="Arial"/>
              </a:rPr>
              <a:t>på </a:t>
            </a:r>
            <a:r>
              <a:rPr lang="da-DK" sz="1600" dirty="0">
                <a:latin typeface="Arial"/>
                <a:cs typeface="Arial"/>
              </a:rPr>
              <a:t>styring og ledelse af </a:t>
            </a:r>
            <a:r>
              <a:rPr lang="da-DK" sz="1600" dirty="0" smtClean="0">
                <a:latin typeface="Arial"/>
                <a:cs typeface="Arial"/>
              </a:rPr>
              <a:t>kultur, </a:t>
            </a:r>
            <a:r>
              <a:rPr lang="da-DK" sz="1600" dirty="0">
                <a:latin typeface="Arial"/>
                <a:cs typeface="Arial"/>
              </a:rPr>
              <a:t>hvordan man med en bevidst og strategisk indsats kan udvikle og præge en kultur i en ønsket </a:t>
            </a:r>
            <a:r>
              <a:rPr lang="da-DK" sz="1600" dirty="0" smtClean="0">
                <a:latin typeface="Arial"/>
                <a:cs typeface="Arial"/>
              </a:rPr>
              <a:t>retning vha. ledelseshandlinger </a:t>
            </a:r>
            <a:r>
              <a:rPr lang="da-DK" sz="1600" dirty="0">
                <a:latin typeface="Arial"/>
                <a:cs typeface="Arial"/>
              </a:rPr>
              <a:t>og initiativer. Det handler om at </a:t>
            </a:r>
            <a:r>
              <a:rPr lang="da-DK" sz="1600" dirty="0" smtClean="0">
                <a:latin typeface="Arial"/>
                <a:cs typeface="Arial"/>
              </a:rPr>
              <a:t>identificere </a:t>
            </a:r>
            <a:r>
              <a:rPr lang="da-DK" sz="1600" dirty="0">
                <a:latin typeface="Arial"/>
                <a:cs typeface="Arial"/>
              </a:rPr>
              <a:t>kulturpraksisserne, fx med afsæt i analytiske iagttagelser, med henblik </a:t>
            </a:r>
            <a:r>
              <a:rPr lang="da-DK" sz="1600" dirty="0" smtClean="0">
                <a:latin typeface="Arial"/>
                <a:cs typeface="Arial"/>
              </a:rPr>
              <a:t>på </a:t>
            </a:r>
            <a:r>
              <a:rPr lang="da-DK" sz="1600" dirty="0">
                <a:latin typeface="Arial"/>
                <a:cs typeface="Arial"/>
              </a:rPr>
              <a:t>at bruge dem som en ressource i virksomheden og/eller forandre og tilpasse kulturpraksisserne til en ønsket forretningsmæssig identitet. </a:t>
            </a:r>
          </a:p>
        </p:txBody>
      </p:sp>
    </p:spTree>
    <p:extLst>
      <p:ext uri="{BB962C8B-B14F-4D97-AF65-F5344CB8AC3E}">
        <p14:creationId xmlns:p14="http://schemas.microsoft.com/office/powerpoint/2010/main" val="3617600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 descr="Skærmbillede 2016-08-09 kl. 14.42.3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95475"/>
            <a:ext cx="9144000" cy="2574524"/>
          </a:xfrm>
          <a:prstGeom prst="rect">
            <a:avLst/>
          </a:prstGeo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Essentialisme vs. socialkonstruktivisme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4" name="Tekstfelt 3"/>
          <p:cNvSpPr txBox="1"/>
          <p:nvPr/>
        </p:nvSpPr>
        <p:spPr>
          <a:xfrm>
            <a:off x="694607" y="4762127"/>
            <a:ext cx="78192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>
                <a:latin typeface="Arial"/>
                <a:cs typeface="Arial"/>
              </a:rPr>
              <a:t>Der er to grundlæggende </a:t>
            </a:r>
            <a:r>
              <a:rPr lang="da-DK" dirty="0" err="1" smtClean="0">
                <a:latin typeface="Arial"/>
                <a:cs typeface="Arial"/>
              </a:rPr>
              <a:t>kulturforståelser</a:t>
            </a:r>
            <a:r>
              <a:rPr lang="da-DK" dirty="0" smtClean="0">
                <a:latin typeface="Arial"/>
                <a:cs typeface="Arial"/>
              </a:rPr>
              <a:t>: den socialkonstruktivistiske (som bogen deler</a:t>
            </a:r>
            <a:r>
              <a:rPr lang="da-DK" dirty="0">
                <a:latin typeface="Arial"/>
                <a:cs typeface="Arial"/>
              </a:rPr>
              <a:t>), hvor kultur er noget, man ‘gør’ og løbende forhandler indbyrdes, og den </a:t>
            </a:r>
            <a:r>
              <a:rPr lang="da-DK" dirty="0" err="1">
                <a:latin typeface="Arial"/>
                <a:cs typeface="Arial"/>
              </a:rPr>
              <a:t>essentialistiske</a:t>
            </a:r>
            <a:r>
              <a:rPr lang="da-DK" dirty="0">
                <a:latin typeface="Arial"/>
                <a:cs typeface="Arial"/>
              </a:rPr>
              <a:t>, hvor kultur er noget, man ‘er’, ‘har’, ‘kommer fra’ eller ‘bor i’. </a:t>
            </a:r>
          </a:p>
        </p:txBody>
      </p:sp>
    </p:spTree>
    <p:extLst>
      <p:ext uri="{BB962C8B-B14F-4D97-AF65-F5344CB8AC3E}">
        <p14:creationId xmlns:p14="http://schemas.microsoft.com/office/powerpoint/2010/main" val="2886101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Niveauer i identitet (</a:t>
            </a:r>
            <a:r>
              <a:rPr lang="da-DK" sz="2800" dirty="0" err="1" smtClean="0">
                <a:latin typeface="Arial"/>
                <a:cs typeface="Arial"/>
              </a:rPr>
              <a:t>Zimmerman</a:t>
            </a:r>
            <a:r>
              <a:rPr lang="da-DK" sz="2800" dirty="0" smtClean="0">
                <a:latin typeface="Arial"/>
                <a:cs typeface="Arial"/>
              </a:rPr>
              <a:t> 1998)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430298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da-DK" sz="1800" dirty="0">
                <a:latin typeface="Arial"/>
                <a:cs typeface="Arial"/>
              </a:rPr>
              <a:t>Den </a:t>
            </a:r>
            <a:r>
              <a:rPr lang="da-DK" sz="1800" i="1" dirty="0">
                <a:latin typeface="Arial"/>
                <a:cs typeface="Arial"/>
              </a:rPr>
              <a:t>diskursive </a:t>
            </a:r>
            <a:r>
              <a:rPr lang="da-DK" sz="1800" dirty="0" smtClean="0">
                <a:latin typeface="Arial"/>
                <a:cs typeface="Arial"/>
              </a:rPr>
              <a:t>identitet</a:t>
            </a:r>
            <a:r>
              <a:rPr lang="da-DK" sz="1800" dirty="0">
                <a:latin typeface="Arial"/>
                <a:cs typeface="Arial"/>
              </a:rPr>
              <a:t>:</a:t>
            </a:r>
            <a:r>
              <a:rPr lang="da-DK" sz="1800" dirty="0" smtClean="0">
                <a:latin typeface="Arial"/>
                <a:cs typeface="Arial"/>
              </a:rPr>
              <a:t> </a:t>
            </a:r>
            <a:r>
              <a:rPr lang="da-DK" sz="1800" dirty="0">
                <a:latin typeface="Arial"/>
                <a:cs typeface="Arial"/>
              </a:rPr>
              <a:t>ændres løbende i interaktion, alt efter om deltageren er taler, publikum, tavs, grinende, styrende, passiv osv., og dermed alt efter hvordan kulturelle praksisformer og koder de facto kommer til udtryk her og nu i situationen. </a:t>
            </a:r>
            <a:endParaRPr lang="da-DK" sz="1800" dirty="0" smtClean="0">
              <a:latin typeface="Arial"/>
              <a:cs typeface="Arial"/>
            </a:endParaRPr>
          </a:p>
          <a:p>
            <a:pPr marL="0" indent="0" algn="just">
              <a:buNone/>
            </a:pPr>
            <a:endParaRPr lang="da-DK" sz="1800" dirty="0">
              <a:latin typeface="Arial"/>
              <a:cs typeface="Arial"/>
            </a:endParaRPr>
          </a:p>
          <a:p>
            <a:pPr algn="just"/>
            <a:r>
              <a:rPr lang="da-DK" sz="1800" dirty="0">
                <a:latin typeface="Arial"/>
                <a:cs typeface="Arial"/>
              </a:rPr>
              <a:t>Den </a:t>
            </a:r>
            <a:r>
              <a:rPr lang="da-DK" sz="1800" i="1" dirty="0">
                <a:latin typeface="Arial"/>
                <a:cs typeface="Arial"/>
              </a:rPr>
              <a:t>situationelle </a:t>
            </a:r>
            <a:r>
              <a:rPr lang="da-DK" sz="1800" dirty="0" smtClean="0">
                <a:latin typeface="Arial"/>
                <a:cs typeface="Arial"/>
              </a:rPr>
              <a:t>identitet: en </a:t>
            </a:r>
            <a:r>
              <a:rPr lang="da-DK" sz="1800" dirty="0">
                <a:latin typeface="Arial"/>
                <a:cs typeface="Arial"/>
              </a:rPr>
              <a:t>mere fast og bestemt rolle, der udleves gang </a:t>
            </a:r>
            <a:r>
              <a:rPr lang="da-DK" sz="1800" dirty="0" err="1">
                <a:latin typeface="Arial"/>
                <a:cs typeface="Arial"/>
              </a:rPr>
              <a:t>pa</a:t>
            </a:r>
            <a:r>
              <a:rPr lang="da-DK" sz="1800" dirty="0">
                <a:latin typeface="Arial"/>
                <a:cs typeface="Arial"/>
              </a:rPr>
              <a:t>̊ gang i bestemte institutionelle sammenhænge, som fx at være chef, ekstern konsulent, bruger eller webmedarbejder. </a:t>
            </a:r>
            <a:r>
              <a:rPr lang="da-DK" sz="1800" dirty="0" smtClean="0">
                <a:latin typeface="Arial"/>
                <a:cs typeface="Arial"/>
              </a:rPr>
              <a:t>Ligeledes </a:t>
            </a:r>
            <a:r>
              <a:rPr lang="da-DK" sz="1800" dirty="0">
                <a:latin typeface="Arial"/>
                <a:cs typeface="Arial"/>
              </a:rPr>
              <a:t>kulturelle karakteristika til udtryk i mere permanente </a:t>
            </a:r>
            <a:r>
              <a:rPr lang="da-DK" sz="1800" dirty="0" smtClean="0">
                <a:latin typeface="Arial"/>
                <a:cs typeface="Arial"/>
              </a:rPr>
              <a:t>roller. </a:t>
            </a:r>
          </a:p>
          <a:p>
            <a:pPr marL="0" indent="0" algn="just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Den </a:t>
            </a:r>
            <a:r>
              <a:rPr lang="da-DK" sz="1800" i="1" dirty="0">
                <a:latin typeface="Arial"/>
                <a:cs typeface="Arial"/>
              </a:rPr>
              <a:t>transportable </a:t>
            </a:r>
            <a:r>
              <a:rPr lang="da-DK" sz="1800" dirty="0" smtClean="0">
                <a:latin typeface="Arial"/>
                <a:cs typeface="Arial"/>
              </a:rPr>
              <a:t>identitet: </a:t>
            </a:r>
            <a:r>
              <a:rPr lang="da-DK" sz="1800" dirty="0" err="1" smtClean="0">
                <a:latin typeface="Arial"/>
                <a:cs typeface="Arial"/>
              </a:rPr>
              <a:t>går</a:t>
            </a:r>
            <a:r>
              <a:rPr lang="da-DK" sz="1800" dirty="0" smtClean="0">
                <a:latin typeface="Arial"/>
                <a:cs typeface="Arial"/>
              </a:rPr>
              <a:t> </a:t>
            </a:r>
            <a:r>
              <a:rPr lang="da-DK" sz="1800" dirty="0">
                <a:latin typeface="Arial"/>
                <a:cs typeface="Arial"/>
              </a:rPr>
              <a:t>igen </a:t>
            </a:r>
            <a:r>
              <a:rPr lang="da-DK" sz="1800" dirty="0" err="1">
                <a:latin typeface="Arial"/>
                <a:cs typeface="Arial"/>
              </a:rPr>
              <a:t>pa</a:t>
            </a:r>
            <a:r>
              <a:rPr lang="da-DK" sz="1800" dirty="0">
                <a:latin typeface="Arial"/>
                <a:cs typeface="Arial"/>
              </a:rPr>
              <a:t>̊ tværs af situationer, fx race, </a:t>
            </a:r>
            <a:r>
              <a:rPr lang="da-DK" sz="1800" dirty="0" smtClean="0">
                <a:latin typeface="Arial"/>
                <a:cs typeface="Arial"/>
              </a:rPr>
              <a:t>køn</a:t>
            </a:r>
            <a:r>
              <a:rPr lang="da-DK" sz="1800" dirty="0">
                <a:latin typeface="Arial"/>
                <a:cs typeface="Arial"/>
              </a:rPr>
              <a:t> </a:t>
            </a:r>
            <a:r>
              <a:rPr lang="da-DK" sz="1800" dirty="0" smtClean="0">
                <a:latin typeface="Arial"/>
                <a:cs typeface="Arial"/>
              </a:rPr>
              <a:t>og karakteristika</a:t>
            </a:r>
            <a:r>
              <a:rPr lang="da-DK" sz="1800" dirty="0">
                <a:latin typeface="Arial"/>
                <a:cs typeface="Arial"/>
              </a:rPr>
              <a:t>, der er </a:t>
            </a:r>
            <a:r>
              <a:rPr lang="da-DK" sz="1800" dirty="0" smtClean="0">
                <a:latin typeface="Arial"/>
                <a:cs typeface="Arial"/>
              </a:rPr>
              <a:t>grundlæggende </a:t>
            </a:r>
            <a:r>
              <a:rPr lang="da-DK" sz="1800" dirty="0">
                <a:latin typeface="Arial"/>
                <a:cs typeface="Arial"/>
              </a:rPr>
              <a:t>og sjældent lader sig ændre. Fx </a:t>
            </a:r>
            <a:r>
              <a:rPr lang="da-DK" sz="1800" dirty="0" smtClean="0">
                <a:latin typeface="Arial"/>
                <a:cs typeface="Arial"/>
              </a:rPr>
              <a:t>hvis en dansker </a:t>
            </a:r>
            <a:r>
              <a:rPr lang="da-DK" sz="1800" dirty="0">
                <a:latin typeface="Arial"/>
                <a:cs typeface="Arial"/>
              </a:rPr>
              <a:t>er hvid og taler engelsk med </a:t>
            </a:r>
            <a:r>
              <a:rPr lang="da-DK" sz="1800" dirty="0" smtClean="0">
                <a:latin typeface="Arial"/>
                <a:cs typeface="Arial"/>
              </a:rPr>
              <a:t>tung, dansk </a:t>
            </a:r>
            <a:r>
              <a:rPr lang="da-DK" sz="1800" dirty="0">
                <a:latin typeface="Arial"/>
                <a:cs typeface="Arial"/>
              </a:rPr>
              <a:t>accent </a:t>
            </a:r>
            <a:r>
              <a:rPr lang="da-DK" sz="1800" dirty="0" err="1">
                <a:latin typeface="Arial"/>
                <a:cs typeface="Arial"/>
              </a:rPr>
              <a:t>pa</a:t>
            </a:r>
            <a:r>
              <a:rPr lang="da-DK" sz="1800" dirty="0">
                <a:latin typeface="Arial"/>
                <a:cs typeface="Arial"/>
              </a:rPr>
              <a:t>̊ tværs af sammenhænge. </a:t>
            </a:r>
          </a:p>
        </p:txBody>
      </p:sp>
    </p:spTree>
    <p:extLst>
      <p:ext uri="{BB962C8B-B14F-4D97-AF65-F5344CB8AC3E}">
        <p14:creationId xmlns:p14="http://schemas.microsoft.com/office/powerpoint/2010/main" val="1416575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 descr="Skærmbillede 2016-08-09 kl. 14.42.1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58808"/>
            <a:ext cx="9144000" cy="5874839"/>
          </a:xfrm>
          <a:prstGeom prst="rect">
            <a:avLst/>
          </a:prstGeo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135744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Kultur som dynamisk ressource</a:t>
            </a:r>
            <a:endParaRPr lang="da-DK"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196269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1312</TotalTime>
  <Words>1391</Words>
  <Application>Microsoft Macintosh PowerPoint</Application>
  <PresentationFormat>Skærmshow (4:3)</PresentationFormat>
  <Paragraphs>130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20</vt:i4>
      </vt:variant>
    </vt:vector>
  </HeadingPairs>
  <TitlesOfParts>
    <vt:vector size="21" baseType="lpstr">
      <vt:lpstr>Kontortema</vt:lpstr>
      <vt:lpstr>Kultur</vt:lpstr>
      <vt:lpstr>Indhold</vt:lpstr>
      <vt:lpstr>Kultur er dynamisk</vt:lpstr>
      <vt:lpstr>Kultur i internationale virksomheder</vt:lpstr>
      <vt:lpstr>Det 4-leddede kultursyn</vt:lpstr>
      <vt:lpstr>Det 4-leddede kultursyn: Kultur som…</vt:lpstr>
      <vt:lpstr>Essentialisme vs. socialkonstruktivisme</vt:lpstr>
      <vt:lpstr>Niveauer i identitet (Zimmerman 1998)</vt:lpstr>
      <vt:lpstr>Kultur som dynamisk ressource</vt:lpstr>
      <vt:lpstr>Ex på en persons facetterede identitetsmæssige ressourcer</vt:lpstr>
      <vt:lpstr>Hofstedes 6 dimensioner </vt:lpstr>
      <vt:lpstr>Hofstedes 6 dimensioner </vt:lpstr>
      <vt:lpstr>Ex på sammenligning af DK og Indien ud fra de 6 parametre</vt:lpstr>
      <vt:lpstr>PowerPoint-præsentation</vt:lpstr>
      <vt:lpstr>’Dybden’ er et analytisk konstrukt, der udledes af analyse af ’overfladen’</vt:lpstr>
      <vt:lpstr>Goffman om frontstage og backstage</vt:lpstr>
      <vt:lpstr>Kultur som proces</vt:lpstr>
      <vt:lpstr>Cullberg 1975: menneskers følelsesmæssige reaktioner på kriser</vt:lpstr>
      <vt:lpstr>Ex på individuel oplevelse af organisatoriske forandringer</vt:lpstr>
      <vt:lpstr>Individer kan gennemgå deres organisatoriske liv  i meget forskellige forløb</vt:lpstr>
    </vt:vector>
  </TitlesOfParts>
  <Company>University of Copenhagen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Formel og uformel interaktion</dc:title>
  <dc:creator>Mie Femø Nielsen</dc:creator>
  <cp:lastModifiedBy>Thomas Lehman Waaben Toft</cp:lastModifiedBy>
  <cp:revision>35</cp:revision>
  <dcterms:created xsi:type="dcterms:W3CDTF">2016-08-09T11:54:44Z</dcterms:created>
  <dcterms:modified xsi:type="dcterms:W3CDTF">2016-08-14T10:41:47Z</dcterms:modified>
</cp:coreProperties>
</file>