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71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5"/>
    <p:restoredTop sz="94679"/>
  </p:normalViewPr>
  <p:slideViewPr>
    <p:cSldViewPr snapToGrid="0" snapToObjects="1">
      <p:cViewPr varScale="1">
        <p:scale>
          <a:sx n="70" d="100"/>
          <a:sy n="70" d="100"/>
        </p:scale>
        <p:origin x="60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49B8-A04A-284F-BF5B-9EB0327EAE5D}" type="datetimeFigureOut">
              <a:rPr lang="da-DK" smtClean="0"/>
              <a:t>22-08-2016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35-13B3-A64C-A09D-B748BD5F160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215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49B8-A04A-284F-BF5B-9EB0327EAE5D}" type="datetimeFigureOut">
              <a:rPr lang="da-DK" smtClean="0"/>
              <a:t>22-08-2016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35-13B3-A64C-A09D-B748BD5F160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5632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49B8-A04A-284F-BF5B-9EB0327EAE5D}" type="datetimeFigureOut">
              <a:rPr lang="da-DK" smtClean="0"/>
              <a:t>22-08-2016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35-13B3-A64C-A09D-B748BD5F160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914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49B8-A04A-284F-BF5B-9EB0327EAE5D}" type="datetimeFigureOut">
              <a:rPr lang="da-DK" smtClean="0"/>
              <a:t>22-08-2016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35-13B3-A64C-A09D-B748BD5F160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3194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49B8-A04A-284F-BF5B-9EB0327EAE5D}" type="datetimeFigureOut">
              <a:rPr lang="da-DK" smtClean="0"/>
              <a:t>22-08-2016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35-13B3-A64C-A09D-B748BD5F160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4191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49B8-A04A-284F-BF5B-9EB0327EAE5D}" type="datetimeFigureOut">
              <a:rPr lang="da-DK" smtClean="0"/>
              <a:t>22-08-2016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35-13B3-A64C-A09D-B748BD5F160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1677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49B8-A04A-284F-BF5B-9EB0327EAE5D}" type="datetimeFigureOut">
              <a:rPr lang="da-DK" smtClean="0"/>
              <a:t>22-08-2016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35-13B3-A64C-A09D-B748BD5F160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883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49B8-A04A-284F-BF5B-9EB0327EAE5D}" type="datetimeFigureOut">
              <a:rPr lang="da-DK" smtClean="0"/>
              <a:t>22-08-2016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35-13B3-A64C-A09D-B748BD5F160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281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49B8-A04A-284F-BF5B-9EB0327EAE5D}" type="datetimeFigureOut">
              <a:rPr lang="da-DK" smtClean="0"/>
              <a:t>22-08-2016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35-13B3-A64C-A09D-B748BD5F160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085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49B8-A04A-284F-BF5B-9EB0327EAE5D}" type="datetimeFigureOut">
              <a:rPr lang="da-DK" smtClean="0"/>
              <a:t>22-08-2016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35-13B3-A64C-A09D-B748BD5F160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5576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49B8-A04A-284F-BF5B-9EB0327EAE5D}" type="datetimeFigureOut">
              <a:rPr lang="da-DK" smtClean="0"/>
              <a:t>22-08-2016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35-13B3-A64C-A09D-B748BD5F160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280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E49B8-A04A-284F-BF5B-9EB0327EAE5D}" type="datetimeFigureOut">
              <a:rPr lang="da-DK" smtClean="0"/>
              <a:t>22-08-2016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54035-13B3-A64C-A09D-B748BD5F160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383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614" y="1157094"/>
            <a:ext cx="8001000" cy="2387600"/>
          </a:xfrm>
        </p:spPr>
        <p:txBody>
          <a:bodyPr>
            <a:normAutofit/>
          </a:bodyPr>
          <a:lstStyle/>
          <a:p>
            <a:r>
              <a:rPr lang="da-DK" sz="5200" dirty="0" smtClean="0">
                <a:latin typeface="Arial"/>
                <a:cs typeface="Arial"/>
              </a:rPr>
              <a:t>Innovation og idéudvikling </a:t>
            </a:r>
            <a:endParaRPr lang="da-DK" sz="52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17190"/>
            <a:ext cx="6858000" cy="1655762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7F7F7F"/>
                </a:solidFill>
                <a:latin typeface="Arial"/>
                <a:cs typeface="Arial"/>
              </a:rPr>
              <a:t>Kapitel</a:t>
            </a:r>
            <a:r>
              <a:rPr lang="en-US" sz="2800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rgbClr val="7F7F7F"/>
                </a:solidFill>
                <a:latin typeface="Arial"/>
                <a:cs typeface="Arial"/>
              </a:rPr>
              <a:t>19</a:t>
            </a:r>
          </a:p>
          <a:p>
            <a:endParaRPr lang="en-US" sz="2800" dirty="0">
              <a:solidFill>
                <a:srgbClr val="7F7F7F"/>
              </a:solidFill>
              <a:latin typeface="Arial"/>
              <a:cs typeface="Arial"/>
            </a:endParaRPr>
          </a:p>
          <a:p>
            <a:r>
              <a:rPr lang="en-US" sz="2000" dirty="0" smtClean="0">
                <a:solidFill>
                  <a:srgbClr val="7F7F7F"/>
                </a:solidFill>
                <a:latin typeface="Arial"/>
                <a:cs typeface="Arial"/>
              </a:rPr>
              <a:t>Brian L. Due</a:t>
            </a:r>
          </a:p>
        </p:txBody>
      </p:sp>
    </p:spTree>
    <p:extLst>
      <p:ext uri="{BB962C8B-B14F-4D97-AF65-F5344CB8AC3E}">
        <p14:creationId xmlns:p14="http://schemas.microsoft.com/office/powerpoint/2010/main" val="569435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50469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da-DK" sz="2800" dirty="0">
                <a:latin typeface="Arial"/>
                <a:cs typeface="Arial"/>
              </a:rPr>
              <a:t>Kulturelle betingelser for </a:t>
            </a:r>
            <a:r>
              <a:rPr lang="da-DK" sz="2800" dirty="0" err="1">
                <a:latin typeface="Arial"/>
                <a:cs typeface="Arial"/>
              </a:rPr>
              <a:t>idéudvikling</a:t>
            </a:r>
            <a:r>
              <a:rPr lang="da-DK" sz="2800" dirty="0">
                <a:latin typeface="Arial"/>
                <a:cs typeface="Arial"/>
              </a:rPr>
              <a:t> </a:t>
            </a:r>
            <a:r>
              <a:rPr lang="da-DK" sz="2800" dirty="0" smtClean="0">
                <a:latin typeface="Arial"/>
                <a:cs typeface="Arial"/>
              </a:rPr>
              <a:t/>
            </a:r>
            <a:br>
              <a:rPr lang="da-DK" sz="2800" dirty="0" smtClean="0">
                <a:latin typeface="Arial"/>
                <a:cs typeface="Arial"/>
              </a:rPr>
            </a:b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8650" y="1381719"/>
            <a:ext cx="7886700" cy="5150042"/>
          </a:xfrm>
        </p:spPr>
        <p:txBody>
          <a:bodyPr>
            <a:norm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Kulturelle (jf. kapitel 2) forskelligheder og forventninger i forhold til talerret, brug af artefakter og teknologi osv. kan skabe ekstra barrierer for </a:t>
            </a:r>
            <a:r>
              <a:rPr lang="da-DK" sz="1800" dirty="0" err="1">
                <a:latin typeface="Arial"/>
                <a:cs typeface="Arial"/>
              </a:rPr>
              <a:t>idéudvikling</a:t>
            </a:r>
            <a:r>
              <a:rPr lang="da-DK" sz="1800" dirty="0">
                <a:latin typeface="Arial"/>
                <a:cs typeface="Arial"/>
              </a:rPr>
              <a:t>, ligesom </a:t>
            </a:r>
            <a:r>
              <a:rPr lang="da-DK" sz="1800" dirty="0" smtClean="0">
                <a:latin typeface="Arial"/>
                <a:cs typeface="Arial"/>
              </a:rPr>
              <a:t>sproglige </a:t>
            </a:r>
            <a:r>
              <a:rPr lang="da-DK" sz="1800" dirty="0" err="1">
                <a:latin typeface="Arial"/>
                <a:cs typeface="Arial"/>
              </a:rPr>
              <a:t>misforståelser</a:t>
            </a:r>
            <a:r>
              <a:rPr lang="da-DK" sz="1800" dirty="0">
                <a:latin typeface="Arial"/>
                <a:cs typeface="Arial"/>
              </a:rPr>
              <a:t> og manglende fælles kulturel referenceramme kan være hæmmende for idé- udvikling. Til gengæld kan disse forskelligheder </a:t>
            </a:r>
            <a:r>
              <a:rPr lang="da-DK" sz="1800" dirty="0" err="1">
                <a:latin typeface="Arial"/>
                <a:cs typeface="Arial"/>
              </a:rPr>
              <a:t>ogsa</a:t>
            </a:r>
            <a:r>
              <a:rPr lang="da-DK" sz="1800" dirty="0">
                <a:latin typeface="Arial"/>
                <a:cs typeface="Arial"/>
              </a:rPr>
              <a:t>̊ give en potentiel styrke til </a:t>
            </a:r>
            <a:r>
              <a:rPr lang="da-DK" sz="1800" dirty="0" err="1">
                <a:latin typeface="Arial"/>
                <a:cs typeface="Arial"/>
              </a:rPr>
              <a:t>idéudvik</a:t>
            </a:r>
            <a:r>
              <a:rPr lang="da-DK" sz="1800" dirty="0">
                <a:latin typeface="Arial"/>
                <a:cs typeface="Arial"/>
              </a:rPr>
              <a:t>- </a:t>
            </a:r>
            <a:r>
              <a:rPr lang="da-DK" sz="1800" dirty="0" err="1">
                <a:latin typeface="Arial"/>
                <a:cs typeface="Arial"/>
              </a:rPr>
              <a:t>lingen</a:t>
            </a:r>
            <a:r>
              <a:rPr lang="da-DK" sz="1800" dirty="0">
                <a:latin typeface="Arial"/>
                <a:cs typeface="Arial"/>
              </a:rPr>
              <a:t>, da nye </a:t>
            </a:r>
            <a:r>
              <a:rPr lang="da-DK" sz="1800" dirty="0" err="1">
                <a:latin typeface="Arial"/>
                <a:cs typeface="Arial"/>
              </a:rPr>
              <a:t>idéer</a:t>
            </a:r>
            <a:r>
              <a:rPr lang="da-DK" sz="1800" dirty="0">
                <a:latin typeface="Arial"/>
                <a:cs typeface="Arial"/>
              </a:rPr>
              <a:t> ofte </a:t>
            </a:r>
            <a:r>
              <a:rPr lang="da-DK" sz="1800" dirty="0" err="1">
                <a:latin typeface="Arial"/>
                <a:cs typeface="Arial"/>
              </a:rPr>
              <a:t>opstår</a:t>
            </a:r>
            <a:r>
              <a:rPr lang="da-DK" sz="1800" dirty="0">
                <a:latin typeface="Arial"/>
                <a:cs typeface="Arial"/>
              </a:rPr>
              <a:t> i spændingsfeltet mellem forskelligartet viden, erfaring, faglighed osv. (se fx Justesen 2007)</a:t>
            </a:r>
            <a:r>
              <a:rPr lang="da-DK" sz="1800" dirty="0" smtClean="0">
                <a:latin typeface="Arial"/>
                <a:cs typeface="Arial"/>
              </a:rPr>
              <a:t>.</a:t>
            </a:r>
          </a:p>
          <a:p>
            <a:pPr marL="0" indent="0" algn="just">
              <a:buNone/>
            </a:pPr>
            <a:r>
              <a:rPr lang="da-DK" sz="1800" dirty="0" smtClean="0">
                <a:latin typeface="Arial"/>
                <a:cs typeface="Arial"/>
              </a:rPr>
              <a:t> </a:t>
            </a:r>
          </a:p>
          <a:p>
            <a:pPr algn="just"/>
            <a:r>
              <a:rPr lang="da-DK" sz="1800" dirty="0">
                <a:latin typeface="Arial"/>
                <a:cs typeface="Arial"/>
              </a:rPr>
              <a:t>Noget af det særlige ved </a:t>
            </a:r>
            <a:r>
              <a:rPr lang="da-DK" sz="1800" dirty="0" err="1">
                <a:latin typeface="Arial"/>
                <a:cs typeface="Arial"/>
              </a:rPr>
              <a:t>idéudviklingsprocesser</a:t>
            </a:r>
            <a:r>
              <a:rPr lang="da-DK" sz="1800" dirty="0">
                <a:latin typeface="Arial"/>
                <a:cs typeface="Arial"/>
              </a:rPr>
              <a:t>, til forskel fra mange andre typer organisationsprocesser, er, at de ofte involverer en høj grad af uformel interaktion, idet frie associationer og vilde </a:t>
            </a:r>
            <a:r>
              <a:rPr lang="da-DK" sz="1800" dirty="0" err="1">
                <a:latin typeface="Arial"/>
                <a:cs typeface="Arial"/>
              </a:rPr>
              <a:t>idéer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err="1">
                <a:latin typeface="Arial"/>
                <a:cs typeface="Arial"/>
              </a:rPr>
              <a:t>får</a:t>
            </a:r>
            <a:r>
              <a:rPr lang="da-DK" sz="1800" dirty="0">
                <a:latin typeface="Arial"/>
                <a:cs typeface="Arial"/>
              </a:rPr>
              <a:t> mere plads end på fx orienterings- eller beslutningsmøder.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>
                <a:latin typeface="Arial"/>
                <a:cs typeface="Arial"/>
              </a:rPr>
              <a:t>Der er en række sociale udfordringer forbundet med </a:t>
            </a:r>
            <a:r>
              <a:rPr lang="da-DK" sz="1800" dirty="0" err="1">
                <a:latin typeface="Arial"/>
                <a:cs typeface="Arial"/>
              </a:rPr>
              <a:t>idéudvikling</a:t>
            </a:r>
            <a:r>
              <a:rPr lang="da-DK" sz="1800" dirty="0">
                <a:latin typeface="Arial"/>
                <a:cs typeface="Arial"/>
              </a:rPr>
              <a:t>, som overordnet knytter sig til socialt gruppepres og angst for at gøre eller sige noget dumt (se fx Paulus og </a:t>
            </a:r>
            <a:r>
              <a:rPr lang="da-DK" sz="1800" dirty="0" err="1">
                <a:latin typeface="Arial"/>
                <a:cs typeface="Arial"/>
              </a:rPr>
              <a:t>Nijstad</a:t>
            </a:r>
            <a:r>
              <a:rPr lang="da-DK" sz="1800" dirty="0">
                <a:latin typeface="Arial"/>
                <a:cs typeface="Arial"/>
              </a:rPr>
              <a:t> 2003). Disse mekanismer reproduceres igennem de daglige </a:t>
            </a:r>
            <a:r>
              <a:rPr lang="da-DK" sz="1800" dirty="0" err="1">
                <a:latin typeface="Arial"/>
                <a:cs typeface="Arial"/>
              </a:rPr>
              <a:t>rutiniserede</a:t>
            </a:r>
            <a:r>
              <a:rPr lang="da-DK" sz="1800" dirty="0">
                <a:latin typeface="Arial"/>
                <a:cs typeface="Arial"/>
              </a:rPr>
              <a:t> praksisser, og nye medarbejdere socialiseres hurtigt ind i </a:t>
            </a:r>
            <a:r>
              <a:rPr lang="da-DK" sz="1800" dirty="0" smtClean="0">
                <a:latin typeface="Arial"/>
                <a:cs typeface="Arial"/>
              </a:rPr>
              <a:t>disse.</a:t>
            </a:r>
          </a:p>
        </p:txBody>
      </p:sp>
    </p:spTree>
    <p:extLst>
      <p:ext uri="{BB962C8B-B14F-4D97-AF65-F5344CB8AC3E}">
        <p14:creationId xmlns:p14="http://schemas.microsoft.com/office/powerpoint/2010/main" val="1722648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4245" y="90480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da-DK" sz="2800" dirty="0">
                <a:latin typeface="Arial"/>
                <a:cs typeface="Arial"/>
              </a:rPr>
              <a:t>Trepartsstruktur og identitet </a:t>
            </a:r>
            <a:r>
              <a:rPr lang="da-DK" sz="2800" dirty="0" smtClean="0">
                <a:latin typeface="Arial"/>
                <a:cs typeface="Arial"/>
              </a:rPr>
              <a:t/>
            </a:r>
            <a:br>
              <a:rPr lang="da-DK" sz="2800" dirty="0" smtClean="0">
                <a:latin typeface="Arial"/>
                <a:cs typeface="Arial"/>
              </a:rPr>
            </a:b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54245" y="1853539"/>
            <a:ext cx="7590833" cy="4351338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Trepartstruktur: </a:t>
            </a:r>
            <a:r>
              <a:rPr lang="da-DK" sz="1800" dirty="0" err="1" smtClean="0">
                <a:latin typeface="Arial"/>
                <a:cs typeface="Arial"/>
              </a:rPr>
              <a:t>Idéfremsættelse</a:t>
            </a:r>
            <a:r>
              <a:rPr lang="da-DK" sz="1800" dirty="0" smtClean="0">
                <a:latin typeface="Arial"/>
                <a:cs typeface="Arial"/>
              </a:rPr>
              <a:t>, idérespons (positiv/negativ) og idérespons-håndtering.</a:t>
            </a: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>
                <a:latin typeface="Arial"/>
                <a:cs typeface="Arial"/>
              </a:rPr>
              <a:t>Handlinger under </a:t>
            </a:r>
            <a:r>
              <a:rPr lang="da-DK" sz="1800" dirty="0" err="1">
                <a:latin typeface="Arial"/>
                <a:cs typeface="Arial"/>
              </a:rPr>
              <a:t>idéudvikling</a:t>
            </a:r>
            <a:r>
              <a:rPr lang="da-DK" sz="1800" dirty="0">
                <a:latin typeface="Arial"/>
                <a:cs typeface="Arial"/>
              </a:rPr>
              <a:t> involverer på den </a:t>
            </a:r>
            <a:r>
              <a:rPr lang="da-DK" sz="1800" dirty="0" err="1">
                <a:latin typeface="Arial"/>
                <a:cs typeface="Arial"/>
              </a:rPr>
              <a:t>måde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err="1">
                <a:latin typeface="Arial"/>
                <a:cs typeface="Arial"/>
              </a:rPr>
              <a:t>ogsa</a:t>
            </a:r>
            <a:r>
              <a:rPr lang="da-DK" sz="1800" dirty="0">
                <a:latin typeface="Arial"/>
                <a:cs typeface="Arial"/>
              </a:rPr>
              <a:t>̊ en del identitetsarbejde for at sikre, at samtalen kan fortsætte, uden at nogen taber ansigt (Go man 1967; Brown og Levinson 1987).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>
                <a:latin typeface="Arial"/>
                <a:cs typeface="Arial"/>
              </a:rPr>
              <a:t>I forbindelse med </a:t>
            </a:r>
            <a:r>
              <a:rPr lang="da-DK" sz="1800" dirty="0" err="1">
                <a:latin typeface="Arial"/>
                <a:cs typeface="Arial"/>
              </a:rPr>
              <a:t>idéudvikling</a:t>
            </a:r>
            <a:r>
              <a:rPr lang="da-DK" sz="1800" dirty="0">
                <a:latin typeface="Arial"/>
                <a:cs typeface="Arial"/>
              </a:rPr>
              <a:t> eksisterer der altid et </a:t>
            </a:r>
            <a:r>
              <a:rPr lang="da-DK" sz="1800" dirty="0" err="1">
                <a:latin typeface="Arial"/>
                <a:cs typeface="Arial"/>
              </a:rPr>
              <a:t>sådant</a:t>
            </a:r>
            <a:r>
              <a:rPr lang="da-DK" sz="1800" dirty="0">
                <a:latin typeface="Arial"/>
                <a:cs typeface="Arial"/>
              </a:rPr>
              <a:t> identitetsarbejde, der blandt andet er kendetegnet ved en </a:t>
            </a:r>
            <a:r>
              <a:rPr lang="da-DK" sz="1800" i="1" dirty="0" err="1">
                <a:latin typeface="Arial"/>
                <a:cs typeface="Arial"/>
              </a:rPr>
              <a:t>ejerskabsepistemologi</a:t>
            </a:r>
            <a:r>
              <a:rPr lang="da-DK" sz="1800" i="1" dirty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(Due 2012). Det begreb dækker over det faktum, at der ofte er en sammenhæng mellem den fremsatte idé og </a:t>
            </a:r>
            <a:r>
              <a:rPr lang="da-DK" sz="1800" dirty="0" err="1">
                <a:latin typeface="Arial"/>
                <a:cs typeface="Arial"/>
              </a:rPr>
              <a:t>idéfremsætteren</a:t>
            </a:r>
            <a:r>
              <a:rPr lang="da-DK" sz="1800" dirty="0">
                <a:latin typeface="Arial"/>
                <a:cs typeface="Arial"/>
              </a:rPr>
              <a:t>, hvil- </a:t>
            </a:r>
            <a:r>
              <a:rPr lang="da-DK" sz="1800" dirty="0" err="1">
                <a:latin typeface="Arial"/>
                <a:cs typeface="Arial"/>
              </a:rPr>
              <a:t>ket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err="1">
                <a:latin typeface="Arial"/>
                <a:cs typeface="Arial"/>
              </a:rPr>
              <a:t>ogsa</a:t>
            </a:r>
            <a:r>
              <a:rPr lang="da-DK" sz="1800" dirty="0">
                <a:latin typeface="Arial"/>
                <a:cs typeface="Arial"/>
              </a:rPr>
              <a:t>̊ kan kaldes for ‘</a:t>
            </a:r>
            <a:r>
              <a:rPr lang="da-DK" sz="1800" dirty="0" err="1">
                <a:latin typeface="Arial"/>
                <a:cs typeface="Arial"/>
              </a:rPr>
              <a:t>idéejerskab</a:t>
            </a:r>
            <a:r>
              <a:rPr lang="da-DK" sz="1800" dirty="0">
                <a:latin typeface="Arial"/>
                <a:cs typeface="Arial"/>
              </a:rPr>
              <a:t>’. Det betyder, at hvis en idé kritiseres, </a:t>
            </a:r>
            <a:r>
              <a:rPr lang="da-DK" sz="1800" dirty="0" err="1">
                <a:latin typeface="Arial"/>
                <a:cs typeface="Arial"/>
              </a:rPr>
              <a:t>sa</a:t>
            </a:r>
            <a:r>
              <a:rPr lang="da-DK" sz="1800" dirty="0">
                <a:latin typeface="Arial"/>
                <a:cs typeface="Arial"/>
              </a:rPr>
              <a:t>̊ kritiseres </a:t>
            </a:r>
            <a:r>
              <a:rPr lang="da-DK" sz="1800" dirty="0" err="1">
                <a:latin typeface="Arial"/>
                <a:cs typeface="Arial"/>
              </a:rPr>
              <a:t>sam</a:t>
            </a:r>
            <a:r>
              <a:rPr lang="da-DK" sz="1800" dirty="0">
                <a:latin typeface="Arial"/>
                <a:cs typeface="Arial"/>
              </a:rPr>
              <a:t>- </a:t>
            </a:r>
            <a:r>
              <a:rPr lang="da-DK" sz="1800" dirty="0" err="1">
                <a:latin typeface="Arial"/>
                <a:cs typeface="Arial"/>
              </a:rPr>
              <a:t>tidig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err="1">
                <a:latin typeface="Arial"/>
                <a:cs typeface="Arial"/>
              </a:rPr>
              <a:t>idéfremsætteren</a:t>
            </a:r>
            <a:r>
              <a:rPr lang="da-DK" sz="1800" dirty="0">
                <a:latin typeface="Arial"/>
                <a:cs typeface="Arial"/>
              </a:rPr>
              <a:t>. </a:t>
            </a:r>
            <a:r>
              <a:rPr lang="da-DK" sz="1800" dirty="0" smtClean="0">
                <a:latin typeface="Arial"/>
                <a:cs typeface="Arial"/>
              </a:rPr>
              <a:t>  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4558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111416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da-DK" sz="2800" dirty="0">
                <a:latin typeface="Arial"/>
                <a:cs typeface="Arial"/>
              </a:rPr>
              <a:t>Den </a:t>
            </a:r>
            <a:r>
              <a:rPr lang="da-DK" sz="2800" dirty="0" err="1">
                <a:latin typeface="Arial"/>
                <a:cs typeface="Arial"/>
              </a:rPr>
              <a:t>bisociative</a:t>
            </a:r>
            <a:r>
              <a:rPr lang="da-DK" sz="2800" dirty="0">
                <a:latin typeface="Arial"/>
                <a:cs typeface="Arial"/>
              </a:rPr>
              <a:t> konstruktionsproces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8650" y="2286198"/>
            <a:ext cx="7886700" cy="4351338"/>
          </a:xfrm>
        </p:spPr>
        <p:txBody>
          <a:bodyPr>
            <a:norm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Den velkendte kreative brainstormmodel, som </a:t>
            </a:r>
            <a:r>
              <a:rPr lang="da-DK" sz="1800" dirty="0" err="1">
                <a:latin typeface="Arial"/>
                <a:cs typeface="Arial"/>
              </a:rPr>
              <a:t>foreslået</a:t>
            </a:r>
            <a:r>
              <a:rPr lang="da-DK" sz="1800" dirty="0">
                <a:latin typeface="Arial"/>
                <a:cs typeface="Arial"/>
              </a:rPr>
              <a:t> af grundlæggeren af PR- og </a:t>
            </a:r>
            <a:r>
              <a:rPr lang="da-DK" sz="1800" dirty="0" err="1" smtClean="0">
                <a:latin typeface="Arial"/>
                <a:cs typeface="Arial"/>
              </a:rPr>
              <a:t>reklamefirrmaet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BBDO Alex F. </a:t>
            </a:r>
            <a:r>
              <a:rPr lang="da-DK" sz="1800" dirty="0" err="1">
                <a:latin typeface="Arial"/>
                <a:cs typeface="Arial"/>
              </a:rPr>
              <a:t>Osborn</a:t>
            </a:r>
            <a:r>
              <a:rPr lang="da-DK" sz="1800" dirty="0">
                <a:latin typeface="Arial"/>
                <a:cs typeface="Arial"/>
              </a:rPr>
              <a:t> (1953), involverer fremsættelse af mange </a:t>
            </a:r>
            <a:r>
              <a:rPr lang="da-DK" sz="1800" dirty="0" err="1">
                <a:latin typeface="Arial"/>
                <a:cs typeface="Arial"/>
              </a:rPr>
              <a:t>idéer</a:t>
            </a:r>
            <a:r>
              <a:rPr lang="da-DK" sz="1800" dirty="0">
                <a:latin typeface="Arial"/>
                <a:cs typeface="Arial"/>
              </a:rPr>
              <a:t> og derefter udvælgelse af nogle af de bedste </a:t>
            </a:r>
            <a:r>
              <a:rPr lang="da-DK" sz="1800" dirty="0" err="1">
                <a:latin typeface="Arial"/>
                <a:cs typeface="Arial"/>
              </a:rPr>
              <a:t>idéer</a:t>
            </a:r>
            <a:r>
              <a:rPr lang="da-DK" sz="1800" dirty="0">
                <a:latin typeface="Arial"/>
                <a:cs typeface="Arial"/>
              </a:rPr>
              <a:t>, udvikling af disse </a:t>
            </a:r>
            <a:r>
              <a:rPr lang="da-DK" sz="1800" dirty="0" err="1">
                <a:latin typeface="Arial"/>
                <a:cs typeface="Arial"/>
              </a:rPr>
              <a:t>idéer</a:t>
            </a:r>
            <a:r>
              <a:rPr lang="da-DK" sz="1800" dirty="0">
                <a:latin typeface="Arial"/>
                <a:cs typeface="Arial"/>
              </a:rPr>
              <a:t> og kombination af gode </a:t>
            </a:r>
            <a:r>
              <a:rPr lang="da-DK" sz="1800" dirty="0" err="1">
                <a:latin typeface="Arial"/>
                <a:cs typeface="Arial"/>
              </a:rPr>
              <a:t>idéer</a:t>
            </a:r>
            <a:r>
              <a:rPr lang="da-DK" sz="1800" dirty="0">
                <a:latin typeface="Arial"/>
                <a:cs typeface="Arial"/>
              </a:rPr>
              <a:t> til nye </a:t>
            </a:r>
            <a:r>
              <a:rPr lang="da-DK" sz="1800" dirty="0" err="1">
                <a:latin typeface="Arial"/>
                <a:cs typeface="Arial"/>
              </a:rPr>
              <a:t>idéer</a:t>
            </a:r>
            <a:r>
              <a:rPr lang="da-DK" sz="1800" dirty="0">
                <a:latin typeface="Arial"/>
                <a:cs typeface="Arial"/>
              </a:rPr>
              <a:t>. Men ofte bliver modellen misfortolket, </a:t>
            </a:r>
            <a:r>
              <a:rPr lang="da-DK" sz="1800" dirty="0" err="1">
                <a:latin typeface="Arial"/>
                <a:cs typeface="Arial"/>
              </a:rPr>
              <a:t>sa</a:t>
            </a:r>
            <a:r>
              <a:rPr lang="da-DK" sz="1800" dirty="0">
                <a:latin typeface="Arial"/>
                <a:cs typeface="Arial"/>
              </a:rPr>
              <a:t>̊ der primært kun er fokus på fremsættelsen af mange </a:t>
            </a:r>
            <a:r>
              <a:rPr lang="da-DK" sz="1800" dirty="0" err="1">
                <a:latin typeface="Arial"/>
                <a:cs typeface="Arial"/>
              </a:rPr>
              <a:t>idéer</a:t>
            </a:r>
            <a:r>
              <a:rPr lang="da-DK" sz="1800" dirty="0">
                <a:latin typeface="Arial"/>
                <a:cs typeface="Arial"/>
              </a:rPr>
              <a:t> og </a:t>
            </a:r>
            <a:r>
              <a:rPr lang="da-DK" sz="1800" dirty="0" err="1">
                <a:latin typeface="Arial"/>
                <a:cs typeface="Arial"/>
              </a:rPr>
              <a:t>derpa</a:t>
            </a:r>
            <a:r>
              <a:rPr lang="da-DK" sz="1800" dirty="0">
                <a:latin typeface="Arial"/>
                <a:cs typeface="Arial"/>
              </a:rPr>
              <a:t>̊ </a:t>
            </a:r>
            <a:r>
              <a:rPr lang="da-DK" sz="1800" i="1" dirty="0">
                <a:latin typeface="Arial"/>
                <a:cs typeface="Arial"/>
              </a:rPr>
              <a:t>udvælgelse </a:t>
            </a:r>
            <a:r>
              <a:rPr lang="da-DK" sz="1800" dirty="0">
                <a:latin typeface="Arial"/>
                <a:cs typeface="Arial"/>
              </a:rPr>
              <a:t>– hvormed </a:t>
            </a:r>
            <a:r>
              <a:rPr lang="da-DK" sz="1800" i="1" dirty="0">
                <a:latin typeface="Arial"/>
                <a:cs typeface="Arial"/>
              </a:rPr>
              <a:t>udvikling </a:t>
            </a:r>
            <a:r>
              <a:rPr lang="da-DK" sz="1800" dirty="0" err="1">
                <a:latin typeface="Arial"/>
                <a:cs typeface="Arial"/>
              </a:rPr>
              <a:t>altsa</a:t>
            </a:r>
            <a:r>
              <a:rPr lang="da-DK" sz="1800" dirty="0">
                <a:latin typeface="Arial"/>
                <a:cs typeface="Arial"/>
              </a:rPr>
              <a:t>̊ nedprioriteres.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err="1">
                <a:latin typeface="Arial"/>
                <a:cs typeface="Arial"/>
              </a:rPr>
              <a:t>Filoso</a:t>
            </a:r>
            <a:r>
              <a:rPr lang="da-DK" sz="1800" dirty="0">
                <a:latin typeface="Arial"/>
                <a:cs typeface="Arial"/>
              </a:rPr>
              <a:t> en Arthur </a:t>
            </a:r>
            <a:r>
              <a:rPr lang="da-DK" sz="1800" dirty="0" err="1">
                <a:latin typeface="Arial"/>
                <a:cs typeface="Arial"/>
              </a:rPr>
              <a:t>Koestler</a:t>
            </a:r>
            <a:r>
              <a:rPr lang="da-DK" sz="1800" dirty="0">
                <a:latin typeface="Arial"/>
                <a:cs typeface="Arial"/>
              </a:rPr>
              <a:t>, der har udviklet begrebet </a:t>
            </a:r>
            <a:r>
              <a:rPr lang="da-DK" sz="1800" i="1" dirty="0" err="1">
                <a:latin typeface="Arial"/>
                <a:cs typeface="Arial"/>
              </a:rPr>
              <a:t>bisociationer</a:t>
            </a:r>
            <a:r>
              <a:rPr lang="da-DK" sz="1800" i="1" dirty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(</a:t>
            </a:r>
            <a:r>
              <a:rPr lang="da-DK" sz="1800" dirty="0" err="1">
                <a:latin typeface="Arial"/>
                <a:cs typeface="Arial"/>
              </a:rPr>
              <a:t>Koestler</a:t>
            </a:r>
            <a:r>
              <a:rPr lang="da-DK" sz="1800" dirty="0">
                <a:latin typeface="Arial"/>
                <a:cs typeface="Arial"/>
              </a:rPr>
              <a:t> 1964), </a:t>
            </a:r>
            <a:r>
              <a:rPr lang="da-DK" sz="1800" dirty="0" err="1">
                <a:latin typeface="Arial"/>
                <a:cs typeface="Arial"/>
              </a:rPr>
              <a:t>forkla</a:t>
            </a:r>
            <a:r>
              <a:rPr lang="da-DK" sz="1800" dirty="0">
                <a:latin typeface="Arial"/>
                <a:cs typeface="Arial"/>
              </a:rPr>
              <a:t>- </a:t>
            </a:r>
            <a:r>
              <a:rPr lang="da-DK" sz="1800" dirty="0" err="1">
                <a:latin typeface="Arial"/>
                <a:cs typeface="Arial"/>
              </a:rPr>
              <a:t>rer</a:t>
            </a:r>
            <a:r>
              <a:rPr lang="da-DK" sz="1800" dirty="0">
                <a:latin typeface="Arial"/>
                <a:cs typeface="Arial"/>
              </a:rPr>
              <a:t>, at </a:t>
            </a:r>
            <a:r>
              <a:rPr lang="da-DK" sz="1800" dirty="0" err="1">
                <a:latin typeface="Arial"/>
                <a:cs typeface="Arial"/>
              </a:rPr>
              <a:t>når</a:t>
            </a:r>
            <a:r>
              <a:rPr lang="da-DK" sz="1800" dirty="0">
                <a:latin typeface="Arial"/>
                <a:cs typeface="Arial"/>
              </a:rPr>
              <a:t> to eller </a:t>
            </a:r>
            <a:r>
              <a:rPr lang="da-DK" sz="1800" dirty="0" err="1">
                <a:latin typeface="Arial"/>
                <a:cs typeface="Arial"/>
              </a:rPr>
              <a:t>ere</a:t>
            </a:r>
            <a:r>
              <a:rPr lang="da-DK" sz="1800" dirty="0">
                <a:latin typeface="Arial"/>
                <a:cs typeface="Arial"/>
              </a:rPr>
              <a:t> forskellige ‘perceptionsmatricer’, hvilket kan være alle typer </a:t>
            </a:r>
            <a:r>
              <a:rPr lang="da-DK" sz="1800" dirty="0" err="1">
                <a:latin typeface="Arial"/>
                <a:cs typeface="Arial"/>
              </a:rPr>
              <a:t>idéer</a:t>
            </a:r>
            <a:r>
              <a:rPr lang="da-DK" sz="1800" dirty="0">
                <a:latin typeface="Arial"/>
                <a:cs typeface="Arial"/>
              </a:rPr>
              <a:t> og associationer, interagerer med hinanden, sker der noget nyt.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7538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620" y="1331745"/>
            <a:ext cx="4939682" cy="523174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63030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da-DK" sz="2800" dirty="0" smtClean="0">
                <a:latin typeface="Arial"/>
                <a:cs typeface="Arial"/>
              </a:rPr>
              <a:t>Bisociationer 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8650" y="2506662"/>
            <a:ext cx="5145985" cy="1666407"/>
          </a:xfrm>
        </p:spPr>
        <p:txBody>
          <a:bodyPr>
            <a:norm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Det er en kobling af de to associationer ‘lampe’ og ‘stol’ i en </a:t>
            </a:r>
            <a:r>
              <a:rPr lang="da-DK" sz="1800" dirty="0" err="1">
                <a:latin typeface="Arial"/>
                <a:cs typeface="Arial"/>
              </a:rPr>
              <a:t>bisociation</a:t>
            </a:r>
            <a:r>
              <a:rPr lang="da-DK" sz="1800" dirty="0">
                <a:latin typeface="Arial"/>
                <a:cs typeface="Arial"/>
              </a:rPr>
              <a:t>, der tilsammen giver mere og andet end hver enkelt del isoleret set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1019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8222" y="75709"/>
            <a:ext cx="3885778" cy="1325563"/>
          </a:xfrm>
        </p:spPr>
        <p:txBody>
          <a:bodyPr>
            <a:normAutofit/>
          </a:bodyPr>
          <a:lstStyle/>
          <a:p>
            <a:pPr algn="ctr"/>
            <a:r>
              <a:rPr lang="da-DK" sz="2800" dirty="0" smtClean="0">
                <a:latin typeface="Arial"/>
                <a:cs typeface="Arial"/>
              </a:rPr>
              <a:t>Eksempel på idéudvikling fra praksis 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6" name="Tekstfelt 5"/>
          <p:cNvSpPr txBox="1"/>
          <p:nvPr/>
        </p:nvSpPr>
        <p:spPr>
          <a:xfrm>
            <a:off x="5419312" y="1401272"/>
            <a:ext cx="3567694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charset="0"/>
              <a:buChar char="•"/>
            </a:pPr>
            <a:r>
              <a:rPr lang="da-DK" sz="1700" dirty="0">
                <a:latin typeface="Arial"/>
                <a:cs typeface="Arial"/>
              </a:rPr>
              <a:t>Deltagerne taler om design til hjemmesiden. Hans fremsætter en idé om at indføre en </a:t>
            </a:r>
            <a:r>
              <a:rPr lang="da-DK" sz="1700" dirty="0" smtClean="0">
                <a:latin typeface="Arial"/>
                <a:cs typeface="Arial"/>
              </a:rPr>
              <a:t>slidefunktion </a:t>
            </a:r>
            <a:r>
              <a:rPr lang="da-DK" sz="1700" dirty="0">
                <a:latin typeface="Arial"/>
                <a:cs typeface="Arial"/>
              </a:rPr>
              <a:t>på forsiden af deres hjemmeside. Mens han sprogligt fremsætter </a:t>
            </a:r>
            <a:r>
              <a:rPr lang="da-DK" sz="1700" dirty="0" err="1">
                <a:latin typeface="Arial"/>
                <a:cs typeface="Arial"/>
              </a:rPr>
              <a:t>idéen</a:t>
            </a:r>
            <a:r>
              <a:rPr lang="da-DK" sz="1700" dirty="0">
                <a:latin typeface="Arial"/>
                <a:cs typeface="Arial"/>
              </a:rPr>
              <a:t> fra linje 6, viser han med hænderne foran skærmen, hvordan han forestiller sig, at elementerne (</a:t>
            </a:r>
            <a:r>
              <a:rPr lang="da-DK" sz="1700" dirty="0" smtClean="0">
                <a:latin typeface="Arial"/>
                <a:cs typeface="Arial"/>
              </a:rPr>
              <a:t>illustrerede </a:t>
            </a:r>
            <a:r>
              <a:rPr lang="da-DK" sz="1700" dirty="0">
                <a:latin typeface="Arial"/>
                <a:cs typeface="Arial"/>
              </a:rPr>
              <a:t>babusjka-dukker) kan ‘slide</a:t>
            </a:r>
            <a:r>
              <a:rPr lang="da-DK" sz="1700" dirty="0" smtClean="0">
                <a:latin typeface="Arial"/>
                <a:cs typeface="Arial"/>
              </a:rPr>
              <a:t>’.</a:t>
            </a:r>
          </a:p>
          <a:p>
            <a:pPr algn="just"/>
            <a:r>
              <a:rPr lang="da-DK" sz="1700" dirty="0" smtClean="0">
                <a:latin typeface="Arial"/>
                <a:cs typeface="Arial"/>
              </a:rPr>
              <a:t> 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da-DK" sz="1700" dirty="0" smtClean="0">
                <a:latin typeface="Arial"/>
                <a:cs typeface="Arial"/>
              </a:rPr>
              <a:t>Fremsættelse </a:t>
            </a:r>
            <a:r>
              <a:rPr lang="da-DK" sz="1700" dirty="0">
                <a:latin typeface="Arial"/>
                <a:cs typeface="Arial"/>
              </a:rPr>
              <a:t>af </a:t>
            </a:r>
            <a:r>
              <a:rPr lang="da-DK" sz="1700" dirty="0" err="1">
                <a:latin typeface="Arial"/>
                <a:cs typeface="Arial"/>
              </a:rPr>
              <a:t>idéen</a:t>
            </a:r>
            <a:r>
              <a:rPr lang="da-DK" sz="1700" dirty="0">
                <a:latin typeface="Arial"/>
                <a:cs typeface="Arial"/>
              </a:rPr>
              <a:t> sker som en sproglig og kropslig </a:t>
            </a:r>
            <a:r>
              <a:rPr lang="da-DK" sz="1700" dirty="0" smtClean="0">
                <a:latin typeface="Arial"/>
                <a:cs typeface="Arial"/>
              </a:rPr>
              <a:t>konstatering </a:t>
            </a:r>
            <a:r>
              <a:rPr lang="da-DK" sz="1700" dirty="0">
                <a:latin typeface="Arial"/>
                <a:cs typeface="Arial"/>
              </a:rPr>
              <a:t>af, hvad man konkret kan gøre med designet </a:t>
            </a:r>
            <a:r>
              <a:rPr lang="da-DK" sz="1700" dirty="0" smtClean="0">
                <a:latin typeface="Arial"/>
                <a:cs typeface="Arial"/>
              </a:rPr>
              <a:t>på hjemmesiden. </a:t>
            </a:r>
          </a:p>
          <a:p>
            <a:pPr algn="just"/>
            <a:r>
              <a:rPr lang="da-DK" dirty="0" smtClean="0">
                <a:latin typeface="Arial"/>
                <a:cs typeface="Arial"/>
              </a:rPr>
              <a:t> </a:t>
            </a:r>
          </a:p>
          <a:p>
            <a:pPr algn="just"/>
            <a:endParaRPr lang="da-DK" dirty="0">
              <a:latin typeface="Arial"/>
              <a:cs typeface="Arial"/>
            </a:endParaRPr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5" y="857"/>
            <a:ext cx="4888889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605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68613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da-DK" sz="2800" dirty="0" smtClean="0">
                <a:latin typeface="Arial"/>
                <a:cs typeface="Arial"/>
              </a:rPr>
              <a:t>Best </a:t>
            </a:r>
            <a:r>
              <a:rPr lang="da-DK" sz="2800" dirty="0" err="1" smtClean="0">
                <a:latin typeface="Arial"/>
                <a:cs typeface="Arial"/>
              </a:rPr>
              <a:t>practice</a:t>
            </a:r>
            <a:r>
              <a:rPr lang="da-DK" sz="2800" dirty="0" smtClean="0">
                <a:latin typeface="Arial"/>
                <a:cs typeface="Arial"/>
              </a:rPr>
              <a:t> 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da-DK" sz="1800" dirty="0" err="1">
                <a:latin typeface="Arial"/>
                <a:cs typeface="Arial"/>
              </a:rPr>
              <a:t>Facilitering</a:t>
            </a:r>
            <a:r>
              <a:rPr lang="da-DK" sz="1800" dirty="0">
                <a:latin typeface="Arial"/>
                <a:cs typeface="Arial"/>
              </a:rPr>
              <a:t>: Ideudvikling forløber bedst med god </a:t>
            </a:r>
            <a:r>
              <a:rPr lang="da-DK" sz="1800" dirty="0" err="1">
                <a:latin typeface="Arial"/>
                <a:cs typeface="Arial"/>
              </a:rPr>
              <a:t>facilitering</a:t>
            </a:r>
            <a:r>
              <a:rPr lang="da-DK" sz="1800" dirty="0">
                <a:latin typeface="Arial"/>
                <a:cs typeface="Arial"/>
              </a:rPr>
              <a:t>, der driver innovationen fremad (Ravn 2011). </a:t>
            </a:r>
            <a:r>
              <a:rPr lang="da-DK" sz="1800" dirty="0" err="1">
                <a:latin typeface="Arial"/>
                <a:cs typeface="Arial"/>
              </a:rPr>
              <a:t>Facilitering</a:t>
            </a:r>
            <a:r>
              <a:rPr lang="da-DK" sz="1800" dirty="0">
                <a:latin typeface="Arial"/>
                <a:cs typeface="Arial"/>
              </a:rPr>
              <a:t> betyder at hjælpe en proces på </a:t>
            </a:r>
            <a:r>
              <a:rPr lang="da-DK" sz="1800" dirty="0" smtClean="0">
                <a:latin typeface="Arial"/>
                <a:cs typeface="Arial"/>
              </a:rPr>
              <a:t>vej.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Krop </a:t>
            </a:r>
            <a:r>
              <a:rPr lang="da-DK" sz="1800" dirty="0">
                <a:latin typeface="Arial"/>
                <a:cs typeface="Arial"/>
              </a:rPr>
              <a:t>og teknologi: Brug krop, gestik og de materielle ressourcer, der er i rummet, til at skabe </a:t>
            </a:r>
            <a:r>
              <a:rPr lang="da-DK" sz="1800" dirty="0" err="1">
                <a:latin typeface="Arial"/>
                <a:cs typeface="Arial"/>
              </a:rPr>
              <a:t>idéer</a:t>
            </a:r>
            <a:r>
              <a:rPr lang="da-DK" sz="1800" dirty="0">
                <a:latin typeface="Arial"/>
                <a:cs typeface="Arial"/>
              </a:rPr>
              <a:t> med. Tænkningen er netop informeret af den kropslige og visuelle erfaring af verden. Man taler om, at deltagerne </a:t>
            </a:r>
            <a:r>
              <a:rPr lang="da-DK" sz="1800" dirty="0" err="1" smtClean="0">
                <a:latin typeface="Arial"/>
                <a:cs typeface="Arial"/>
              </a:rPr>
              <a:t>ofloader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tænkning (kognition) (</a:t>
            </a:r>
            <a:r>
              <a:rPr lang="da-DK" sz="1800" dirty="0" err="1">
                <a:latin typeface="Arial"/>
                <a:cs typeface="Arial"/>
              </a:rPr>
              <a:t>Dror</a:t>
            </a:r>
            <a:r>
              <a:rPr lang="da-DK" sz="1800" dirty="0">
                <a:latin typeface="Arial"/>
                <a:cs typeface="Arial"/>
              </a:rPr>
              <a:t> og </a:t>
            </a:r>
            <a:r>
              <a:rPr lang="da-DK" sz="1800" dirty="0" err="1">
                <a:latin typeface="Arial"/>
                <a:cs typeface="Arial"/>
              </a:rPr>
              <a:t>Harnad</a:t>
            </a:r>
            <a:r>
              <a:rPr lang="da-DK" sz="1800" dirty="0">
                <a:latin typeface="Arial"/>
                <a:cs typeface="Arial"/>
              </a:rPr>
              <a:t> 2008).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Forandringer </a:t>
            </a:r>
            <a:r>
              <a:rPr lang="da-DK" sz="1800" dirty="0">
                <a:latin typeface="Arial"/>
                <a:cs typeface="Arial"/>
              </a:rPr>
              <a:t>og iscenesættelse: Lav skift i omgivelser, personer, perspektiver og viden. At blive revet ud af hverdagens rutine kan gøre en positiv forskel.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Forskellighed </a:t>
            </a:r>
            <a:r>
              <a:rPr lang="da-DK" sz="1800" dirty="0">
                <a:latin typeface="Arial"/>
                <a:cs typeface="Arial"/>
              </a:rPr>
              <a:t>og </a:t>
            </a:r>
            <a:r>
              <a:rPr lang="da-DK" sz="1800" dirty="0" smtClean="0">
                <a:latin typeface="Arial"/>
                <a:cs typeface="Arial"/>
              </a:rPr>
              <a:t>konflikt</a:t>
            </a:r>
            <a:r>
              <a:rPr lang="da-DK" sz="1800" dirty="0">
                <a:latin typeface="Arial"/>
                <a:cs typeface="Arial"/>
              </a:rPr>
              <a:t>: Søg diversitet og forskellighed. Mennesker søger som regel mod konsensus og konformitet. Det er en naturlig proces, som er blevet beskrevet som </a:t>
            </a:r>
            <a:r>
              <a:rPr lang="da-DK" sz="1800" dirty="0" err="1">
                <a:latin typeface="Arial"/>
                <a:cs typeface="Arial"/>
              </a:rPr>
              <a:t>groupthink</a:t>
            </a:r>
            <a:r>
              <a:rPr lang="da-DK" sz="1800" dirty="0">
                <a:latin typeface="Arial"/>
                <a:cs typeface="Arial"/>
              </a:rPr>
              <a:t> (Janis 1972; </a:t>
            </a:r>
            <a:r>
              <a:rPr lang="da-DK" sz="1800" dirty="0" err="1">
                <a:latin typeface="Arial"/>
                <a:cs typeface="Arial"/>
              </a:rPr>
              <a:t>Sunstein</a:t>
            </a:r>
            <a:r>
              <a:rPr lang="da-DK" sz="1800" dirty="0">
                <a:latin typeface="Arial"/>
                <a:cs typeface="Arial"/>
              </a:rPr>
              <a:t> og </a:t>
            </a:r>
            <a:r>
              <a:rPr lang="da-DK" sz="1800" dirty="0" err="1">
                <a:latin typeface="Arial"/>
                <a:cs typeface="Arial"/>
              </a:rPr>
              <a:t>Hastie</a:t>
            </a:r>
            <a:r>
              <a:rPr lang="da-DK" sz="1800" dirty="0">
                <a:latin typeface="Arial"/>
                <a:cs typeface="Arial"/>
              </a:rPr>
              <a:t> 2014</a:t>
            </a:r>
            <a:r>
              <a:rPr lang="da-DK" sz="1800" dirty="0" smtClean="0">
                <a:latin typeface="Arial"/>
                <a:cs typeface="Arial"/>
              </a:rPr>
              <a:t>). Men </a:t>
            </a:r>
            <a:r>
              <a:rPr lang="da-DK" sz="1800" dirty="0">
                <a:latin typeface="Arial"/>
                <a:cs typeface="Arial"/>
              </a:rPr>
              <a:t>jo større diversitet, der er i en given gruppe, desto </a:t>
            </a:r>
            <a:r>
              <a:rPr lang="da-DK" sz="1800" dirty="0" smtClean="0">
                <a:latin typeface="Arial"/>
                <a:cs typeface="Arial"/>
              </a:rPr>
              <a:t>flere </a:t>
            </a:r>
            <a:r>
              <a:rPr lang="da-DK" sz="1800" dirty="0">
                <a:latin typeface="Arial"/>
                <a:cs typeface="Arial"/>
              </a:rPr>
              <a:t>forskellige perspektiver på verden </a:t>
            </a:r>
            <a:r>
              <a:rPr lang="da-DK" sz="1800" dirty="0" smtClean="0">
                <a:latin typeface="Arial"/>
                <a:cs typeface="Arial"/>
              </a:rPr>
              <a:t>findes også.</a:t>
            </a: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777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2800" dirty="0" smtClean="0">
                <a:latin typeface="Arial"/>
                <a:cs typeface="Arial"/>
              </a:rPr>
              <a:t>Indhold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96302" y="1487952"/>
            <a:ext cx="7886700" cy="4351338"/>
          </a:xfrm>
        </p:spPr>
        <p:txBody>
          <a:bodyPr>
            <a:no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Innovation og idéudvikling</a:t>
            </a:r>
          </a:p>
          <a:p>
            <a:r>
              <a:rPr lang="da-DK" sz="1800" dirty="0" smtClean="0">
                <a:latin typeface="Arial"/>
                <a:cs typeface="Arial"/>
              </a:rPr>
              <a:t>Innovation</a:t>
            </a:r>
          </a:p>
          <a:p>
            <a:r>
              <a:rPr lang="da-DK" sz="1800" dirty="0" smtClean="0">
                <a:latin typeface="Arial"/>
                <a:cs typeface="Arial"/>
              </a:rPr>
              <a:t>Kreativitet og viden</a:t>
            </a:r>
          </a:p>
          <a:p>
            <a:r>
              <a:rPr lang="da-DK" sz="1800" dirty="0" smtClean="0">
                <a:latin typeface="Arial"/>
                <a:cs typeface="Arial"/>
              </a:rPr>
              <a:t>Idéer</a:t>
            </a:r>
          </a:p>
          <a:p>
            <a:r>
              <a:rPr lang="da-DK" sz="1800" dirty="0" smtClean="0">
                <a:latin typeface="Arial"/>
                <a:cs typeface="Arial"/>
              </a:rPr>
              <a:t>Tre paradigmer for innovation</a:t>
            </a:r>
          </a:p>
          <a:p>
            <a:r>
              <a:rPr lang="da-DK" sz="1800" dirty="0">
                <a:latin typeface="Arial"/>
                <a:cs typeface="Arial"/>
              </a:rPr>
              <a:t>Paradigme 3: </a:t>
            </a:r>
            <a:r>
              <a:rPr lang="da-DK" sz="1800" dirty="0" err="1">
                <a:latin typeface="Arial"/>
                <a:cs typeface="Arial"/>
              </a:rPr>
              <a:t>co-creation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innovation</a:t>
            </a:r>
          </a:p>
          <a:p>
            <a:r>
              <a:rPr lang="da-DK" sz="1800" dirty="0" smtClean="0">
                <a:latin typeface="Arial"/>
                <a:cs typeface="Arial"/>
              </a:rPr>
              <a:t>Kulturelle </a:t>
            </a:r>
            <a:r>
              <a:rPr lang="da-DK" sz="1800" dirty="0">
                <a:latin typeface="Arial"/>
                <a:cs typeface="Arial"/>
              </a:rPr>
              <a:t>betingelser for </a:t>
            </a:r>
            <a:r>
              <a:rPr lang="da-DK" sz="1800" dirty="0" err="1" smtClean="0">
                <a:latin typeface="Arial"/>
                <a:cs typeface="Arial"/>
              </a:rPr>
              <a:t>idéudvikling</a:t>
            </a: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Trepartsstruktur </a:t>
            </a:r>
            <a:r>
              <a:rPr lang="da-DK" sz="1800" dirty="0">
                <a:latin typeface="Arial"/>
                <a:cs typeface="Arial"/>
              </a:rPr>
              <a:t>og identitet </a:t>
            </a: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Den </a:t>
            </a:r>
            <a:r>
              <a:rPr lang="da-DK" sz="1800" dirty="0" err="1">
                <a:latin typeface="Arial"/>
                <a:cs typeface="Arial"/>
              </a:rPr>
              <a:t>bisociative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konstruktionsproces</a:t>
            </a:r>
          </a:p>
          <a:p>
            <a:r>
              <a:rPr lang="da-DK" sz="1800" dirty="0" smtClean="0">
                <a:latin typeface="Arial"/>
                <a:cs typeface="Arial"/>
              </a:rPr>
              <a:t>Bisociationer</a:t>
            </a:r>
          </a:p>
          <a:p>
            <a:r>
              <a:rPr lang="da-DK" sz="1800" dirty="0" smtClean="0">
                <a:latin typeface="Arial"/>
                <a:cs typeface="Arial"/>
              </a:rPr>
              <a:t>Eksempel </a:t>
            </a:r>
            <a:r>
              <a:rPr lang="da-DK" sz="1800" dirty="0">
                <a:latin typeface="Arial"/>
                <a:cs typeface="Arial"/>
              </a:rPr>
              <a:t>på idéudvikling fra praksis </a:t>
            </a: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Best </a:t>
            </a:r>
            <a:r>
              <a:rPr lang="da-DK" sz="1800" dirty="0" err="1">
                <a:latin typeface="Arial"/>
                <a:cs typeface="Arial"/>
              </a:rPr>
              <a:t>practice</a:t>
            </a:r>
            <a:r>
              <a:rPr lang="da-DK" sz="1800" dirty="0">
                <a:latin typeface="Arial"/>
                <a:cs typeface="Arial"/>
              </a:rPr>
              <a:t> </a:t>
            </a:r>
            <a:endParaRPr lang="da-DK" sz="1800" dirty="0" smtClean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8321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2800" dirty="0" smtClean="0">
                <a:latin typeface="Arial"/>
                <a:cs typeface="Arial"/>
              </a:rPr>
              <a:t>Innovation og idéudvikling 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8650" y="1504620"/>
            <a:ext cx="7886700" cy="4351338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Det er igennem hverdagens handlinger, at organisationer opretholdes, og innovation </a:t>
            </a:r>
            <a:r>
              <a:rPr lang="da-DK" sz="1800" dirty="0" err="1" smtClean="0">
                <a:latin typeface="Arial"/>
                <a:cs typeface="Arial"/>
              </a:rPr>
              <a:t>opstår</a:t>
            </a:r>
            <a:r>
              <a:rPr lang="da-DK" sz="1800" dirty="0" smtClean="0">
                <a:latin typeface="Arial"/>
                <a:cs typeface="Arial"/>
              </a:rPr>
              <a:t>, og der ville ikke være virksomheder, hvis medlemmerne ikke udførte virksomheds-konstituerende handlinger (</a:t>
            </a:r>
            <a:r>
              <a:rPr lang="da-DK" sz="1800" dirty="0" err="1" smtClean="0">
                <a:latin typeface="Arial"/>
                <a:cs typeface="Arial"/>
              </a:rPr>
              <a:t>Cooren</a:t>
            </a:r>
            <a:r>
              <a:rPr lang="da-DK" sz="1800" dirty="0" smtClean="0">
                <a:latin typeface="Arial"/>
                <a:cs typeface="Arial"/>
              </a:rPr>
              <a:t> 2014).</a:t>
            </a: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Begrebet </a:t>
            </a:r>
            <a:r>
              <a:rPr lang="da-DK" sz="1800" dirty="0">
                <a:latin typeface="Arial"/>
                <a:cs typeface="Arial"/>
              </a:rPr>
              <a:t>innovation stammer fra de latinske ord </a:t>
            </a:r>
            <a:r>
              <a:rPr lang="da-DK" sz="1800" i="1" dirty="0" err="1">
                <a:latin typeface="Arial"/>
                <a:cs typeface="Arial"/>
              </a:rPr>
              <a:t>innovare</a:t>
            </a:r>
            <a:r>
              <a:rPr lang="da-DK" sz="1800" i="1" dirty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og </a:t>
            </a:r>
            <a:r>
              <a:rPr lang="da-DK" sz="1800" i="1" dirty="0" err="1">
                <a:latin typeface="Arial"/>
                <a:cs typeface="Arial"/>
              </a:rPr>
              <a:t>innovatio</a:t>
            </a:r>
            <a:r>
              <a:rPr lang="da-DK" sz="1800" dirty="0">
                <a:latin typeface="Arial"/>
                <a:cs typeface="Arial"/>
              </a:rPr>
              <a:t>, der betyder </a:t>
            </a:r>
            <a:r>
              <a:rPr lang="da-DK" sz="1800" dirty="0" smtClean="0">
                <a:latin typeface="Arial"/>
                <a:cs typeface="Arial"/>
              </a:rPr>
              <a:t>henholdsvis </a:t>
            </a:r>
            <a:r>
              <a:rPr lang="da-DK" sz="1800" dirty="0">
                <a:latin typeface="Arial"/>
                <a:cs typeface="Arial"/>
              </a:rPr>
              <a:t>fornyelse og fornyende, og det har almindeligvis to betydninger: Dels kan </a:t>
            </a:r>
            <a:r>
              <a:rPr lang="da-DK" sz="1800" i="1" dirty="0" smtClean="0">
                <a:latin typeface="Arial"/>
                <a:cs typeface="Arial"/>
              </a:rPr>
              <a:t>innovation </a:t>
            </a:r>
            <a:r>
              <a:rPr lang="da-DK" sz="1800" dirty="0">
                <a:latin typeface="Arial"/>
                <a:cs typeface="Arial"/>
              </a:rPr>
              <a:t>bruges til at beskrive hele processen fra idé til ‘marked’, dels kan begrebet betyde, at en idé er blevet implementeret som noget reelt værdifuldt for nogen</a:t>
            </a:r>
            <a:r>
              <a:rPr lang="da-DK" sz="1800" dirty="0" smtClean="0">
                <a:latin typeface="Arial"/>
                <a:cs typeface="Arial"/>
              </a:rPr>
              <a:t>.</a:t>
            </a:r>
          </a:p>
          <a:p>
            <a:pPr marL="0" indent="0" algn="just">
              <a:buNone/>
            </a:pPr>
            <a:r>
              <a:rPr lang="da-DK" sz="1800" dirty="0" smtClean="0">
                <a:latin typeface="Arial"/>
                <a:cs typeface="Arial"/>
              </a:rPr>
              <a:t> </a:t>
            </a:r>
          </a:p>
          <a:p>
            <a:pPr algn="just"/>
            <a:r>
              <a:rPr lang="da-DK" sz="1800" dirty="0">
                <a:latin typeface="Arial"/>
                <a:cs typeface="Arial"/>
              </a:rPr>
              <a:t>Innovationer begynder som regel med </a:t>
            </a:r>
            <a:r>
              <a:rPr lang="da-DK" sz="1800" dirty="0" err="1">
                <a:latin typeface="Arial"/>
                <a:cs typeface="Arial"/>
              </a:rPr>
              <a:t>idéer</a:t>
            </a:r>
            <a:r>
              <a:rPr lang="da-DK" sz="1800" dirty="0">
                <a:latin typeface="Arial"/>
                <a:cs typeface="Arial"/>
              </a:rPr>
              <a:t>, der skabes igennem kreative processer af interagerende medarbejdere i grupper eller teams. Derfor er den sociale </a:t>
            </a:r>
            <a:r>
              <a:rPr lang="da-DK" sz="1800" dirty="0" err="1">
                <a:latin typeface="Arial"/>
                <a:cs typeface="Arial"/>
              </a:rPr>
              <a:t>idéudviklingsproces</a:t>
            </a:r>
            <a:r>
              <a:rPr lang="da-DK" sz="1800" dirty="0">
                <a:latin typeface="Arial"/>
                <a:cs typeface="Arial"/>
              </a:rPr>
              <a:t> det egentlige omdrejnings- punkt i dette kapitel om innovation.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8185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1003638"/>
            <a:ext cx="7886700" cy="1325563"/>
          </a:xfrm>
        </p:spPr>
        <p:txBody>
          <a:bodyPr/>
          <a:lstStyle/>
          <a:p>
            <a:pPr algn="ctr"/>
            <a:r>
              <a:rPr lang="da-DK" sz="2800" dirty="0" smtClean="0">
                <a:latin typeface="Arial"/>
                <a:cs typeface="Arial"/>
              </a:rPr>
              <a:t>Innovation 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8650" y="2076846"/>
            <a:ext cx="7886700" cy="4351338"/>
          </a:xfrm>
        </p:spPr>
        <p:txBody>
          <a:bodyPr>
            <a:norm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Den østrigske økonom Joseph </a:t>
            </a:r>
            <a:r>
              <a:rPr lang="da-DK" sz="1800" dirty="0" err="1">
                <a:latin typeface="Arial"/>
                <a:cs typeface="Arial"/>
              </a:rPr>
              <a:t>Schumpeter</a:t>
            </a:r>
            <a:r>
              <a:rPr lang="da-DK" sz="1800" dirty="0">
                <a:latin typeface="Arial"/>
                <a:cs typeface="Arial"/>
              </a:rPr>
              <a:t> regnes almindeligvis for innovationens </a:t>
            </a:r>
            <a:r>
              <a:rPr lang="da-DK" sz="1800" dirty="0" smtClean="0">
                <a:latin typeface="Arial"/>
                <a:cs typeface="Arial"/>
              </a:rPr>
              <a:t>teoretiske </a:t>
            </a:r>
            <a:r>
              <a:rPr lang="da-DK" sz="1800" dirty="0">
                <a:latin typeface="Arial"/>
                <a:cs typeface="Arial"/>
              </a:rPr>
              <a:t>grundlægger i nyere tid. Mens han forstod innovationsprocessen som værdifuld, hvis den resulterede i økonomisk værdi (</a:t>
            </a:r>
            <a:r>
              <a:rPr lang="da-DK" sz="1800" dirty="0" err="1">
                <a:latin typeface="Arial"/>
                <a:cs typeface="Arial"/>
              </a:rPr>
              <a:t>Schumpeter</a:t>
            </a:r>
            <a:r>
              <a:rPr lang="da-DK" sz="1800" dirty="0">
                <a:latin typeface="Arial"/>
                <a:cs typeface="Arial"/>
              </a:rPr>
              <a:t> 1934), arbejder nyere </a:t>
            </a:r>
            <a:r>
              <a:rPr lang="da-DK" sz="1800" dirty="0" err="1">
                <a:latin typeface="Arial"/>
                <a:cs typeface="Arial"/>
              </a:rPr>
              <a:t>innovationsteo</a:t>
            </a:r>
            <a:r>
              <a:rPr lang="da-DK" sz="1800" dirty="0">
                <a:latin typeface="Arial"/>
                <a:cs typeface="Arial"/>
              </a:rPr>
              <a:t>- rier med et mere nuanceret værdibegreb, der ikke kun handler om økonomisk værdi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err="1">
                <a:latin typeface="Arial"/>
                <a:cs typeface="Arial"/>
              </a:rPr>
              <a:t>Når</a:t>
            </a:r>
            <a:r>
              <a:rPr lang="da-DK" sz="1800" dirty="0">
                <a:latin typeface="Arial"/>
                <a:cs typeface="Arial"/>
              </a:rPr>
              <a:t> innovation </a:t>
            </a:r>
            <a:r>
              <a:rPr lang="da-DK" sz="1800" dirty="0" err="1">
                <a:latin typeface="Arial"/>
                <a:cs typeface="Arial"/>
              </a:rPr>
              <a:t>forstås</a:t>
            </a:r>
            <a:r>
              <a:rPr lang="da-DK" sz="1800" dirty="0">
                <a:latin typeface="Arial"/>
                <a:cs typeface="Arial"/>
              </a:rPr>
              <a:t> som fornyelse, konnoterer det imidlertid mest det, der </a:t>
            </a:r>
            <a:r>
              <a:rPr lang="da-DK" sz="1800" dirty="0" err="1">
                <a:latin typeface="Arial"/>
                <a:cs typeface="Arial"/>
              </a:rPr>
              <a:t>ogsa</a:t>
            </a:r>
            <a:r>
              <a:rPr lang="da-DK" sz="1800" dirty="0">
                <a:latin typeface="Arial"/>
                <a:cs typeface="Arial"/>
              </a:rPr>
              <a:t>̊ kaldes </a:t>
            </a:r>
            <a:r>
              <a:rPr lang="da-DK" sz="1800" i="1" dirty="0" err="1">
                <a:latin typeface="Arial"/>
                <a:cs typeface="Arial"/>
              </a:rPr>
              <a:t>inkrementel</a:t>
            </a:r>
            <a:r>
              <a:rPr lang="da-DK" sz="1800" i="1" dirty="0">
                <a:latin typeface="Arial"/>
                <a:cs typeface="Arial"/>
              </a:rPr>
              <a:t> </a:t>
            </a:r>
            <a:r>
              <a:rPr lang="da-DK" sz="1800" i="1" dirty="0" smtClean="0">
                <a:latin typeface="Arial"/>
                <a:cs typeface="Arial"/>
              </a:rPr>
              <a:t>innovation</a:t>
            </a:r>
            <a:r>
              <a:rPr lang="da-DK" sz="1800" dirty="0">
                <a:latin typeface="Arial"/>
                <a:cs typeface="Arial"/>
              </a:rPr>
              <a:t>, hvilket betyder </a:t>
            </a:r>
            <a:r>
              <a:rPr lang="da-DK" sz="1800" dirty="0" err="1">
                <a:latin typeface="Arial"/>
                <a:cs typeface="Arial"/>
              </a:rPr>
              <a:t>småforbedringer</a:t>
            </a:r>
            <a:r>
              <a:rPr lang="da-DK" sz="1800" dirty="0">
                <a:latin typeface="Arial"/>
                <a:cs typeface="Arial"/>
              </a:rPr>
              <a:t> af det eksisterende. Disse </a:t>
            </a:r>
            <a:r>
              <a:rPr lang="da-DK" sz="1800" dirty="0" err="1">
                <a:latin typeface="Arial"/>
                <a:cs typeface="Arial"/>
              </a:rPr>
              <a:t>småforbedringer</a:t>
            </a:r>
            <a:r>
              <a:rPr lang="da-DK" sz="1800" dirty="0">
                <a:latin typeface="Arial"/>
                <a:cs typeface="Arial"/>
              </a:rPr>
              <a:t> har stor værdi, men ofte ønsker virksomheder sig </a:t>
            </a:r>
            <a:r>
              <a:rPr lang="da-DK" sz="1800" dirty="0" err="1">
                <a:latin typeface="Arial"/>
                <a:cs typeface="Arial"/>
              </a:rPr>
              <a:t>ogsa</a:t>
            </a:r>
            <a:r>
              <a:rPr lang="da-DK" sz="1800" dirty="0">
                <a:latin typeface="Arial"/>
                <a:cs typeface="Arial"/>
              </a:rPr>
              <a:t>̊ </a:t>
            </a:r>
            <a:r>
              <a:rPr lang="da-DK" sz="1800" i="1" dirty="0">
                <a:latin typeface="Arial"/>
                <a:cs typeface="Arial"/>
              </a:rPr>
              <a:t>radikal innovation</a:t>
            </a:r>
            <a:r>
              <a:rPr lang="da-DK" sz="1800" dirty="0">
                <a:latin typeface="Arial"/>
                <a:cs typeface="Arial"/>
              </a:rPr>
              <a:t>, hvilket betyder en </a:t>
            </a:r>
            <a:r>
              <a:rPr lang="da-DK" sz="1800" dirty="0" smtClean="0">
                <a:latin typeface="Arial"/>
                <a:cs typeface="Arial"/>
              </a:rPr>
              <a:t>forandring</a:t>
            </a:r>
            <a:r>
              <a:rPr lang="da-DK" sz="1800" dirty="0">
                <a:latin typeface="Arial"/>
                <a:cs typeface="Arial"/>
              </a:rPr>
              <a:t>, der har større konsekvenser og ombryder eller </a:t>
            </a:r>
            <a:r>
              <a:rPr lang="da-DK" sz="1800" dirty="0" smtClean="0">
                <a:latin typeface="Arial"/>
                <a:cs typeface="Arial"/>
              </a:rPr>
              <a:t>omdefinerer </a:t>
            </a:r>
            <a:r>
              <a:rPr lang="da-DK" sz="1800" dirty="0">
                <a:latin typeface="Arial"/>
                <a:cs typeface="Arial"/>
              </a:rPr>
              <a:t>noget eksisterende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3949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102790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da-DK" sz="2800" dirty="0" smtClean="0">
                <a:latin typeface="Arial"/>
                <a:cs typeface="Arial"/>
              </a:rPr>
              <a:t>Kreativitet og viden 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8650" y="2342025"/>
            <a:ext cx="7886700" cy="4351338"/>
          </a:xfrm>
        </p:spPr>
        <p:txBody>
          <a:bodyPr>
            <a:normAutofit/>
          </a:bodyPr>
          <a:lstStyle/>
          <a:p>
            <a:pPr algn="just"/>
            <a:r>
              <a:rPr lang="da-DK" sz="1800" i="1" dirty="0">
                <a:latin typeface="Arial"/>
                <a:cs typeface="Arial"/>
              </a:rPr>
              <a:t>Kreativitet </a:t>
            </a:r>
            <a:r>
              <a:rPr lang="da-DK" sz="1800" dirty="0">
                <a:latin typeface="Arial"/>
                <a:cs typeface="Arial"/>
              </a:rPr>
              <a:t>kommer etymologisk af latin </a:t>
            </a:r>
            <a:r>
              <a:rPr lang="da-DK" sz="1800" i="1" dirty="0" err="1">
                <a:latin typeface="Arial"/>
                <a:cs typeface="Arial"/>
              </a:rPr>
              <a:t>creare</a:t>
            </a:r>
            <a:r>
              <a:rPr lang="da-DK" sz="1800" i="1" dirty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og </a:t>
            </a:r>
            <a:r>
              <a:rPr lang="da-DK" sz="1800" i="1" dirty="0" err="1">
                <a:latin typeface="Arial"/>
                <a:cs typeface="Arial"/>
              </a:rPr>
              <a:t>creatum</a:t>
            </a:r>
            <a:r>
              <a:rPr lang="da-DK" sz="1800" dirty="0">
                <a:latin typeface="Arial"/>
                <a:cs typeface="Arial"/>
              </a:rPr>
              <a:t>, der betyder skabe og skabende. Kreativ er </a:t>
            </a:r>
            <a:r>
              <a:rPr lang="da-DK" sz="1800" dirty="0" err="1">
                <a:latin typeface="Arial"/>
                <a:cs typeface="Arial"/>
              </a:rPr>
              <a:t>altsa</a:t>
            </a:r>
            <a:r>
              <a:rPr lang="da-DK" sz="1800" dirty="0">
                <a:latin typeface="Arial"/>
                <a:cs typeface="Arial"/>
              </a:rPr>
              <a:t>̊ ikke noget, man </a:t>
            </a:r>
            <a:r>
              <a:rPr lang="da-DK" sz="1800" i="1" dirty="0">
                <a:latin typeface="Arial"/>
                <a:cs typeface="Arial"/>
              </a:rPr>
              <a:t>er</a:t>
            </a:r>
            <a:r>
              <a:rPr lang="da-DK" sz="1800" dirty="0">
                <a:latin typeface="Arial"/>
                <a:cs typeface="Arial"/>
              </a:rPr>
              <a:t>, men noget, man </a:t>
            </a:r>
            <a:r>
              <a:rPr lang="da-DK" sz="1800" i="1" dirty="0">
                <a:latin typeface="Arial"/>
                <a:cs typeface="Arial"/>
              </a:rPr>
              <a:t>gør</a:t>
            </a:r>
            <a:r>
              <a:rPr lang="da-DK" sz="1800" dirty="0">
                <a:latin typeface="Arial"/>
                <a:cs typeface="Arial"/>
              </a:rPr>
              <a:t>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i="1" dirty="0">
                <a:latin typeface="Arial"/>
                <a:cs typeface="Arial"/>
              </a:rPr>
              <a:t>Viden </a:t>
            </a:r>
            <a:r>
              <a:rPr lang="da-DK" sz="1800" dirty="0">
                <a:latin typeface="Arial"/>
                <a:cs typeface="Arial"/>
              </a:rPr>
              <a:t>er </a:t>
            </a:r>
            <a:r>
              <a:rPr lang="da-DK" sz="1800" dirty="0" err="1">
                <a:latin typeface="Arial"/>
                <a:cs typeface="Arial"/>
              </a:rPr>
              <a:t>således</a:t>
            </a:r>
            <a:r>
              <a:rPr lang="da-DK" sz="1800" dirty="0">
                <a:latin typeface="Arial"/>
                <a:cs typeface="Arial"/>
              </a:rPr>
              <a:t> en af de centrale byggesten i den kreative skabende proces, hvormed interagerende medarbejdere er i stand til over tid og gennem ofte kaotiske og snørklede processer at frembringe noget nyt af værdi.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>
                <a:latin typeface="Arial"/>
                <a:cs typeface="Arial"/>
              </a:rPr>
              <a:t>Det er muligt at have kreative processer i en organisation uden at frembringe ny værdi, mens det omvendt ikke er muligt at skabe ny innovation uden en eller anden form for </a:t>
            </a:r>
            <a:r>
              <a:rPr lang="da-DK" sz="1800" dirty="0" err="1">
                <a:latin typeface="Arial"/>
                <a:cs typeface="Arial"/>
              </a:rPr>
              <a:t>krea</a:t>
            </a:r>
            <a:r>
              <a:rPr lang="da-DK" sz="1800" dirty="0">
                <a:latin typeface="Arial"/>
                <a:cs typeface="Arial"/>
              </a:rPr>
              <a:t>- tiv proces.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7588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132814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da-DK" sz="2800" dirty="0" smtClean="0">
                <a:latin typeface="Arial"/>
                <a:cs typeface="Arial"/>
              </a:rPr>
              <a:t>Idéer 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8650" y="2383895"/>
            <a:ext cx="7886700" cy="4351338"/>
          </a:xfrm>
        </p:spPr>
        <p:txBody>
          <a:bodyPr>
            <a:normAutofit/>
          </a:bodyPr>
          <a:lstStyle/>
          <a:p>
            <a:pPr algn="just"/>
            <a:r>
              <a:rPr lang="da-DK" sz="1800" dirty="0" err="1">
                <a:latin typeface="Arial"/>
                <a:cs typeface="Arial"/>
              </a:rPr>
              <a:t>Idéer</a:t>
            </a:r>
            <a:r>
              <a:rPr lang="da-DK" sz="1800" dirty="0">
                <a:latin typeface="Arial"/>
                <a:cs typeface="Arial"/>
              </a:rPr>
              <a:t> har forskellige faser og er langt oftere ‘blot’ </a:t>
            </a:r>
            <a:r>
              <a:rPr lang="da-DK" sz="1800" i="1" dirty="0">
                <a:latin typeface="Arial"/>
                <a:cs typeface="Arial"/>
              </a:rPr>
              <a:t>forslag</a:t>
            </a:r>
            <a:r>
              <a:rPr lang="da-DK" sz="1800" dirty="0">
                <a:latin typeface="Arial"/>
                <a:cs typeface="Arial"/>
              </a:rPr>
              <a:t>, der udvikles videre og videre som et bidrag til at løse en eller anden given problemstilling.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err="1">
                <a:latin typeface="Arial"/>
                <a:cs typeface="Arial"/>
              </a:rPr>
              <a:t>Idéer</a:t>
            </a:r>
            <a:r>
              <a:rPr lang="da-DK" sz="1800" dirty="0">
                <a:latin typeface="Arial"/>
                <a:cs typeface="Arial"/>
              </a:rPr>
              <a:t> er ofte værdiladede beskrivelser, der polariseres som enten gode eller </a:t>
            </a:r>
            <a:r>
              <a:rPr lang="da-DK" sz="1800" dirty="0" err="1">
                <a:latin typeface="Arial"/>
                <a:cs typeface="Arial"/>
              </a:rPr>
              <a:t>dårlige</a:t>
            </a:r>
            <a:r>
              <a:rPr lang="da-DK" sz="1800" dirty="0">
                <a:latin typeface="Arial"/>
                <a:cs typeface="Arial"/>
              </a:rPr>
              <a:t> forslag af deltagerne (</a:t>
            </a:r>
            <a:r>
              <a:rPr lang="da-DK" sz="1800" dirty="0" err="1">
                <a:latin typeface="Arial"/>
                <a:cs typeface="Arial"/>
              </a:rPr>
              <a:t>Clayman</a:t>
            </a:r>
            <a:r>
              <a:rPr lang="da-DK" sz="1800" dirty="0">
                <a:latin typeface="Arial"/>
                <a:cs typeface="Arial"/>
              </a:rPr>
              <a:t> og </a:t>
            </a:r>
            <a:r>
              <a:rPr lang="da-DK" sz="1800" dirty="0" err="1">
                <a:latin typeface="Arial"/>
                <a:cs typeface="Arial"/>
              </a:rPr>
              <a:t>Reisner</a:t>
            </a:r>
            <a:r>
              <a:rPr lang="da-DK" sz="1800" dirty="0">
                <a:latin typeface="Arial"/>
                <a:cs typeface="Arial"/>
              </a:rPr>
              <a:t> 1998), og de </a:t>
            </a:r>
            <a:r>
              <a:rPr lang="da-DK" sz="1800" dirty="0" err="1">
                <a:latin typeface="Arial"/>
                <a:cs typeface="Arial"/>
              </a:rPr>
              <a:t>behand</a:t>
            </a:r>
            <a:r>
              <a:rPr lang="da-DK" sz="1800" dirty="0">
                <a:latin typeface="Arial"/>
                <a:cs typeface="Arial"/>
              </a:rPr>
              <a:t>- les som ‘mere interessante’, desto mere overraskende de er (Paulus og </a:t>
            </a:r>
            <a:r>
              <a:rPr lang="da-DK" sz="1800" dirty="0" err="1">
                <a:latin typeface="Arial"/>
                <a:cs typeface="Arial"/>
              </a:rPr>
              <a:t>Nijstad</a:t>
            </a:r>
            <a:r>
              <a:rPr lang="da-DK" sz="1800" dirty="0">
                <a:latin typeface="Arial"/>
                <a:cs typeface="Arial"/>
              </a:rPr>
              <a:t> 2003). </a:t>
            </a:r>
            <a:r>
              <a:rPr lang="da-DK" sz="1800" dirty="0" err="1">
                <a:latin typeface="Arial"/>
                <a:cs typeface="Arial"/>
              </a:rPr>
              <a:t>Idéud</a:t>
            </a:r>
            <a:r>
              <a:rPr lang="da-DK" sz="1800" dirty="0">
                <a:latin typeface="Arial"/>
                <a:cs typeface="Arial"/>
              </a:rPr>
              <a:t>- vikling kan derfor </a:t>
            </a:r>
            <a:r>
              <a:rPr lang="da-DK" sz="1800" dirty="0" err="1">
                <a:latin typeface="Arial"/>
                <a:cs typeface="Arial"/>
              </a:rPr>
              <a:t>forstås</a:t>
            </a:r>
            <a:r>
              <a:rPr lang="da-DK" sz="1800" dirty="0">
                <a:latin typeface="Arial"/>
                <a:cs typeface="Arial"/>
              </a:rPr>
              <a:t> som den </a:t>
            </a:r>
            <a:r>
              <a:rPr lang="da-DK" sz="1800" dirty="0" err="1">
                <a:latin typeface="Arial"/>
                <a:cs typeface="Arial"/>
              </a:rPr>
              <a:t>interaktionelle</a:t>
            </a:r>
            <a:r>
              <a:rPr lang="da-DK" sz="1800" dirty="0">
                <a:latin typeface="Arial"/>
                <a:cs typeface="Arial"/>
              </a:rPr>
              <a:t> skabelse af et forslag om, hvad nyt man kan gøre i fremtiden for (</a:t>
            </a:r>
            <a:r>
              <a:rPr lang="da-DK" sz="1800" dirty="0" err="1">
                <a:latin typeface="Arial"/>
                <a:cs typeface="Arial"/>
              </a:rPr>
              <a:t>forhåbentligt</a:t>
            </a:r>
            <a:r>
              <a:rPr lang="da-DK" sz="1800" dirty="0">
                <a:latin typeface="Arial"/>
                <a:cs typeface="Arial"/>
              </a:rPr>
              <a:t>) at skabe værdi (jf. Due 2014a).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5611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75591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da-DK" sz="2800" dirty="0" smtClean="0">
                <a:latin typeface="Arial"/>
                <a:cs typeface="Arial"/>
              </a:rPr>
              <a:t>Tre paradigmer for innovation </a:t>
            </a:r>
            <a:endParaRPr lang="da-DK" sz="2800" dirty="0">
              <a:latin typeface="Arial"/>
              <a:cs typeface="Arial"/>
            </a:endParaRPr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042" y="2081479"/>
            <a:ext cx="7862308" cy="35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155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152320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da-DK" sz="2800" dirty="0" smtClean="0">
                <a:latin typeface="Arial"/>
                <a:cs typeface="Arial"/>
              </a:rPr>
              <a:t>Paradigme 3: </a:t>
            </a:r>
            <a:r>
              <a:rPr lang="da-DK" sz="2800" dirty="0" err="1" smtClean="0">
                <a:latin typeface="Arial"/>
                <a:cs typeface="Arial"/>
              </a:rPr>
              <a:t>co-creation</a:t>
            </a:r>
            <a:r>
              <a:rPr lang="da-DK" sz="2800" dirty="0" smtClean="0">
                <a:latin typeface="Arial"/>
                <a:cs typeface="Arial"/>
              </a:rPr>
              <a:t> innovation 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8650" y="2643520"/>
            <a:ext cx="7886700" cy="4351338"/>
          </a:xfrm>
        </p:spPr>
        <p:txBody>
          <a:bodyPr>
            <a:norm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Paradigme 3 er </a:t>
            </a:r>
            <a:r>
              <a:rPr lang="da-DK" sz="1800" dirty="0" smtClean="0">
                <a:latin typeface="Arial"/>
                <a:cs typeface="Arial"/>
              </a:rPr>
              <a:t>ikke </a:t>
            </a:r>
            <a:r>
              <a:rPr lang="da-DK" sz="1800" dirty="0">
                <a:latin typeface="Arial"/>
                <a:cs typeface="Arial"/>
              </a:rPr>
              <a:t>ledelsestomt, men innovationsledelsen er distribueret ud i netværket, og en del magt og kontrol er afgivet til de samskabende processer. Det betyder typisk </a:t>
            </a:r>
            <a:r>
              <a:rPr lang="da-DK" sz="1800" dirty="0" err="1">
                <a:latin typeface="Arial"/>
                <a:cs typeface="Arial"/>
              </a:rPr>
              <a:t>ogsa</a:t>
            </a:r>
            <a:r>
              <a:rPr lang="da-DK" sz="1800" dirty="0">
                <a:latin typeface="Arial"/>
                <a:cs typeface="Arial"/>
              </a:rPr>
              <a:t>̊ en forskydning fra at betragte in- novation alene som et indre og internt anliggende blandt medarbejdere til i højere grad </a:t>
            </a:r>
            <a:r>
              <a:rPr lang="da-DK" sz="1800" dirty="0" err="1">
                <a:latin typeface="Arial"/>
                <a:cs typeface="Arial"/>
              </a:rPr>
              <a:t>ogsa</a:t>
            </a:r>
            <a:r>
              <a:rPr lang="da-DK" sz="1800" dirty="0">
                <a:latin typeface="Arial"/>
                <a:cs typeface="Arial"/>
              </a:rPr>
              <a:t>̊ – helt fra starten – at involvere andre interessenter ‘uden for’ organisationen som med- skabere i en </a:t>
            </a:r>
            <a:r>
              <a:rPr lang="da-DK" sz="1800" i="1" dirty="0" err="1">
                <a:latin typeface="Arial"/>
                <a:cs typeface="Arial"/>
              </a:rPr>
              <a:t>co</a:t>
            </a:r>
            <a:r>
              <a:rPr lang="da-DK" sz="1800" i="1" dirty="0">
                <a:latin typeface="Arial"/>
                <a:cs typeface="Arial"/>
              </a:rPr>
              <a:t>-creation-proces </a:t>
            </a:r>
            <a:r>
              <a:rPr lang="da-DK" sz="1800" dirty="0">
                <a:latin typeface="Arial"/>
                <a:cs typeface="Arial"/>
              </a:rPr>
              <a:t>(Humphreys og Grayson 2008).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1423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272" y="133762"/>
            <a:ext cx="7279455" cy="65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153978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1331</Words>
  <Application>Microsoft Office PowerPoint</Application>
  <PresentationFormat>Skærmshow (4:3)</PresentationFormat>
  <Paragraphs>70</Paragraphs>
  <Slides>15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Kontortema</vt:lpstr>
      <vt:lpstr>Innovation og idéudvikling </vt:lpstr>
      <vt:lpstr>Indhold</vt:lpstr>
      <vt:lpstr>Innovation og idéudvikling </vt:lpstr>
      <vt:lpstr>Innovation </vt:lpstr>
      <vt:lpstr>Kreativitet og viden </vt:lpstr>
      <vt:lpstr>Idéer </vt:lpstr>
      <vt:lpstr>Tre paradigmer for innovation </vt:lpstr>
      <vt:lpstr>Paradigme 3: co-creation innovation </vt:lpstr>
      <vt:lpstr>PowerPoint-præsentation</vt:lpstr>
      <vt:lpstr>Kulturelle betingelser for idéudvikling  </vt:lpstr>
      <vt:lpstr>Trepartsstruktur og identitet  </vt:lpstr>
      <vt:lpstr>Den bisociative konstruktionsproces </vt:lpstr>
      <vt:lpstr>Bisociationer </vt:lpstr>
      <vt:lpstr>Eksempel på idéudvikling fra praksis </vt:lpstr>
      <vt:lpstr>Best practice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 og idéudvikling</dc:title>
  <dc:creator>Brian Due</dc:creator>
  <cp:lastModifiedBy>Mette Johnsen</cp:lastModifiedBy>
  <cp:revision>18</cp:revision>
  <dcterms:created xsi:type="dcterms:W3CDTF">2016-08-01T15:54:28Z</dcterms:created>
  <dcterms:modified xsi:type="dcterms:W3CDTF">2016-08-22T08:34:09Z</dcterms:modified>
</cp:coreProperties>
</file>