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256" r:id="rId2"/>
    <p:sldId id="280" r:id="rId3"/>
    <p:sldId id="257" r:id="rId4"/>
    <p:sldId id="258" r:id="rId5"/>
    <p:sldId id="259" r:id="rId6"/>
    <p:sldId id="260" r:id="rId7"/>
    <p:sldId id="261" r:id="rId8"/>
    <p:sldId id="282" r:id="rId9"/>
    <p:sldId id="262" r:id="rId10"/>
    <p:sldId id="263" r:id="rId11"/>
    <p:sldId id="264" r:id="rId12"/>
    <p:sldId id="283" r:id="rId13"/>
    <p:sldId id="265" r:id="rId14"/>
    <p:sldId id="281"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1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72459202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8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8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433"/>
            <a:ext cx="3837000" cy="49268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0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7"/>
            <a:ext cx="8520600" cy="17344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da"/>
              <a:t>‹nr.›</a:t>
            </a:fld>
            <a:endParaRPr lang="da"/>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6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6217621"/>
            <a:ext cx="548700" cy="5248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da" sz="1000">
                <a:solidFill>
                  <a:schemeClr val="dk2"/>
                </a:solidFill>
              </a:rPr>
              <a:t>‹nr.›</a:t>
            </a:fld>
            <a:endParaRPr lang="da"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264083" y="405392"/>
            <a:ext cx="8520600" cy="2736800"/>
          </a:xfrm>
          <a:prstGeom prst="rect">
            <a:avLst/>
          </a:prstGeom>
        </p:spPr>
        <p:txBody>
          <a:bodyPr lIns="91425" tIns="91425" rIns="91425" bIns="91425" anchor="b" anchorCtr="0">
            <a:noAutofit/>
          </a:bodyPr>
          <a:lstStyle/>
          <a:p>
            <a:pPr lvl="0">
              <a:spcBef>
                <a:spcPts val="0"/>
              </a:spcBef>
              <a:buNone/>
            </a:pPr>
            <a:r>
              <a:rPr lang="da" dirty="0"/>
              <a:t>Viden i </a:t>
            </a:r>
            <a:r>
              <a:rPr lang="da" dirty="0" smtClean="0"/>
              <a:t>netværk</a:t>
            </a:r>
            <a:endParaRPr lang="da" dirty="0"/>
          </a:p>
        </p:txBody>
      </p:sp>
      <p:sp>
        <p:nvSpPr>
          <p:cNvPr id="55" name="Shape 55"/>
          <p:cNvSpPr txBox="1">
            <a:spLocks noGrp="1"/>
          </p:cNvSpPr>
          <p:nvPr>
            <p:ph type="subTitle" idx="1"/>
          </p:nvPr>
        </p:nvSpPr>
        <p:spPr>
          <a:xfrm>
            <a:off x="311700" y="3429583"/>
            <a:ext cx="8520600" cy="1056800"/>
          </a:xfrm>
          <a:prstGeom prst="rect">
            <a:avLst/>
          </a:prstGeom>
        </p:spPr>
        <p:txBody>
          <a:bodyPr lIns="91425" tIns="91425" rIns="91425" bIns="91425" anchor="t" anchorCtr="0">
            <a:noAutofit/>
          </a:bodyPr>
          <a:lstStyle/>
          <a:p>
            <a:pPr lvl="0">
              <a:spcBef>
                <a:spcPts val="0"/>
              </a:spcBef>
              <a:buNone/>
            </a:pPr>
            <a:r>
              <a:rPr lang="da" dirty="0"/>
              <a:t>Kapitel </a:t>
            </a:r>
            <a:r>
              <a:rPr lang="da" dirty="0" smtClean="0"/>
              <a:t>18</a:t>
            </a:r>
            <a:endParaRPr lang="da-DK" dirty="0" smtClean="0"/>
          </a:p>
          <a:p>
            <a:pPr lvl="0">
              <a:spcBef>
                <a:spcPts val="0"/>
              </a:spcBef>
              <a:buNone/>
            </a:pPr>
            <a:endParaRPr lang="da-DK" dirty="0" smtClean="0"/>
          </a:p>
          <a:p>
            <a:pPr lvl="0">
              <a:spcBef>
                <a:spcPts val="0"/>
              </a:spcBef>
              <a:buNone/>
            </a:pPr>
            <a:r>
              <a:rPr lang="da-DK" sz="2000" dirty="0" smtClean="0"/>
              <a:t>Emil </a:t>
            </a:r>
            <a:r>
              <a:rPr lang="da-DK" sz="2000" dirty="0" err="1" smtClean="0"/>
              <a:t>Hovøre</a:t>
            </a:r>
            <a:r>
              <a:rPr lang="da-DK" sz="2000" dirty="0" smtClean="0"/>
              <a:t> Andersen, Mathias Nick Andersen og Thomas Refstrup Dünweber</a:t>
            </a:r>
            <a:endParaRPr lang="da"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subTitle" idx="1"/>
          </p:nvPr>
        </p:nvSpPr>
        <p:spPr>
          <a:xfrm>
            <a:off x="1859925" y="443667"/>
            <a:ext cx="5295900" cy="1169200"/>
          </a:xfrm>
          <a:prstGeom prst="rect">
            <a:avLst/>
          </a:prstGeom>
        </p:spPr>
        <p:txBody>
          <a:bodyPr lIns="91425" tIns="91425" rIns="91425" bIns="91425" anchor="t" anchorCtr="0">
            <a:noAutofit/>
          </a:bodyPr>
          <a:lstStyle/>
          <a:p>
            <a:pPr lvl="0" rtl="0">
              <a:lnSpc>
                <a:spcPct val="115000"/>
              </a:lnSpc>
              <a:spcBef>
                <a:spcPts val="0"/>
              </a:spcBef>
              <a:buClr>
                <a:schemeClr val="dk1"/>
              </a:buClr>
              <a:buSzPct val="39285"/>
              <a:buFont typeface="Arial"/>
              <a:buNone/>
            </a:pPr>
            <a:r>
              <a:rPr lang="da" dirty="0">
                <a:solidFill>
                  <a:schemeClr val="dk1"/>
                </a:solidFill>
              </a:rPr>
              <a:t>Data, Information og viden</a:t>
            </a:r>
          </a:p>
        </p:txBody>
      </p:sp>
      <p:pic>
        <p:nvPicPr>
          <p:cNvPr id="95" name="Shape 95" descr="Figur 18.2.PNG"/>
          <p:cNvPicPr preferRelativeResize="0"/>
          <p:nvPr/>
        </p:nvPicPr>
        <p:blipFill>
          <a:blip r:embed="rId3">
            <a:alphaModFix/>
          </a:blip>
          <a:stretch>
            <a:fillRect/>
          </a:stretch>
        </p:blipFill>
        <p:spPr>
          <a:xfrm>
            <a:off x="113651" y="2160466"/>
            <a:ext cx="8993749" cy="336466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subTitle" idx="1"/>
          </p:nvPr>
        </p:nvSpPr>
        <p:spPr>
          <a:xfrm>
            <a:off x="396875" y="238125"/>
            <a:ext cx="8366125" cy="6483200"/>
          </a:xfrm>
          <a:prstGeom prst="rect">
            <a:avLst/>
          </a:prstGeom>
        </p:spPr>
        <p:txBody>
          <a:bodyPr lIns="91425" tIns="91425" rIns="91425" bIns="91425" anchor="t" anchorCtr="0">
            <a:noAutofit/>
          </a:bodyPr>
          <a:lstStyle/>
          <a:p>
            <a:pPr lvl="0" rtl="0">
              <a:lnSpc>
                <a:spcPct val="150000"/>
              </a:lnSpc>
              <a:spcBef>
                <a:spcPts val="0"/>
              </a:spcBef>
              <a:buNone/>
            </a:pPr>
            <a:r>
              <a:rPr lang="da" dirty="0">
                <a:solidFill>
                  <a:schemeClr val="dk1"/>
                </a:solidFill>
              </a:rPr>
              <a:t>Tavs og eksplicit </a:t>
            </a:r>
            <a:r>
              <a:rPr lang="da" dirty="0" smtClean="0">
                <a:solidFill>
                  <a:schemeClr val="dk1"/>
                </a:solidFill>
              </a:rPr>
              <a:t>viden</a:t>
            </a:r>
            <a:endParaRPr lang="da-DK" dirty="0" smtClean="0">
              <a:solidFill>
                <a:schemeClr val="dk1"/>
              </a:solidFill>
            </a:endParaRPr>
          </a:p>
          <a:p>
            <a:pPr lvl="0" algn="l" rtl="0">
              <a:lnSpc>
                <a:spcPct val="150000"/>
              </a:lnSpc>
              <a:spcBef>
                <a:spcPts val="0"/>
              </a:spcBef>
              <a:buNone/>
            </a:pPr>
            <a:endParaRPr lang="da" sz="1800" dirty="0" smtClean="0">
              <a:solidFill>
                <a:schemeClr val="dk1"/>
              </a:solidFill>
            </a:endParaRPr>
          </a:p>
          <a:p>
            <a:pPr lvl="0" algn="just" rtl="0">
              <a:lnSpc>
                <a:spcPct val="100000"/>
              </a:lnSpc>
              <a:spcBef>
                <a:spcPts val="0"/>
              </a:spcBef>
              <a:spcAft>
                <a:spcPts val="1000"/>
              </a:spcAft>
              <a:buNone/>
            </a:pPr>
            <a:r>
              <a:rPr lang="da" sz="1800" dirty="0" smtClean="0">
                <a:solidFill>
                  <a:schemeClr val="dk1"/>
                </a:solidFill>
              </a:rPr>
              <a:t>I forståelsen af organisatorisk viden er opdelingen mellem tavs viden og eksplicit viden central for at kunne beskrive, hvordan forskellige former for viden kommer til udtryk (Polanyi, 1967).</a:t>
            </a:r>
          </a:p>
          <a:p>
            <a:pPr lvl="0" algn="just" rtl="0">
              <a:lnSpc>
                <a:spcPct val="100000"/>
              </a:lnSpc>
              <a:spcBef>
                <a:spcPts val="0"/>
              </a:spcBef>
              <a:spcAft>
                <a:spcPts val="1000"/>
              </a:spcAft>
              <a:buNone/>
            </a:pPr>
            <a:endParaRPr sz="1800" dirty="0" smtClean="0">
              <a:solidFill>
                <a:schemeClr val="dk1"/>
              </a:solidFill>
            </a:endParaRPr>
          </a:p>
          <a:p>
            <a:pPr marL="457200" lvl="0" indent="-330200" algn="just" rtl="0">
              <a:lnSpc>
                <a:spcPct val="115000"/>
              </a:lnSpc>
              <a:spcBef>
                <a:spcPts val="0"/>
              </a:spcBef>
              <a:spcAft>
                <a:spcPts val="1000"/>
              </a:spcAft>
              <a:buClr>
                <a:schemeClr val="dk1"/>
              </a:buClr>
              <a:buSzPct val="100000"/>
              <a:buChar char="●"/>
            </a:pPr>
            <a:r>
              <a:rPr lang="da" sz="1800" b="1" i="1" dirty="0" smtClean="0">
                <a:solidFill>
                  <a:schemeClr val="dk1"/>
                </a:solidFill>
              </a:rPr>
              <a:t>Eksplicit viden</a:t>
            </a:r>
            <a:r>
              <a:rPr lang="da" sz="1800" dirty="0" smtClean="0">
                <a:solidFill>
                  <a:schemeClr val="dk1"/>
                </a:solidFill>
              </a:rPr>
              <a:t> er viden, der nemt kan italesættes, udbredes og tilgås af andre personer.</a:t>
            </a:r>
          </a:p>
          <a:p>
            <a:pPr marL="914400" lvl="1" indent="-304800" algn="just" rtl="0">
              <a:lnSpc>
                <a:spcPct val="115000"/>
              </a:lnSpc>
              <a:spcBef>
                <a:spcPts val="0"/>
              </a:spcBef>
              <a:spcAft>
                <a:spcPts val="1000"/>
              </a:spcAft>
              <a:buClr>
                <a:schemeClr val="dk1"/>
              </a:buClr>
              <a:buSzPct val="100000"/>
              <a:buChar char="○"/>
            </a:pPr>
            <a:r>
              <a:rPr lang="da" sz="1800" dirty="0" smtClean="0">
                <a:solidFill>
                  <a:schemeClr val="dk1"/>
                </a:solidFill>
              </a:rPr>
              <a:t>Eksempler på eksplicit viden er den type oplysninger, man finder i guidelines for kundepleje, introduktioner til hvordan man bruger IP-telefonen, manualer til hvordan klagesager behandles, osv.</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1700" y="402867"/>
            <a:ext cx="8520600" cy="763600"/>
          </a:xfrm>
        </p:spPr>
        <p:txBody>
          <a:bodyPr/>
          <a:lstStyle/>
          <a:p>
            <a:pPr lvl="0" algn="ctr"/>
            <a:r>
              <a:rPr lang="da" dirty="0"/>
              <a:t>Tavs og eksplicit viden</a:t>
            </a:r>
            <a:r>
              <a:rPr lang="da-DK" dirty="0"/>
              <a:t/>
            </a:r>
            <a:br>
              <a:rPr lang="da-DK" dirty="0"/>
            </a:br>
            <a:endParaRPr lang="da-DK" dirty="0"/>
          </a:p>
        </p:txBody>
      </p:sp>
      <p:sp>
        <p:nvSpPr>
          <p:cNvPr id="3" name="Pladsholder til tekst 2"/>
          <p:cNvSpPr>
            <a:spLocks noGrp="1"/>
          </p:cNvSpPr>
          <p:nvPr>
            <p:ph type="body" idx="1"/>
          </p:nvPr>
        </p:nvSpPr>
        <p:spPr>
          <a:xfrm>
            <a:off x="311700" y="1346133"/>
            <a:ext cx="8520600" cy="4555200"/>
          </a:xfrm>
        </p:spPr>
        <p:txBody>
          <a:bodyPr/>
          <a:lstStyle/>
          <a:p>
            <a:pPr marL="412750" lvl="0" indent="-285750">
              <a:spcAft>
                <a:spcPts val="1000"/>
              </a:spcAft>
              <a:buClr>
                <a:schemeClr val="dk1"/>
              </a:buClr>
              <a:buFont typeface="Arial"/>
              <a:buChar char="•"/>
            </a:pPr>
            <a:r>
              <a:rPr lang="da-DK" b="1" i="1" dirty="0" smtClean="0">
                <a:solidFill>
                  <a:schemeClr val="dk1"/>
                </a:solidFill>
              </a:rPr>
              <a:t>Tavs </a:t>
            </a:r>
            <a:r>
              <a:rPr lang="da-DK" b="1" i="1" dirty="0">
                <a:solidFill>
                  <a:schemeClr val="dk1"/>
                </a:solidFill>
              </a:rPr>
              <a:t>viden</a:t>
            </a:r>
            <a:r>
              <a:rPr lang="da-DK" dirty="0">
                <a:solidFill>
                  <a:schemeClr val="dk1"/>
                </a:solidFill>
              </a:rPr>
              <a:t> er den form for viden, som oparbejdes gennem erfaring ved at deltage i den </a:t>
            </a:r>
            <a:r>
              <a:rPr lang="da-DK" dirty="0" err="1">
                <a:solidFill>
                  <a:schemeClr val="dk1"/>
                </a:solidFill>
              </a:rPr>
              <a:t>rutiniserede</a:t>
            </a:r>
            <a:r>
              <a:rPr lang="da-DK" dirty="0">
                <a:solidFill>
                  <a:schemeClr val="dk1"/>
                </a:solidFill>
              </a:rPr>
              <a:t> praksis i organisationen. Den kan ses som en </a:t>
            </a:r>
            <a:r>
              <a:rPr lang="da-DK" i="1" dirty="0" err="1">
                <a:solidFill>
                  <a:schemeClr val="dk1"/>
                </a:solidFill>
              </a:rPr>
              <a:t>know-how</a:t>
            </a:r>
            <a:r>
              <a:rPr lang="da-DK" dirty="0">
                <a:solidFill>
                  <a:schemeClr val="dk1"/>
                </a:solidFill>
              </a:rPr>
              <a:t> og </a:t>
            </a:r>
            <a:r>
              <a:rPr lang="da-DK" i="1" dirty="0" err="1">
                <a:solidFill>
                  <a:schemeClr val="dk1"/>
                </a:solidFill>
              </a:rPr>
              <a:t>know-why</a:t>
            </a:r>
            <a:r>
              <a:rPr lang="da-DK" dirty="0">
                <a:solidFill>
                  <a:schemeClr val="dk1"/>
                </a:solidFill>
              </a:rPr>
              <a:t>, altså medarbejderens intuitive eller kropslige viden om, hvordan en bestemt opgave bedst løses.</a:t>
            </a:r>
          </a:p>
          <a:p>
            <a:pPr marL="914400" lvl="1" indent="-304800" algn="just">
              <a:spcAft>
                <a:spcPts val="1000"/>
              </a:spcAft>
              <a:buClr>
                <a:schemeClr val="dk1"/>
              </a:buClr>
              <a:buSzPct val="100000"/>
              <a:buChar char="○"/>
            </a:pPr>
            <a:r>
              <a:rPr lang="da-DK" sz="1800" dirty="0">
                <a:solidFill>
                  <a:schemeClr val="dk1"/>
                </a:solidFill>
              </a:rPr>
              <a:t>I internationale virksomheder kan den tavse viden fx komme til udtryk, når medarbejdere fra en afdeling besøger en anden: En leder, der fx i London ved præcis, hvordan vedkommende skal hilse og socialisere, og hvordan man her agerer på et møde, eller hvad man kan tillade sig at lave sjov med, kan føle sig helt på glatis, når kollegerne i Manila som noget helt naturligt agerer helt anderledes, end han eller hun er vant til – fx griner af andre ting osv. </a:t>
            </a:r>
            <a:endParaRPr lang="da-DK" sz="1800" dirty="0">
              <a:solidFill>
                <a:schemeClr val="dk1"/>
              </a:solidFill>
            </a:endParaRPr>
          </a:p>
        </p:txBody>
      </p:sp>
    </p:spTree>
    <p:extLst>
      <p:ext uri="{BB962C8B-B14F-4D97-AF65-F5344CB8AC3E}">
        <p14:creationId xmlns:p14="http://schemas.microsoft.com/office/powerpoint/2010/main" val="10821133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subTitle" idx="1"/>
          </p:nvPr>
        </p:nvSpPr>
        <p:spPr>
          <a:xfrm>
            <a:off x="106325" y="182025"/>
            <a:ext cx="8561425" cy="6587600"/>
          </a:xfrm>
          <a:prstGeom prst="rect">
            <a:avLst/>
          </a:prstGeom>
        </p:spPr>
        <p:txBody>
          <a:bodyPr lIns="91425" tIns="91425" rIns="91425" bIns="91425" anchor="t" anchorCtr="0">
            <a:noAutofit/>
          </a:bodyPr>
          <a:lstStyle/>
          <a:p>
            <a:pPr lvl="0" algn="l" rtl="0">
              <a:spcBef>
                <a:spcPts val="0"/>
              </a:spcBef>
              <a:buNone/>
            </a:pPr>
            <a:endParaRPr lang="da-DK" dirty="0" smtClean="0">
              <a:solidFill>
                <a:srgbClr val="000000"/>
              </a:solidFill>
              <a:latin typeface="+mn-lt"/>
            </a:endParaRPr>
          </a:p>
          <a:p>
            <a:pPr lvl="0" rtl="0">
              <a:spcBef>
                <a:spcPts val="0"/>
              </a:spcBef>
              <a:buNone/>
            </a:pPr>
            <a:r>
              <a:rPr lang="da-DK" dirty="0" smtClean="0">
                <a:solidFill>
                  <a:srgbClr val="000000"/>
                </a:solidFill>
                <a:latin typeface="+mn-lt"/>
              </a:rPr>
              <a:t>  </a:t>
            </a:r>
            <a:r>
              <a:rPr lang="da" dirty="0" smtClean="0">
                <a:solidFill>
                  <a:srgbClr val="000000"/>
                </a:solidFill>
                <a:latin typeface="+mn-lt"/>
              </a:rPr>
              <a:t>Eksempel</a:t>
            </a:r>
            <a:r>
              <a:rPr lang="da" dirty="0" smtClean="0">
                <a:solidFill>
                  <a:srgbClr val="000000"/>
                </a:solidFill>
                <a:latin typeface="+mn-lt"/>
              </a:rPr>
              <a:t>:</a:t>
            </a:r>
            <a:endParaRPr lang="da" dirty="0">
              <a:solidFill>
                <a:srgbClr val="000000"/>
              </a:solidFill>
              <a:latin typeface="+mn-lt"/>
            </a:endParaRPr>
          </a:p>
          <a:p>
            <a:pPr lvl="0" algn="l" rtl="0">
              <a:spcBef>
                <a:spcPts val="0"/>
              </a:spcBef>
              <a:buNone/>
            </a:pPr>
            <a:endParaRPr sz="900" dirty="0">
              <a:solidFill>
                <a:srgbClr val="000000"/>
              </a:solidFill>
              <a:latin typeface="+mn-lt"/>
            </a:endParaRPr>
          </a:p>
          <a:p>
            <a:pPr lvl="0" indent="387350" algn="l" rtl="0">
              <a:lnSpc>
                <a:spcPct val="150000"/>
              </a:lnSpc>
              <a:spcBef>
                <a:spcPts val="0"/>
              </a:spcBef>
              <a:buClr>
                <a:schemeClr val="dk1"/>
              </a:buClr>
              <a:buSzPct val="100000"/>
              <a:buFont typeface="Arial"/>
              <a:buNone/>
            </a:pPr>
            <a:endParaRPr lang="da-DK" sz="1400" b="1" dirty="0" smtClean="0">
              <a:solidFill>
                <a:srgbClr val="000000"/>
              </a:solidFill>
              <a:latin typeface="+mn-lt"/>
              <a:ea typeface="Times New Roman"/>
              <a:cs typeface="Times New Roman"/>
              <a:sym typeface="Times New Roman"/>
            </a:endParaRPr>
          </a:p>
          <a:p>
            <a:pPr lvl="0" indent="387350" algn="just" rtl="0">
              <a:lnSpc>
                <a:spcPct val="150000"/>
              </a:lnSpc>
              <a:spcBef>
                <a:spcPts val="0"/>
              </a:spcBef>
              <a:buClr>
                <a:schemeClr val="dk1"/>
              </a:buClr>
              <a:buSzPct val="100000"/>
              <a:buFont typeface="Arial"/>
              <a:buNone/>
            </a:pPr>
            <a:r>
              <a:rPr lang="da" sz="1800" b="1" dirty="0" smtClean="0">
                <a:solidFill>
                  <a:srgbClr val="000000"/>
                </a:solidFill>
                <a:latin typeface="+mn-lt"/>
                <a:ea typeface="Times New Roman"/>
                <a:cs typeface="Times New Roman"/>
                <a:sym typeface="Times New Roman"/>
              </a:rPr>
              <a:t>Eksempel </a:t>
            </a:r>
            <a:r>
              <a:rPr lang="da" sz="1800" b="1" dirty="0">
                <a:solidFill>
                  <a:srgbClr val="000000"/>
                </a:solidFill>
                <a:latin typeface="+mn-lt"/>
                <a:ea typeface="Times New Roman"/>
                <a:cs typeface="Times New Roman"/>
                <a:sym typeface="Times New Roman"/>
              </a:rPr>
              <a:t>1: Tavs viden om ‘den gode historie’ på nyhedsredaktionen</a:t>
            </a:r>
          </a:p>
          <a:p>
            <a:pPr marL="457200" lvl="0" indent="-69850" algn="just" rtl="0">
              <a:lnSpc>
                <a:spcPct val="150000"/>
              </a:lnSpc>
              <a:spcBef>
                <a:spcPts val="0"/>
              </a:spcBef>
              <a:buClr>
                <a:schemeClr val="dk1"/>
              </a:buClr>
              <a:buSzPct val="100000"/>
              <a:buFont typeface="Arial"/>
              <a:buNone/>
            </a:pPr>
            <a:r>
              <a:rPr lang="da" sz="1800" dirty="0">
                <a:solidFill>
                  <a:srgbClr val="000000"/>
                </a:solidFill>
                <a:latin typeface="+mn-lt"/>
                <a:ea typeface="Times New Roman"/>
                <a:cs typeface="Times New Roman"/>
                <a:sym typeface="Times New Roman"/>
              </a:rPr>
              <a:t>Fra et studie af professionel praksis i en nyhedsorganisation (Gravengaard og Rimestad 2015) har vi plukket følgende eksempel, hvor to professionelle meget indforstået taler om ’en god historie’ – uden eksplicit at italesætte, hvad en god historie egentlig er. I stedet bruges det meget indforståede ord: ”noget”, som i praksis kommer til at indeholde al den tavse viden, de to professionelle har om, hvad en god historie er.</a:t>
            </a:r>
          </a:p>
          <a:p>
            <a:pPr marL="457200" lvl="0" indent="300989" algn="just" rtl="0">
              <a:lnSpc>
                <a:spcPct val="150000"/>
              </a:lnSpc>
              <a:spcBef>
                <a:spcPts val="0"/>
              </a:spcBef>
              <a:buClr>
                <a:schemeClr val="dk1"/>
              </a:buClr>
              <a:buSzPct val="100000"/>
              <a:buFont typeface="Arial"/>
              <a:buNone/>
            </a:pPr>
            <a:r>
              <a:rPr lang="da" sz="1800" dirty="0">
                <a:solidFill>
                  <a:srgbClr val="000000"/>
                </a:solidFill>
                <a:latin typeface="+mn-lt"/>
                <a:ea typeface="Times New Roman"/>
                <a:cs typeface="Times New Roman"/>
                <a:sym typeface="Times New Roman"/>
              </a:rPr>
              <a:t>Eksemplet er fra en tv-redaktion 15 minutter inden deadline på dagens første nyhedsudsendelse, hvor redaktøren beder en journalistpraktikant tjekke, at der ikke er kommet nogle nye nyheder fra nyhedsbureauet Ritzau, som de burde have inkluderet i nyhedsudsendelsen:</a:t>
            </a:r>
          </a:p>
          <a:p>
            <a:pPr lvl="0" algn="l" rtl="0">
              <a:lnSpc>
                <a:spcPct val="150000"/>
              </a:lnSpc>
              <a:spcBef>
                <a:spcPts val="0"/>
              </a:spcBef>
              <a:buClr>
                <a:schemeClr val="dk1"/>
              </a:buClr>
              <a:buSzPct val="100000"/>
              <a:buFont typeface="Arial"/>
              <a:buNone/>
            </a:pPr>
            <a:endParaRPr sz="900" dirty="0">
              <a:solidFill>
                <a:srgbClr val="000000"/>
              </a:solidFill>
              <a:latin typeface="+mn-lt"/>
              <a:ea typeface="Times New Roman"/>
              <a:cs typeface="Times New Roman"/>
              <a:sym typeface="Times New Roman"/>
            </a:endParaRPr>
          </a:p>
          <a:p>
            <a:pPr lvl="0" algn="l" rtl="0">
              <a:lnSpc>
                <a:spcPct val="150000"/>
              </a:lnSpc>
              <a:spcBef>
                <a:spcPts val="0"/>
              </a:spcBef>
              <a:buClr>
                <a:schemeClr val="dk1"/>
              </a:buClr>
              <a:buSzPct val="100000"/>
              <a:buFont typeface="Arial"/>
              <a:buNone/>
            </a:pPr>
            <a:endParaRPr sz="1200" dirty="0">
              <a:solidFill>
                <a:srgbClr val="000000"/>
              </a:solidFill>
              <a:latin typeface="+mn-lt"/>
              <a:ea typeface="Times New Roman"/>
              <a:cs typeface="Times New Roman"/>
              <a:sym typeface="Times New Roman"/>
            </a:endParaRPr>
          </a:p>
          <a:p>
            <a:pPr lvl="0" algn="l">
              <a:spcBef>
                <a:spcPts val="0"/>
              </a:spcBef>
              <a:buNone/>
            </a:pPr>
            <a:endParaRPr sz="1200" dirty="0">
              <a:solidFill>
                <a:srgbClr val="000000"/>
              </a:solidFill>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910" y="574131"/>
            <a:ext cx="8520600" cy="763600"/>
          </a:xfrm>
        </p:spPr>
        <p:txBody>
          <a:bodyPr/>
          <a:lstStyle/>
          <a:p>
            <a:pPr lvl="0" algn="ctr"/>
            <a:r>
              <a:rPr lang="da" dirty="0">
                <a:solidFill>
                  <a:srgbClr val="000000"/>
                </a:solidFill>
              </a:rPr>
              <a:t>Eksempel:</a:t>
            </a:r>
            <a:br>
              <a:rPr lang="da" dirty="0">
                <a:solidFill>
                  <a:srgbClr val="000000"/>
                </a:solidFill>
              </a:rPr>
            </a:br>
            <a:endParaRPr lang="da-DK" dirty="0"/>
          </a:p>
        </p:txBody>
      </p:sp>
      <p:sp>
        <p:nvSpPr>
          <p:cNvPr id="3" name="Pladsholder til tekst 2"/>
          <p:cNvSpPr>
            <a:spLocks noGrp="1"/>
          </p:cNvSpPr>
          <p:nvPr>
            <p:ph type="body" idx="1"/>
          </p:nvPr>
        </p:nvSpPr>
        <p:spPr>
          <a:xfrm>
            <a:off x="311700" y="1166392"/>
            <a:ext cx="8520600" cy="4555200"/>
          </a:xfrm>
        </p:spPr>
        <p:txBody>
          <a:bodyPr/>
          <a:lstStyle/>
          <a:p>
            <a:pPr marL="828039" lvl="0" indent="-69850">
              <a:lnSpc>
                <a:spcPct val="150000"/>
              </a:lnSpc>
              <a:buClr>
                <a:schemeClr val="dk1"/>
              </a:buClr>
            </a:pPr>
            <a:r>
              <a:rPr lang="da" dirty="0">
                <a:solidFill>
                  <a:srgbClr val="000000"/>
                </a:solidFill>
                <a:ea typeface="Times New Roman"/>
                <a:cs typeface="Times New Roman"/>
                <a:sym typeface="Times New Roman"/>
              </a:rPr>
              <a:t>Redaktøren: 	”Gider du ikke lige rulle lidt på Ritzau, for at sikre, </a:t>
            </a:r>
          </a:p>
          <a:p>
            <a:pPr marL="1656079" lvl="0" indent="102870">
              <a:lnSpc>
                <a:spcPct val="150000"/>
              </a:lnSpc>
              <a:buClr>
                <a:schemeClr val="dk1"/>
              </a:buClr>
            </a:pPr>
            <a:r>
              <a:rPr lang="da" dirty="0">
                <a:solidFill>
                  <a:srgbClr val="000000"/>
                </a:solidFill>
                <a:ea typeface="Times New Roman"/>
                <a:cs typeface="Times New Roman"/>
                <a:sym typeface="Times New Roman"/>
              </a:rPr>
              <a:t>at der ikke er noget, vi har overset?”</a:t>
            </a:r>
          </a:p>
          <a:p>
            <a:pPr lvl="0" indent="758189">
              <a:lnSpc>
                <a:spcPct val="150000"/>
              </a:lnSpc>
              <a:buClr>
                <a:schemeClr val="dk1"/>
              </a:buClr>
            </a:pPr>
            <a:r>
              <a:rPr lang="da" dirty="0">
                <a:solidFill>
                  <a:srgbClr val="000000"/>
                </a:solidFill>
                <a:ea typeface="Times New Roman"/>
                <a:cs typeface="Times New Roman"/>
                <a:sym typeface="Times New Roman"/>
              </a:rPr>
              <a:t>Praktikant: 	”Jo, det skal jeg nok”</a:t>
            </a:r>
          </a:p>
          <a:p>
            <a:pPr lvl="0" indent="758189">
              <a:lnSpc>
                <a:spcPct val="150000"/>
              </a:lnSpc>
              <a:buClr>
                <a:schemeClr val="dk1"/>
              </a:buClr>
            </a:pPr>
            <a:r>
              <a:rPr lang="da" i="1" dirty="0">
                <a:solidFill>
                  <a:srgbClr val="000000"/>
                </a:solidFill>
                <a:ea typeface="Times New Roman"/>
                <a:cs typeface="Times New Roman"/>
                <a:sym typeface="Times New Roman"/>
              </a:rPr>
              <a:t>To minutter efter</a:t>
            </a:r>
          </a:p>
          <a:p>
            <a:pPr lvl="0" indent="758189">
              <a:lnSpc>
                <a:spcPct val="150000"/>
              </a:lnSpc>
              <a:buClr>
                <a:schemeClr val="dk1"/>
              </a:buClr>
            </a:pPr>
            <a:r>
              <a:rPr lang="da" dirty="0">
                <a:solidFill>
                  <a:srgbClr val="000000"/>
                </a:solidFill>
                <a:ea typeface="Times New Roman"/>
                <a:cs typeface="Times New Roman"/>
                <a:sym typeface="Times New Roman"/>
              </a:rPr>
              <a:t>Redaktør: 	”Var der noget på Ritzau?”</a:t>
            </a:r>
          </a:p>
          <a:p>
            <a:pPr lvl="0" indent="758189">
              <a:lnSpc>
                <a:spcPct val="150000"/>
              </a:lnSpc>
              <a:buClr>
                <a:schemeClr val="dk1"/>
              </a:buClr>
            </a:pPr>
            <a:r>
              <a:rPr lang="da" dirty="0">
                <a:solidFill>
                  <a:srgbClr val="000000"/>
                </a:solidFill>
                <a:ea typeface="Times New Roman"/>
                <a:cs typeface="Times New Roman"/>
                <a:sym typeface="Times New Roman"/>
              </a:rPr>
              <a:t>Praktikant: 	”Nej…  Altså der var noget, men ikke noget til os</a:t>
            </a:r>
            <a:r>
              <a:rPr lang="da" dirty="0" smtClean="0">
                <a:solidFill>
                  <a:srgbClr val="000000"/>
                </a:solidFill>
                <a:ea typeface="Times New Roman"/>
                <a:cs typeface="Times New Roman"/>
                <a:sym typeface="Times New Roman"/>
              </a:rPr>
              <a:t>”</a:t>
            </a:r>
            <a:endParaRPr lang="da-DK" dirty="0">
              <a:solidFill>
                <a:srgbClr val="000000"/>
              </a:solidFill>
              <a:ea typeface="Times New Roman"/>
              <a:cs typeface="Times New Roman"/>
              <a:sym typeface="Times New Roman"/>
            </a:endParaRPr>
          </a:p>
          <a:p>
            <a:pPr marL="457200" lvl="0" indent="-69850" algn="just">
              <a:lnSpc>
                <a:spcPct val="150000"/>
              </a:lnSpc>
              <a:buClr>
                <a:schemeClr val="dk1"/>
              </a:buClr>
            </a:pPr>
            <a:r>
              <a:rPr lang="da" dirty="0" smtClean="0">
                <a:solidFill>
                  <a:srgbClr val="000000"/>
                </a:solidFill>
                <a:ea typeface="Times New Roman"/>
                <a:cs typeface="Times New Roman"/>
                <a:sym typeface="Times New Roman"/>
              </a:rPr>
              <a:t>For </a:t>
            </a:r>
            <a:r>
              <a:rPr lang="da" dirty="0">
                <a:solidFill>
                  <a:srgbClr val="000000"/>
                </a:solidFill>
                <a:ea typeface="Times New Roman"/>
                <a:cs typeface="Times New Roman"/>
                <a:sym typeface="Times New Roman"/>
              </a:rPr>
              <a:t>en ikke-indviet og for en helt ny medarbejder vil denne ordveksling og indforståetheden måske ikke give </a:t>
            </a:r>
            <a:r>
              <a:rPr lang="da" dirty="0" smtClean="0">
                <a:solidFill>
                  <a:srgbClr val="000000"/>
                </a:solidFill>
                <a:ea typeface="Times New Roman"/>
                <a:cs typeface="Times New Roman"/>
                <a:sym typeface="Times New Roman"/>
              </a:rPr>
              <a:t>mening,</a:t>
            </a:r>
            <a:r>
              <a:rPr lang="da-DK" dirty="0" smtClean="0">
                <a:solidFill>
                  <a:srgbClr val="000000"/>
                </a:solidFill>
                <a:ea typeface="Times New Roman"/>
                <a:cs typeface="Times New Roman"/>
                <a:sym typeface="Times New Roman"/>
              </a:rPr>
              <a:t> </a:t>
            </a:r>
            <a:r>
              <a:rPr lang="da" dirty="0" smtClean="0">
                <a:solidFill>
                  <a:srgbClr val="000000"/>
                </a:solidFill>
                <a:ea typeface="Times New Roman"/>
                <a:cs typeface="Times New Roman"/>
                <a:sym typeface="Times New Roman"/>
              </a:rPr>
              <a:t>men </a:t>
            </a:r>
            <a:r>
              <a:rPr lang="da" dirty="0">
                <a:solidFill>
                  <a:srgbClr val="000000"/>
                </a:solidFill>
                <a:ea typeface="Times New Roman"/>
                <a:cs typeface="Times New Roman"/>
                <a:sym typeface="Times New Roman"/>
              </a:rPr>
              <a:t>fordi redaktøren og den erfarne journalistpraktikant har en fælles tavs ekspertviden om, hvad en god historie er, er det nok for dem at have denne korte ordveksling. </a:t>
            </a:r>
          </a:p>
          <a:p>
            <a:endParaRPr lang="da-DK" sz="1600" dirty="0">
              <a:solidFill>
                <a:srgbClr val="000000"/>
              </a:solidFill>
            </a:endParaRPr>
          </a:p>
        </p:txBody>
      </p:sp>
    </p:spTree>
    <p:extLst>
      <p:ext uri="{BB962C8B-B14F-4D97-AF65-F5344CB8AC3E}">
        <p14:creationId xmlns:p14="http://schemas.microsoft.com/office/powerpoint/2010/main" val="15271215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Shape 110" descr="Figur 18.3.PNG"/>
          <p:cNvPicPr preferRelativeResize="0"/>
          <p:nvPr/>
        </p:nvPicPr>
        <p:blipFill>
          <a:blip r:embed="rId3">
            <a:alphaModFix/>
          </a:blip>
          <a:stretch>
            <a:fillRect/>
          </a:stretch>
        </p:blipFill>
        <p:spPr>
          <a:xfrm>
            <a:off x="3358100" y="668634"/>
            <a:ext cx="5519000" cy="5722300"/>
          </a:xfrm>
          <a:prstGeom prst="rect">
            <a:avLst/>
          </a:prstGeom>
          <a:noFill/>
          <a:ln>
            <a:noFill/>
          </a:ln>
        </p:spPr>
      </p:pic>
      <p:sp>
        <p:nvSpPr>
          <p:cNvPr id="111" name="Shape 111"/>
          <p:cNvSpPr txBox="1">
            <a:spLocks noGrp="1"/>
          </p:cNvSpPr>
          <p:nvPr>
            <p:ph type="subTitle" idx="1"/>
          </p:nvPr>
        </p:nvSpPr>
        <p:spPr>
          <a:xfrm>
            <a:off x="155225" y="232067"/>
            <a:ext cx="3561000" cy="6261600"/>
          </a:xfrm>
          <a:prstGeom prst="rect">
            <a:avLst/>
          </a:prstGeom>
          <a:ln w="9525" cap="flat" cmpd="sng">
            <a:solidFill>
              <a:srgbClr val="D9D9D9"/>
            </a:solidFill>
            <a:prstDash val="solid"/>
            <a:round/>
            <a:headEnd type="none" w="med" len="med"/>
            <a:tailEnd type="none" w="med" len="med"/>
          </a:ln>
        </p:spPr>
        <p:txBody>
          <a:bodyPr lIns="91425" tIns="91425" rIns="91425" bIns="91425" anchor="t" anchorCtr="0">
            <a:noAutofit/>
          </a:bodyPr>
          <a:lstStyle/>
          <a:p>
            <a:pPr lvl="0" algn="l" rtl="0">
              <a:lnSpc>
                <a:spcPct val="150000"/>
              </a:lnSpc>
              <a:spcBef>
                <a:spcPts val="0"/>
              </a:spcBef>
              <a:buNone/>
            </a:pPr>
            <a:r>
              <a:rPr lang="da" dirty="0">
                <a:solidFill>
                  <a:schemeClr val="dk1"/>
                </a:solidFill>
              </a:rPr>
              <a:t>Skabelse af </a:t>
            </a:r>
            <a:r>
              <a:rPr lang="da" dirty="0" smtClean="0">
                <a:solidFill>
                  <a:schemeClr val="dk1"/>
                </a:solidFill>
              </a:rPr>
              <a:t>viden</a:t>
            </a:r>
            <a:endParaRPr lang="da-DK" dirty="0" smtClean="0">
              <a:solidFill>
                <a:schemeClr val="dk1"/>
              </a:solidFill>
            </a:endParaRPr>
          </a:p>
          <a:p>
            <a:pPr lvl="0" algn="l" rtl="0">
              <a:lnSpc>
                <a:spcPct val="150000"/>
              </a:lnSpc>
              <a:spcBef>
                <a:spcPts val="0"/>
              </a:spcBef>
              <a:buNone/>
            </a:pPr>
            <a:endParaRPr lang="da" dirty="0">
              <a:solidFill>
                <a:schemeClr val="dk1"/>
              </a:solidFill>
            </a:endParaRPr>
          </a:p>
          <a:p>
            <a:pPr marL="457200" lvl="0" indent="-330200" algn="l" rtl="0">
              <a:lnSpc>
                <a:spcPct val="115000"/>
              </a:lnSpc>
              <a:spcBef>
                <a:spcPts val="0"/>
              </a:spcBef>
              <a:buClr>
                <a:schemeClr val="dk1"/>
              </a:buClr>
              <a:buSzPct val="100000"/>
              <a:buChar char="●"/>
            </a:pPr>
            <a:r>
              <a:rPr lang="da" sz="1800" dirty="0">
                <a:solidFill>
                  <a:schemeClr val="dk1"/>
                </a:solidFill>
              </a:rPr>
              <a:t>SECI-modellen (Nonaka &amp; Takeuchi, 1995), på dansk kendt som </a:t>
            </a:r>
            <a:r>
              <a:rPr lang="da" sz="1800" i="1" dirty="0">
                <a:solidFill>
                  <a:schemeClr val="dk1"/>
                </a:solidFill>
              </a:rPr>
              <a:t>vidensspiralen,</a:t>
            </a:r>
            <a:r>
              <a:rPr lang="da" sz="1800" dirty="0">
                <a:solidFill>
                  <a:schemeClr val="dk1"/>
                </a:solidFill>
              </a:rPr>
              <a:t> tager udgangspunkt i, at ny viden skabes gennem interaktionen mellem eksisterende tavs og eksplicit viden. </a:t>
            </a:r>
          </a:p>
          <a:p>
            <a:pPr lvl="0" algn="l" rtl="0">
              <a:lnSpc>
                <a:spcPct val="115000"/>
              </a:lnSpc>
              <a:spcBef>
                <a:spcPts val="0"/>
              </a:spcBef>
              <a:buNone/>
            </a:pPr>
            <a:endParaRPr sz="1800" dirty="0">
              <a:solidFill>
                <a:schemeClr val="dk1"/>
              </a:solidFill>
            </a:endParaRPr>
          </a:p>
          <a:p>
            <a:pPr marL="457200" lvl="0" indent="-330200" algn="l" rtl="0">
              <a:lnSpc>
                <a:spcPct val="115000"/>
              </a:lnSpc>
              <a:spcBef>
                <a:spcPts val="0"/>
              </a:spcBef>
              <a:buClr>
                <a:schemeClr val="dk1"/>
              </a:buClr>
              <a:buSzPct val="100000"/>
              <a:buChar char="●"/>
            </a:pPr>
            <a:r>
              <a:rPr lang="da" sz="1800" dirty="0">
                <a:solidFill>
                  <a:schemeClr val="dk1"/>
                </a:solidFill>
              </a:rPr>
              <a:t>Modellen kortlægger fire vidensdimensioner, som tager højde for viden og videnskabelsens dynamiske natur.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algn="ctr">
              <a:spcBef>
                <a:spcPts val="0"/>
              </a:spcBef>
              <a:buNone/>
            </a:pPr>
            <a:r>
              <a:rPr lang="da" dirty="0"/>
              <a:t>Vidensdeling i et historisk perspektiv</a:t>
            </a:r>
          </a:p>
        </p:txBody>
      </p:sp>
      <p:sp>
        <p:nvSpPr>
          <p:cNvPr id="117" name="Shape 117"/>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da" dirty="0">
                <a:solidFill>
                  <a:srgbClr val="000000"/>
                </a:solidFill>
              </a:rPr>
              <a:t>Den historiske udvikling i måden, man har håndteret vidensdeling i virksomheder og organisationer kan sættes i relation til de tre kommunikationsparadigmer (kapitel 4</a:t>
            </a:r>
            <a:r>
              <a:rPr lang="da" dirty="0" smtClean="0">
                <a:solidFill>
                  <a:srgbClr val="000000"/>
                </a:solidFill>
              </a:rPr>
              <a:t>).</a:t>
            </a:r>
          </a:p>
          <a:p>
            <a:pPr lvl="0" rtl="0">
              <a:spcBef>
                <a:spcPts val="0"/>
              </a:spcBef>
              <a:buNone/>
            </a:pPr>
            <a:endParaRPr dirty="0" smtClean="0">
              <a:solidFill>
                <a:srgbClr val="000000"/>
              </a:solidFill>
            </a:endParaRPr>
          </a:p>
          <a:p>
            <a:pPr lvl="0" rtl="0">
              <a:spcBef>
                <a:spcPts val="0"/>
              </a:spcBef>
              <a:buNone/>
            </a:pPr>
            <a:endParaRPr dirty="0">
              <a:solidFill>
                <a:srgbClr val="000000"/>
              </a:solidFill>
            </a:endParaRPr>
          </a:p>
        </p:txBody>
      </p:sp>
      <p:pic>
        <p:nvPicPr>
          <p:cNvPr id="118" name="Shape 118" descr="Figur 18.4.PNG"/>
          <p:cNvPicPr preferRelativeResize="0"/>
          <p:nvPr/>
        </p:nvPicPr>
        <p:blipFill>
          <a:blip r:embed="rId3">
            <a:alphaModFix/>
          </a:blip>
          <a:stretch>
            <a:fillRect/>
          </a:stretch>
        </p:blipFill>
        <p:spPr>
          <a:xfrm>
            <a:off x="199101" y="2312942"/>
            <a:ext cx="8745801" cy="337486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a:spcBef>
                <a:spcPts val="0"/>
              </a:spcBef>
              <a:buNone/>
            </a:pPr>
            <a:r>
              <a:rPr lang="da" dirty="0"/>
              <a:t>Vidensdeling i et historisk perspektiv - paradigme 1</a:t>
            </a:r>
          </a:p>
        </p:txBody>
      </p:sp>
      <p:sp>
        <p:nvSpPr>
          <p:cNvPr id="124" name="Shape 124"/>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marL="457200" lvl="0" indent="-304800">
              <a:spcBef>
                <a:spcPts val="0"/>
              </a:spcBef>
              <a:buSzPct val="100000"/>
              <a:buFont typeface="Arial" panose="020B0604020202020204" pitchFamily="34" charset="0"/>
              <a:buChar char="•"/>
            </a:pPr>
            <a:r>
              <a:rPr lang="da" sz="1400" dirty="0">
                <a:solidFill>
                  <a:srgbClr val="000000"/>
                </a:solidFill>
              </a:rPr>
              <a:t>Kommunikation og vidensdeling mellem ansatte i dette paradigme er styret af faste hierarkier og siloer, så vidensdeling som regel foregår top-down. Er i høj grad blevet praktiseret op igennem 80’erne og 90’erne og praktiseres til stadighed i mange moderne topstyrede og hierarkiske organisationer (Tett 2015).</a:t>
            </a:r>
          </a:p>
          <a:p>
            <a:pPr marL="457200" lvl="0" indent="-304800">
              <a:spcBef>
                <a:spcPts val="0"/>
              </a:spcBef>
              <a:buSzPct val="100000"/>
              <a:buFont typeface="Arial" panose="020B0604020202020204" pitchFamily="34" charset="0"/>
              <a:buChar char="•"/>
            </a:pPr>
            <a:r>
              <a:rPr lang="da" sz="1400" dirty="0">
                <a:solidFill>
                  <a:srgbClr val="000000"/>
                </a:solidFill>
              </a:rPr>
              <a:t>Fokus er på stram og centraliseret styring af information, så den rette viden når ud til relevante medarbejdere. </a:t>
            </a:r>
          </a:p>
          <a:p>
            <a:pPr marL="457200" lvl="0" indent="-304800">
              <a:spcBef>
                <a:spcPts val="0"/>
              </a:spcBef>
              <a:buSzPct val="100000"/>
              <a:buFont typeface="Arial" panose="020B0604020202020204" pitchFamily="34" charset="0"/>
              <a:buChar char="•"/>
            </a:pPr>
            <a:r>
              <a:rPr lang="da" sz="1400" dirty="0">
                <a:solidFill>
                  <a:srgbClr val="000000"/>
                </a:solidFill>
              </a:rPr>
              <a:t>Resultatet er ofte såkaldte vidensdelingssiloer, hvor forskellige afdelinger og specialiserede dele af organisationen ikke deler viden på tværs.</a:t>
            </a:r>
          </a:p>
          <a:p>
            <a:pPr marL="457200" lvl="0" indent="-304800">
              <a:spcBef>
                <a:spcPts val="0"/>
              </a:spcBef>
              <a:buSzPct val="100000"/>
              <a:buFont typeface="Arial" panose="020B0604020202020204" pitchFamily="34" charset="0"/>
              <a:buChar char="•"/>
            </a:pPr>
            <a:r>
              <a:rPr lang="da" sz="1400" dirty="0">
                <a:solidFill>
                  <a:srgbClr val="000000"/>
                </a:solidFill>
              </a:rPr>
              <a:t>Vidensdeling i paradigme 1 lægger især vægt på </a:t>
            </a:r>
            <a:r>
              <a:rPr lang="da" sz="1400" i="1" dirty="0">
                <a:solidFill>
                  <a:srgbClr val="000000"/>
                </a:solidFill>
              </a:rPr>
              <a:t>knowledge repositories</a:t>
            </a:r>
            <a:r>
              <a:rPr lang="da" sz="1400" dirty="0">
                <a:solidFill>
                  <a:srgbClr val="000000"/>
                </a:solidFill>
              </a:rPr>
              <a:t>, der er systemer til statisk opsamling og opbevaring af viden (Kankanhalli m.fl. 2005</a:t>
            </a:r>
            <a:r>
              <a:rPr lang="da" sz="1400" dirty="0" smtClean="0">
                <a:solidFill>
                  <a:srgbClr val="000000"/>
                </a:solidFill>
              </a:rPr>
              <a:t>)</a:t>
            </a:r>
            <a:r>
              <a:rPr lang="da-DK" sz="1400" dirty="0" smtClean="0">
                <a:solidFill>
                  <a:srgbClr val="000000"/>
                </a:solidFill>
              </a:rPr>
              <a:t>.</a:t>
            </a:r>
            <a:endParaRPr lang="da" sz="1400" dirty="0">
              <a:solidFill>
                <a:srgbClr val="000000"/>
              </a:solidFill>
            </a:endParaRPr>
          </a:p>
          <a:p>
            <a:pPr marL="457200" lvl="0" indent="-304800">
              <a:spcBef>
                <a:spcPts val="0"/>
              </a:spcBef>
              <a:buSzPct val="100000"/>
              <a:buFont typeface="Arial" panose="020B0604020202020204" pitchFamily="34" charset="0"/>
              <a:buChar char="•"/>
            </a:pPr>
            <a:r>
              <a:rPr lang="da" sz="1400" dirty="0">
                <a:solidFill>
                  <a:srgbClr val="000000"/>
                </a:solidFill>
              </a:rPr>
              <a:t>Vidensudveksling i paradigme 1 finder ofte sted i kanaler, som e-mail eller instant messaging. Dermed begrænses vidensdelingen til en-til-en kanaler.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rtl="0">
              <a:spcBef>
                <a:spcPts val="0"/>
              </a:spcBef>
              <a:buNone/>
            </a:pPr>
            <a:r>
              <a:rPr lang="da"/>
              <a:t>Vidensdeling i et historisk perspektiv - paradigme 2</a:t>
            </a:r>
          </a:p>
        </p:txBody>
      </p:sp>
      <p:sp>
        <p:nvSpPr>
          <p:cNvPr id="130" name="Shape 130"/>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marL="457200" lvl="0" indent="-304800">
              <a:spcBef>
                <a:spcPts val="0"/>
              </a:spcBef>
              <a:buSzPct val="100000"/>
              <a:buFont typeface="Arial" panose="020B0604020202020204" pitchFamily="34" charset="0"/>
              <a:buChar char="•"/>
            </a:pPr>
            <a:r>
              <a:rPr lang="da" sz="1400" dirty="0">
                <a:solidFill>
                  <a:srgbClr val="000000"/>
                </a:solidFill>
              </a:rPr>
              <a:t>Kommunikation og vidensdeling mellem ansatte i dette paradigme er fortsat styret af faste hierarkier og siloer, men anerkender vigtigheden af feedback opad i organisationen (Alavi og Leidner 1999; Takeuchi og Nonaka 1995). </a:t>
            </a:r>
          </a:p>
          <a:p>
            <a:pPr marL="457200" lvl="0" indent="-304800" rtl="0">
              <a:spcBef>
                <a:spcPts val="0"/>
              </a:spcBef>
              <a:buSzPct val="100000"/>
              <a:buFont typeface="Arial" panose="020B0604020202020204" pitchFamily="34" charset="0"/>
              <a:buChar char="•"/>
            </a:pPr>
            <a:r>
              <a:rPr lang="da" sz="1400" dirty="0">
                <a:solidFill>
                  <a:srgbClr val="000000"/>
                </a:solidFill>
              </a:rPr>
              <a:t>Teknologier og processer, der faciliterer vidensdeling horisontalt og vertikalt begynder at blive implementeret. </a:t>
            </a:r>
          </a:p>
          <a:p>
            <a:pPr marL="457200" lvl="0" indent="-304800" rtl="0">
              <a:spcBef>
                <a:spcPts val="0"/>
              </a:spcBef>
              <a:buSzPct val="100000"/>
              <a:buFont typeface="Arial" panose="020B0604020202020204" pitchFamily="34" charset="0"/>
              <a:buChar char="•"/>
            </a:pPr>
            <a:r>
              <a:rPr lang="da" sz="1400" dirty="0">
                <a:solidFill>
                  <a:srgbClr val="000000"/>
                </a:solidFill>
              </a:rPr>
              <a:t>Uformelle sociale  rammer, bliver anerkendt som vigtige for vidensdeling i organisationen. fx afholdes uformelle </a:t>
            </a:r>
            <a:r>
              <a:rPr lang="da" sz="1400" i="1" dirty="0">
                <a:solidFill>
                  <a:srgbClr val="000000"/>
                </a:solidFill>
              </a:rPr>
              <a:t>præ-møder</a:t>
            </a:r>
            <a:r>
              <a:rPr lang="da" sz="1400" dirty="0">
                <a:solidFill>
                  <a:srgbClr val="000000"/>
                </a:solidFill>
              </a:rPr>
              <a:t> mellem leder og medarbejder, til at indsamle feedback inden mere formelle møder, hvor der kan være mange mødedeltagere</a:t>
            </a:r>
          </a:p>
          <a:p>
            <a:pPr marL="457200" lvl="0" indent="-304800" rtl="0">
              <a:spcBef>
                <a:spcPts val="0"/>
              </a:spcBef>
              <a:buSzPct val="100000"/>
              <a:buFont typeface="Arial" panose="020B0604020202020204" pitchFamily="34" charset="0"/>
              <a:buChar char="•"/>
            </a:pPr>
            <a:r>
              <a:rPr lang="da" sz="1400" dirty="0">
                <a:solidFill>
                  <a:srgbClr val="000000"/>
                </a:solidFill>
              </a:rPr>
              <a:t>Medarbejderudviklingssamtalen (MUS), ledelsesevalueringer og “town-hall”-møder er et gængse eksempler på formel feedback og vidensdeling i paradigme 2</a:t>
            </a:r>
          </a:p>
          <a:p>
            <a:pPr marL="457200" lvl="0" indent="-304800" rtl="0">
              <a:spcBef>
                <a:spcPts val="0"/>
              </a:spcBef>
              <a:buSzPct val="100000"/>
              <a:buFont typeface="Arial" panose="020B0604020202020204" pitchFamily="34" charset="0"/>
              <a:buChar char="•"/>
            </a:pPr>
            <a:r>
              <a:rPr lang="da" sz="1400" dirty="0">
                <a:solidFill>
                  <a:srgbClr val="000000"/>
                </a:solidFill>
              </a:rPr>
              <a:t>Metoder til udvinding af tavs viden bliver også anerkendt. Her er “sidemandslære” især en udbredt metode til at forstå det arbejde, der enten senere skal udføres eller forbedres af observatøren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rtl="0">
              <a:spcBef>
                <a:spcPts val="0"/>
              </a:spcBef>
              <a:buNone/>
            </a:pPr>
            <a:r>
              <a:rPr lang="da"/>
              <a:t>Vidensdeling i et historisk perspektiv - paradigme 3</a:t>
            </a:r>
          </a:p>
        </p:txBody>
      </p:sp>
      <p:sp>
        <p:nvSpPr>
          <p:cNvPr id="136" name="Shape 136"/>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da" sz="1400" dirty="0">
                <a:solidFill>
                  <a:srgbClr val="000000"/>
                </a:solidFill>
              </a:rPr>
              <a:t>Kommunikation og vidensdeling mellem ansatte i dette paradigme foregår både vertikalt og horisontalt, såvel formelt som uformelt. Dette paradigme har især set sin opblomstring i takt udbredelsen af sociale web 2.0 teknologier i 00’erne  (McAfee 2009</a:t>
            </a:r>
            <a:r>
              <a:rPr lang="da" sz="1400" dirty="0" smtClean="0">
                <a:solidFill>
                  <a:srgbClr val="000000"/>
                </a:solidFill>
              </a:rPr>
              <a:t>)</a:t>
            </a:r>
            <a:r>
              <a:rPr lang="da-DK" sz="1400" dirty="0" smtClean="0">
                <a:solidFill>
                  <a:srgbClr val="000000"/>
                </a:solidFill>
              </a:rPr>
              <a:t>.</a:t>
            </a:r>
            <a:endParaRPr lang="da" sz="1400" dirty="0">
              <a:solidFill>
                <a:srgbClr val="000000"/>
              </a:solidFill>
            </a:endParaRPr>
          </a:p>
          <a:p>
            <a:pPr marL="514350" lvl="0" indent="-285750" rtl="0">
              <a:spcBef>
                <a:spcPts val="0"/>
              </a:spcBef>
              <a:buFont typeface="Arial" panose="020B0604020202020204" pitchFamily="34" charset="0"/>
              <a:buChar char="•"/>
            </a:pPr>
            <a:r>
              <a:rPr lang="da" sz="1400" dirty="0">
                <a:solidFill>
                  <a:srgbClr val="000000"/>
                </a:solidFill>
              </a:rPr>
              <a:t>Ledelsesmæssigt er der her især fokus på værdien af uformelle vidensdelingsprocesser, der ofte opstår mellem stærke, svage og potentielle relationer i og på tværs af praksisfællesskaber. Det handler om hvordan man bedst muligt sikrer, at viden frit kan flyde gennem organisationen, så man kan tilpasse sig organisationens omskiftelige situation.</a:t>
            </a:r>
          </a:p>
          <a:p>
            <a:pPr marL="514350" lvl="0" indent="-285750" rtl="0">
              <a:spcBef>
                <a:spcPts val="0"/>
              </a:spcBef>
              <a:buFont typeface="Arial" panose="020B0604020202020204" pitchFamily="34" charset="0"/>
              <a:buChar char="•"/>
            </a:pPr>
            <a:r>
              <a:rPr lang="da" sz="1400" dirty="0">
                <a:solidFill>
                  <a:srgbClr val="000000"/>
                </a:solidFill>
              </a:rPr>
              <a:t>Gennem såkaldte Enterprise 2.0-teknologier deles viden både </a:t>
            </a:r>
            <a:r>
              <a:rPr lang="da" sz="1400" i="1" dirty="0">
                <a:solidFill>
                  <a:srgbClr val="000000"/>
                </a:solidFill>
              </a:rPr>
              <a:t>en-til-en</a:t>
            </a:r>
            <a:r>
              <a:rPr lang="da" sz="1400" dirty="0">
                <a:solidFill>
                  <a:srgbClr val="000000"/>
                </a:solidFill>
              </a:rPr>
              <a:t> og </a:t>
            </a:r>
            <a:r>
              <a:rPr lang="da" sz="1400" i="1" dirty="0">
                <a:solidFill>
                  <a:srgbClr val="000000"/>
                </a:solidFill>
              </a:rPr>
              <a:t>en-til-mange</a:t>
            </a:r>
            <a:r>
              <a:rPr lang="da" sz="1400" dirty="0">
                <a:solidFill>
                  <a:srgbClr val="000000"/>
                </a:solidFill>
              </a:rPr>
              <a:t>, som i de to foregående paradigmer, men den kan også deles </a:t>
            </a:r>
            <a:r>
              <a:rPr lang="da" sz="1400" i="1" dirty="0">
                <a:solidFill>
                  <a:srgbClr val="000000"/>
                </a:solidFill>
              </a:rPr>
              <a:t>mange-til-mange</a:t>
            </a:r>
            <a:r>
              <a:rPr lang="da" sz="1400" dirty="0">
                <a:solidFill>
                  <a:srgbClr val="000000"/>
                </a:solidFill>
              </a:rPr>
              <a:t> i virtuelt forbundne netværk. Det giver et udgangspunkt for mere fri og transparent vidensdeling</a:t>
            </a:r>
          </a:p>
          <a:p>
            <a:pPr marL="514350" lvl="0" indent="-285750" rtl="0">
              <a:spcBef>
                <a:spcPts val="0"/>
              </a:spcBef>
              <a:buFont typeface="Arial" panose="020B0604020202020204" pitchFamily="34" charset="0"/>
              <a:buChar char="•"/>
            </a:pPr>
            <a:r>
              <a:rPr lang="da" sz="1400" dirty="0">
                <a:solidFill>
                  <a:srgbClr val="000000"/>
                </a:solidFill>
              </a:rPr>
              <a:t>I dette paradigme bliver det langt nemmere at indrette sig i nye konstellationer på tværs af praksisfællesskaber, hvis det er nødvendigt for et givent vidensdelingsbehov</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Indhold</a:t>
            </a:r>
            <a:endParaRPr lang="da-DK" dirty="0"/>
          </a:p>
        </p:txBody>
      </p:sp>
      <p:sp>
        <p:nvSpPr>
          <p:cNvPr id="3" name="Pladsholder til tekst 2"/>
          <p:cNvSpPr>
            <a:spLocks noGrp="1"/>
          </p:cNvSpPr>
          <p:nvPr>
            <p:ph type="body" idx="1"/>
          </p:nvPr>
        </p:nvSpPr>
        <p:spPr/>
        <p:txBody>
          <a:bodyPr numCol="2"/>
          <a:lstStyle/>
          <a:p>
            <a:pPr marL="285750" indent="-285750">
              <a:buFont typeface="Arial"/>
              <a:buChar char="•"/>
            </a:pPr>
            <a:r>
              <a:rPr lang="da-DK" dirty="0" smtClean="0">
                <a:solidFill>
                  <a:srgbClr val="000000"/>
                </a:solidFill>
              </a:rPr>
              <a:t>Introduktion</a:t>
            </a:r>
          </a:p>
          <a:p>
            <a:pPr marL="285750" indent="-285750">
              <a:buFont typeface="Arial"/>
              <a:buChar char="•"/>
            </a:pPr>
            <a:r>
              <a:rPr lang="da-DK" dirty="0" smtClean="0">
                <a:solidFill>
                  <a:srgbClr val="000000"/>
                </a:solidFill>
              </a:rPr>
              <a:t>Forskningen i vidensdeling</a:t>
            </a:r>
          </a:p>
          <a:p>
            <a:pPr marL="285750" indent="-285750">
              <a:buFont typeface="Arial"/>
              <a:buChar char="•"/>
            </a:pPr>
            <a:r>
              <a:rPr lang="da-DK" dirty="0" smtClean="0">
                <a:solidFill>
                  <a:srgbClr val="000000"/>
                </a:solidFill>
              </a:rPr>
              <a:t>Organisationer som netværk</a:t>
            </a:r>
          </a:p>
          <a:p>
            <a:pPr marL="285750" indent="-285750">
              <a:buFont typeface="Arial"/>
              <a:buChar char="•"/>
            </a:pPr>
            <a:r>
              <a:rPr lang="da-DK" dirty="0" smtClean="0">
                <a:solidFill>
                  <a:srgbClr val="000000"/>
                </a:solidFill>
              </a:rPr>
              <a:t>Hvad viden er, og hvordan den skabes</a:t>
            </a:r>
          </a:p>
          <a:p>
            <a:pPr marL="285750" indent="-285750">
              <a:buFont typeface="Arial"/>
              <a:buChar char="•"/>
            </a:pPr>
            <a:r>
              <a:rPr lang="da-DK" dirty="0" smtClean="0">
                <a:solidFill>
                  <a:srgbClr val="000000"/>
                </a:solidFill>
              </a:rPr>
              <a:t>Data, information og viden</a:t>
            </a:r>
          </a:p>
          <a:p>
            <a:pPr marL="285750" indent="-285750">
              <a:buFont typeface="Arial"/>
              <a:buChar char="•"/>
            </a:pPr>
            <a:r>
              <a:rPr lang="da-DK" dirty="0" smtClean="0">
                <a:solidFill>
                  <a:srgbClr val="000000"/>
                </a:solidFill>
              </a:rPr>
              <a:t>Tavs og eksplicit viden</a:t>
            </a:r>
          </a:p>
          <a:p>
            <a:pPr marL="285750" indent="-285750">
              <a:buFont typeface="Arial"/>
              <a:buChar char="•"/>
            </a:pPr>
            <a:r>
              <a:rPr lang="da-DK" dirty="0" smtClean="0">
                <a:solidFill>
                  <a:srgbClr val="000000"/>
                </a:solidFill>
              </a:rPr>
              <a:t>Eksempel</a:t>
            </a:r>
          </a:p>
          <a:p>
            <a:pPr marL="285750" indent="-285750">
              <a:buFont typeface="Arial"/>
              <a:buChar char="•"/>
            </a:pPr>
            <a:r>
              <a:rPr lang="da-DK" dirty="0" smtClean="0">
                <a:solidFill>
                  <a:srgbClr val="000000"/>
                </a:solidFill>
              </a:rPr>
              <a:t>Skabelse af viden</a:t>
            </a:r>
          </a:p>
          <a:p>
            <a:pPr marL="285750" indent="-285750">
              <a:buFont typeface="Arial"/>
              <a:buChar char="•"/>
            </a:pPr>
            <a:r>
              <a:rPr lang="da-DK" dirty="0" smtClean="0">
                <a:solidFill>
                  <a:srgbClr val="000000"/>
                </a:solidFill>
              </a:rPr>
              <a:t>Vidensdeling i et historisk perspektiv</a:t>
            </a:r>
          </a:p>
          <a:p>
            <a:pPr marL="285750" indent="-285750">
              <a:buFont typeface="Arial"/>
              <a:buChar char="•"/>
            </a:pPr>
            <a:r>
              <a:rPr lang="da-DK" dirty="0" smtClean="0">
                <a:solidFill>
                  <a:srgbClr val="000000"/>
                </a:solidFill>
              </a:rPr>
              <a:t>Viden i organisationer</a:t>
            </a:r>
          </a:p>
          <a:p>
            <a:pPr marL="285750" indent="-285750">
              <a:buFont typeface="Arial"/>
              <a:buChar char="•"/>
            </a:pPr>
            <a:r>
              <a:rPr lang="da-DK" dirty="0" smtClean="0">
                <a:solidFill>
                  <a:srgbClr val="000000"/>
                </a:solidFill>
              </a:rPr>
              <a:t>Vidensdeling i praksis</a:t>
            </a:r>
          </a:p>
          <a:p>
            <a:pPr marL="285750" indent="-285750">
              <a:buFont typeface="Arial"/>
              <a:buChar char="•"/>
            </a:pPr>
            <a:r>
              <a:rPr lang="da-DK" dirty="0" err="1" smtClean="0">
                <a:solidFill>
                  <a:srgbClr val="000000"/>
                </a:solidFill>
              </a:rPr>
              <a:t>Vidensmanagement</a:t>
            </a:r>
            <a:endParaRPr lang="da-DK" dirty="0" smtClean="0">
              <a:solidFill>
                <a:srgbClr val="000000"/>
              </a:solidFill>
            </a:endParaRPr>
          </a:p>
          <a:p>
            <a:pPr marL="285750" indent="-285750">
              <a:buFont typeface="Arial"/>
              <a:buChar char="•"/>
            </a:pPr>
            <a:r>
              <a:rPr lang="da-DK" dirty="0" smtClean="0">
                <a:solidFill>
                  <a:srgbClr val="000000"/>
                </a:solidFill>
              </a:rPr>
              <a:t>Best </a:t>
            </a:r>
            <a:r>
              <a:rPr lang="da-DK" dirty="0" err="1" smtClean="0">
                <a:solidFill>
                  <a:srgbClr val="000000"/>
                </a:solidFill>
              </a:rPr>
              <a:t>practice</a:t>
            </a:r>
            <a:endParaRPr lang="da-DK" dirty="0" smtClean="0">
              <a:solidFill>
                <a:srgbClr val="000000"/>
              </a:solidFill>
            </a:endParaRPr>
          </a:p>
          <a:p>
            <a:pPr marL="285750" indent="-285750">
              <a:buFont typeface="Arial"/>
              <a:buChar char="•"/>
            </a:pPr>
            <a:r>
              <a:rPr lang="da-DK" dirty="0" smtClean="0">
                <a:solidFill>
                  <a:srgbClr val="000000"/>
                </a:solidFill>
              </a:rPr>
              <a:t>Øvelse</a:t>
            </a:r>
          </a:p>
          <a:p>
            <a:pPr marL="285750" indent="-285750">
              <a:buFont typeface="Arial"/>
              <a:buChar char="•"/>
            </a:pPr>
            <a:endParaRPr lang="da-DK" dirty="0" smtClean="0">
              <a:solidFill>
                <a:srgbClr val="000000"/>
              </a:solidFill>
            </a:endParaRPr>
          </a:p>
          <a:p>
            <a:pPr marL="285750" indent="-285750">
              <a:buFont typeface="Arial"/>
              <a:buChar char="•"/>
            </a:pPr>
            <a:endParaRPr lang="da-DK" dirty="0" smtClean="0">
              <a:solidFill>
                <a:srgbClr val="000000"/>
              </a:solidFill>
            </a:endParaRPr>
          </a:p>
          <a:p>
            <a:pPr marL="285750" indent="-285750">
              <a:buFont typeface="Arial"/>
              <a:buChar char="•"/>
            </a:pPr>
            <a:endParaRPr lang="da-DK" dirty="0" smtClean="0">
              <a:solidFill>
                <a:srgbClr val="000000"/>
              </a:solidFill>
            </a:endParaRPr>
          </a:p>
          <a:p>
            <a:pPr marL="285750" indent="-285750">
              <a:buFont typeface="Arial"/>
              <a:buChar char="•"/>
            </a:pPr>
            <a:endParaRPr lang="da-DK" dirty="0" smtClean="0">
              <a:solidFill>
                <a:srgbClr val="000000"/>
              </a:solidFill>
            </a:endParaRPr>
          </a:p>
          <a:p>
            <a:pPr marL="285750" indent="-285750">
              <a:buFont typeface="Arial"/>
              <a:buChar char="•"/>
            </a:pPr>
            <a:endParaRPr lang="da-DK" dirty="0" smtClean="0">
              <a:solidFill>
                <a:srgbClr val="000000"/>
              </a:solidFill>
            </a:endParaRPr>
          </a:p>
          <a:p>
            <a:pPr marL="285750" indent="-285750">
              <a:buFont typeface="Arial"/>
              <a:buChar char="•"/>
            </a:pPr>
            <a:endParaRPr lang="da-DK" dirty="0">
              <a:solidFill>
                <a:srgbClr val="000000"/>
              </a:solidFill>
            </a:endParaRPr>
          </a:p>
        </p:txBody>
      </p:sp>
    </p:spTree>
    <p:extLst>
      <p:ext uri="{BB962C8B-B14F-4D97-AF65-F5344CB8AC3E}">
        <p14:creationId xmlns:p14="http://schemas.microsoft.com/office/powerpoint/2010/main" val="23326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311700" y="359000"/>
            <a:ext cx="8520600" cy="763600"/>
          </a:xfrm>
          <a:prstGeom prst="rect">
            <a:avLst/>
          </a:prstGeom>
        </p:spPr>
        <p:txBody>
          <a:bodyPr lIns="91425" tIns="91425" rIns="91425" bIns="91425" anchor="t" anchorCtr="0">
            <a:noAutofit/>
          </a:bodyPr>
          <a:lstStyle/>
          <a:p>
            <a:pPr lvl="0" algn="ctr" rtl="0">
              <a:spcBef>
                <a:spcPts val="0"/>
              </a:spcBef>
              <a:buNone/>
            </a:pPr>
            <a:r>
              <a:rPr lang="da" dirty="0"/>
              <a:t>Viden i organisationer</a:t>
            </a:r>
          </a:p>
        </p:txBody>
      </p:sp>
      <p:sp>
        <p:nvSpPr>
          <p:cNvPr id="142" name="Shape 142"/>
          <p:cNvSpPr txBox="1">
            <a:spLocks noGrp="1"/>
          </p:cNvSpPr>
          <p:nvPr>
            <p:ph type="body" idx="1"/>
          </p:nvPr>
        </p:nvSpPr>
        <p:spPr>
          <a:xfrm>
            <a:off x="311700" y="864592"/>
            <a:ext cx="8520600" cy="2691600"/>
          </a:xfrm>
          <a:prstGeom prst="rect">
            <a:avLst/>
          </a:prstGeom>
        </p:spPr>
        <p:txBody>
          <a:bodyPr lIns="91425" tIns="91425" rIns="91425" bIns="91425" anchor="t" anchorCtr="0">
            <a:noAutofit/>
          </a:bodyPr>
          <a:lstStyle/>
          <a:p>
            <a:pPr lvl="0">
              <a:spcBef>
                <a:spcPts val="0"/>
              </a:spcBef>
              <a:buNone/>
            </a:pPr>
            <a:r>
              <a:rPr lang="da" dirty="0">
                <a:solidFill>
                  <a:srgbClr val="000000"/>
                </a:solidFill>
              </a:rPr>
              <a:t>Viden har aldrig været vigtigere og flere organisationer investerer systematisk i den. </a:t>
            </a:r>
          </a:p>
          <a:p>
            <a:pPr lvl="0">
              <a:spcBef>
                <a:spcPts val="0"/>
              </a:spcBef>
              <a:buNone/>
            </a:pPr>
            <a:r>
              <a:rPr lang="da" dirty="0">
                <a:solidFill>
                  <a:srgbClr val="000000"/>
                </a:solidFill>
              </a:rPr>
              <a:t>Det handler for en organisation helt grundlæggende om, at omskiftelighed i markedet og den teknologiske udvikling foregår i så højt et tempo, at organisationen i dag ikke har tid til at skulle skabe eller genskabe viden, der allerede findes i organisationen (Dalkir, 2013).</a:t>
            </a:r>
          </a:p>
          <a:p>
            <a:pPr lvl="0" rtl="0">
              <a:spcBef>
                <a:spcPts val="0"/>
              </a:spcBef>
              <a:buNone/>
            </a:pPr>
            <a:r>
              <a:rPr lang="da" dirty="0">
                <a:solidFill>
                  <a:srgbClr val="000000"/>
                </a:solidFill>
              </a:rPr>
              <a:t>“The only sustainable advance a firm has comes from what it collectively knows, how efficiently it uses what it knows, and how readily it acquires and uses new knowledge.” (Davenport og Prusak 1998: xv)</a:t>
            </a:r>
          </a:p>
        </p:txBody>
      </p:sp>
      <p:pic>
        <p:nvPicPr>
          <p:cNvPr id="143" name="Shape 143" descr="Figur 18.5.PNG"/>
          <p:cNvPicPr preferRelativeResize="0"/>
          <p:nvPr/>
        </p:nvPicPr>
        <p:blipFill>
          <a:blip r:embed="rId3">
            <a:alphaModFix/>
          </a:blip>
          <a:stretch>
            <a:fillRect/>
          </a:stretch>
        </p:blipFill>
        <p:spPr>
          <a:xfrm>
            <a:off x="2203376" y="4250684"/>
            <a:ext cx="6788375" cy="2247300"/>
          </a:xfrm>
          <a:prstGeom prst="rect">
            <a:avLst/>
          </a:prstGeom>
          <a:noFill/>
          <a:ln>
            <a:noFill/>
          </a:ln>
        </p:spPr>
      </p:pic>
      <p:sp>
        <p:nvSpPr>
          <p:cNvPr id="144" name="Shape 144"/>
          <p:cNvSpPr txBox="1">
            <a:spLocks noGrp="1"/>
          </p:cNvSpPr>
          <p:nvPr>
            <p:ph type="body" idx="1"/>
          </p:nvPr>
        </p:nvSpPr>
        <p:spPr>
          <a:xfrm>
            <a:off x="206375" y="4488791"/>
            <a:ext cx="2079625" cy="2353334"/>
          </a:xfrm>
          <a:prstGeom prst="rect">
            <a:avLst/>
          </a:prstGeom>
        </p:spPr>
        <p:txBody>
          <a:bodyPr lIns="91425" tIns="91425" rIns="91425" bIns="91425" anchor="t" anchorCtr="0">
            <a:noAutofit/>
          </a:bodyPr>
          <a:lstStyle/>
          <a:p>
            <a:pPr lvl="0" rtl="0">
              <a:spcBef>
                <a:spcPts val="0"/>
              </a:spcBef>
              <a:buNone/>
            </a:pPr>
            <a:r>
              <a:rPr lang="da" dirty="0">
                <a:solidFill>
                  <a:srgbClr val="000000"/>
                </a:solidFill>
              </a:rPr>
              <a:t>To perspektiver på organisationens arbejde med viden:</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algn="ctr" rtl="0">
              <a:spcBef>
                <a:spcPts val="0"/>
              </a:spcBef>
              <a:buNone/>
            </a:pPr>
            <a:r>
              <a:rPr lang="da" dirty="0"/>
              <a:t>Vidensdeling i praksis</a:t>
            </a:r>
          </a:p>
        </p:txBody>
      </p:sp>
      <p:sp>
        <p:nvSpPr>
          <p:cNvPr id="150" name="Shape 150"/>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algn="just">
              <a:spcBef>
                <a:spcPts val="0"/>
              </a:spcBef>
              <a:buNone/>
            </a:pPr>
            <a:r>
              <a:rPr lang="da" dirty="0">
                <a:solidFill>
                  <a:srgbClr val="000000"/>
                </a:solidFill>
              </a:rPr>
              <a:t>Med udgangspunkt i forståelsen af organisationen som et netværk befinder selve tanken om netværkets samskabelse af viden sig i paradigme 3.</a:t>
            </a:r>
          </a:p>
          <a:p>
            <a:pPr lvl="0" algn="just">
              <a:spcBef>
                <a:spcPts val="0"/>
              </a:spcBef>
              <a:buNone/>
            </a:pPr>
            <a:r>
              <a:rPr lang="da" dirty="0">
                <a:solidFill>
                  <a:srgbClr val="000000"/>
                </a:solidFill>
              </a:rPr>
              <a:t>Her er den primære forskel en øget opmærksomhed på den sociale interaktions centrale rolle i effektiv vidensdeling. </a:t>
            </a:r>
          </a:p>
          <a:p>
            <a:pPr lvl="0" algn="just">
              <a:spcBef>
                <a:spcPts val="0"/>
              </a:spcBef>
              <a:buNone/>
            </a:pPr>
            <a:r>
              <a:rPr lang="da" dirty="0">
                <a:solidFill>
                  <a:srgbClr val="000000"/>
                </a:solidFill>
              </a:rPr>
              <a:t>Fokus for vidensdelingen bliver derfor i stigende grad på at understøtte den sociale interaktion i praksisfællesskaber og det organisatoriske netværk både kulturelt og teknologisk, frem for paradigme 1’s informationscentrerede tilgang, med effektiv indkodning, opbevaring og tilgængelighed til information og viden som prioritet.</a:t>
            </a:r>
          </a:p>
          <a:p>
            <a:pPr lvl="0" algn="just" rtl="0">
              <a:spcBef>
                <a:spcPts val="0"/>
              </a:spcBef>
              <a:buNone/>
            </a:pPr>
            <a:r>
              <a:rPr lang="da" dirty="0">
                <a:solidFill>
                  <a:srgbClr val="000000"/>
                </a:solidFill>
              </a:rPr>
              <a:t>I praksis er de færreste organisationer dog styret udelukkende af den ene af de tre tilgange, men kombinerer i stedet med udgangspunkt i organisationens struktur, strategi og kultur.</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algn="ctr" rtl="0">
              <a:spcBef>
                <a:spcPts val="0"/>
              </a:spcBef>
              <a:buNone/>
            </a:pPr>
            <a:r>
              <a:rPr lang="da" dirty="0"/>
              <a:t>Vidensmanagement</a:t>
            </a:r>
          </a:p>
        </p:txBody>
      </p:sp>
      <p:sp>
        <p:nvSpPr>
          <p:cNvPr id="156" name="Shape 156"/>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a:spcBef>
                <a:spcPts val="0"/>
              </a:spcBef>
              <a:buNone/>
            </a:pPr>
            <a:r>
              <a:rPr lang="da" dirty="0">
                <a:solidFill>
                  <a:srgbClr val="000000"/>
                </a:solidFill>
              </a:rPr>
              <a:t>På tværs af de tre paradigmer er det vigtigt, at der findes en strategi og ledelsestilgang for organisationens vidensdeling, og uanset om organisationen er hierarkisk eller flad, fremhæver Wiig (1993), at organisationen bør forholde sig til vidensdeling ud fra tre perspektiver:</a:t>
            </a:r>
          </a:p>
          <a:p>
            <a:pPr marL="514350" lvl="0" indent="-285750">
              <a:spcBef>
                <a:spcPts val="0"/>
              </a:spcBef>
              <a:buFont typeface="Arial" panose="020B0604020202020204" pitchFamily="34" charset="0"/>
              <a:buChar char="•"/>
            </a:pPr>
            <a:r>
              <a:rPr lang="da" dirty="0">
                <a:solidFill>
                  <a:srgbClr val="000000"/>
                </a:solidFill>
              </a:rPr>
              <a:t>Forretningsperspektivet: Topledelsens skal have en klar strategi for sin vidensdeling fx mere innovation eller genbrug af viden.</a:t>
            </a:r>
          </a:p>
          <a:p>
            <a:pPr marL="514350" lvl="0" indent="-285750">
              <a:spcBef>
                <a:spcPts val="0"/>
              </a:spcBef>
              <a:buFont typeface="Arial" panose="020B0604020202020204" pitchFamily="34" charset="0"/>
              <a:buChar char="•"/>
            </a:pPr>
            <a:r>
              <a:rPr lang="da" dirty="0">
                <a:solidFill>
                  <a:srgbClr val="000000"/>
                </a:solidFill>
              </a:rPr>
              <a:t>Managementperspektivet: Tilrettelæggelse og prioritering af indsatsområder på baggrund af organisationens kultur, værdier og normer.</a:t>
            </a:r>
          </a:p>
          <a:p>
            <a:pPr marL="514350" lvl="0" indent="-285750" rtl="0">
              <a:spcBef>
                <a:spcPts val="0"/>
              </a:spcBef>
              <a:buFont typeface="Arial" panose="020B0604020202020204" pitchFamily="34" charset="0"/>
              <a:buChar char="•"/>
            </a:pPr>
            <a:r>
              <a:rPr lang="da" dirty="0">
                <a:solidFill>
                  <a:srgbClr val="000000"/>
                </a:solidFill>
              </a:rPr>
              <a:t>Hands-on-perspektivet: Hvordan skal man som organisation understøtte vidensdelingen med fx teknologi, og hvordan skal arbejdet udføres for at kunne være på linje med den overordnede strategi? </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287667"/>
            <a:ext cx="8520600" cy="763600"/>
          </a:xfrm>
          <a:prstGeom prst="rect">
            <a:avLst/>
          </a:prstGeom>
        </p:spPr>
        <p:txBody>
          <a:bodyPr lIns="91425" tIns="91425" rIns="91425" bIns="91425" anchor="t" anchorCtr="0">
            <a:noAutofit/>
          </a:bodyPr>
          <a:lstStyle/>
          <a:p>
            <a:pPr lvl="0" algn="ctr" rtl="0">
              <a:spcBef>
                <a:spcPts val="0"/>
              </a:spcBef>
              <a:buNone/>
            </a:pPr>
            <a:r>
              <a:rPr lang="da" dirty="0"/>
              <a:t>Best practice</a:t>
            </a:r>
          </a:p>
        </p:txBody>
      </p:sp>
      <p:sp>
        <p:nvSpPr>
          <p:cNvPr id="162" name="Shape 162"/>
          <p:cNvSpPr txBox="1">
            <a:spLocks noGrp="1"/>
          </p:cNvSpPr>
          <p:nvPr>
            <p:ph type="body" idx="1"/>
          </p:nvPr>
        </p:nvSpPr>
        <p:spPr>
          <a:xfrm>
            <a:off x="311700" y="1151400"/>
            <a:ext cx="8520600" cy="5543600"/>
          </a:xfrm>
          <a:prstGeom prst="rect">
            <a:avLst/>
          </a:prstGeom>
        </p:spPr>
        <p:txBody>
          <a:bodyPr lIns="91425" tIns="91425" rIns="91425" bIns="91425" anchor="t" anchorCtr="0">
            <a:noAutofit/>
          </a:bodyPr>
          <a:lstStyle/>
          <a:p>
            <a:pPr lvl="0" algn="just">
              <a:spcBef>
                <a:spcPts val="0"/>
              </a:spcBef>
              <a:buNone/>
            </a:pPr>
            <a:r>
              <a:rPr lang="da" b="1" dirty="0">
                <a:solidFill>
                  <a:srgbClr val="000000"/>
                </a:solidFill>
              </a:rPr>
              <a:t>Faserne i vidensdeling:</a:t>
            </a:r>
          </a:p>
          <a:p>
            <a:pPr lvl="0" algn="just">
              <a:spcBef>
                <a:spcPts val="0"/>
              </a:spcBef>
              <a:buClr>
                <a:schemeClr val="dk1"/>
              </a:buClr>
              <a:buSzPct val="61111"/>
              <a:buFont typeface="Arial"/>
              <a:buNone/>
            </a:pPr>
            <a:r>
              <a:rPr lang="da" dirty="0">
                <a:solidFill>
                  <a:srgbClr val="000000"/>
                </a:solidFill>
              </a:rPr>
              <a:t>Tre overordnede faser i vidensdeling kan gives som et billede på den cyklus viden naturligt bevæger sig igennem organisationen på:</a:t>
            </a:r>
          </a:p>
          <a:p>
            <a:pPr marL="457200" lvl="0" indent="-228600" algn="just">
              <a:spcBef>
                <a:spcPts val="0"/>
              </a:spcBef>
              <a:buAutoNum type="arabicPeriod"/>
            </a:pPr>
            <a:r>
              <a:rPr lang="da" dirty="0">
                <a:solidFill>
                  <a:srgbClr val="000000"/>
                </a:solidFill>
              </a:rPr>
              <a:t>Skabelse og indfangelse</a:t>
            </a:r>
          </a:p>
          <a:p>
            <a:pPr marL="457200" lvl="0" indent="-228600" algn="just">
              <a:spcBef>
                <a:spcPts val="0"/>
              </a:spcBef>
              <a:buAutoNum type="arabicPeriod"/>
            </a:pPr>
            <a:r>
              <a:rPr lang="da" dirty="0">
                <a:solidFill>
                  <a:srgbClr val="000000"/>
                </a:solidFill>
              </a:rPr>
              <a:t>Deling og udbredelse</a:t>
            </a:r>
          </a:p>
          <a:p>
            <a:pPr marL="457200" lvl="0" indent="-228600" algn="just">
              <a:spcBef>
                <a:spcPts val="0"/>
              </a:spcBef>
              <a:buAutoNum type="arabicPeriod"/>
            </a:pPr>
            <a:r>
              <a:rPr lang="da" dirty="0">
                <a:solidFill>
                  <a:srgbClr val="000000"/>
                </a:solidFill>
              </a:rPr>
              <a:t>Tilegnelse og brug</a:t>
            </a:r>
          </a:p>
          <a:p>
            <a:pPr lvl="0" algn="just" rtl="0">
              <a:spcBef>
                <a:spcPts val="0"/>
              </a:spcBef>
              <a:buNone/>
            </a:pPr>
            <a:r>
              <a:rPr lang="da" dirty="0">
                <a:solidFill>
                  <a:srgbClr val="000000"/>
                </a:solidFill>
              </a:rPr>
              <a:t>For effektivt at facilitere vidensdeling i praksis, bør man derfor sørge for, at alle tre faser i videnscyklussen understøttes af organisationen. Her kan processer for ens vidensdeling samt det rette valg af teknologi gøre en stor forskel. Eksempler kunne være en model for projektudførelse eller et introprogram for nye medarbejdere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244117"/>
            <a:ext cx="8520600" cy="763600"/>
          </a:xfrm>
          <a:prstGeom prst="rect">
            <a:avLst/>
          </a:prstGeom>
        </p:spPr>
        <p:txBody>
          <a:bodyPr lIns="91425" tIns="91425" rIns="91425" bIns="91425" anchor="t" anchorCtr="0">
            <a:noAutofit/>
          </a:bodyPr>
          <a:lstStyle/>
          <a:p>
            <a:pPr lvl="0" algn="ctr" rtl="0">
              <a:spcBef>
                <a:spcPts val="0"/>
              </a:spcBef>
              <a:buNone/>
            </a:pPr>
            <a:r>
              <a:rPr lang="da" dirty="0"/>
              <a:t>Best practice: Teknologien til vidensdeling</a:t>
            </a:r>
          </a:p>
        </p:txBody>
      </p:sp>
      <p:pic>
        <p:nvPicPr>
          <p:cNvPr id="169" name="Shape 169" descr="Figur 18.6.PNG"/>
          <p:cNvPicPr preferRelativeResize="0"/>
          <p:nvPr/>
        </p:nvPicPr>
        <p:blipFill>
          <a:blip r:embed="rId3">
            <a:alphaModFix/>
          </a:blip>
          <a:stretch>
            <a:fillRect/>
          </a:stretch>
        </p:blipFill>
        <p:spPr>
          <a:xfrm>
            <a:off x="697826" y="2779634"/>
            <a:ext cx="7442399" cy="3975833"/>
          </a:xfrm>
          <a:prstGeom prst="rect">
            <a:avLst/>
          </a:prstGeom>
          <a:noFill/>
          <a:ln>
            <a:noFill/>
          </a:ln>
        </p:spPr>
      </p:pic>
      <p:sp>
        <p:nvSpPr>
          <p:cNvPr id="168" name="Shape 168"/>
          <p:cNvSpPr txBox="1">
            <a:spLocks noGrp="1"/>
          </p:cNvSpPr>
          <p:nvPr>
            <p:ph type="body" idx="1"/>
          </p:nvPr>
        </p:nvSpPr>
        <p:spPr>
          <a:xfrm>
            <a:off x="311700" y="964315"/>
            <a:ext cx="8520600" cy="1470800"/>
          </a:xfrm>
          <a:prstGeom prst="rect">
            <a:avLst/>
          </a:prstGeom>
        </p:spPr>
        <p:txBody>
          <a:bodyPr lIns="91425" tIns="91425" rIns="91425" bIns="91425" anchor="t" anchorCtr="0">
            <a:noAutofit/>
          </a:bodyPr>
          <a:lstStyle/>
          <a:p>
            <a:pPr lvl="0" algn="just">
              <a:spcBef>
                <a:spcPts val="0"/>
              </a:spcBef>
              <a:buNone/>
            </a:pPr>
            <a:r>
              <a:rPr lang="da" dirty="0">
                <a:solidFill>
                  <a:srgbClr val="000000"/>
                </a:solidFill>
              </a:rPr>
              <a:t>Organisationer bør finde effektive teknologiske kanaler og platforme til deling af viden. Et vigtigt element i paradigme 3 er at synliggøre interaktionerne i den løbende vidensdeling for at skabe såkaldt mutual awareness. Dette gør vidensdelingsplatforme, fx et socialt netværk, langt bedre end en vidensdelingskanal som fx e-mail. Organisationen bør prioritere på baggrund af strategi og kulturel kontekst, så midlerne understøtter målet bedst muligt.</a:t>
            </a:r>
          </a:p>
          <a:p>
            <a:pPr lvl="0" algn="just" rtl="0">
              <a:spcBef>
                <a:spcPts val="0"/>
              </a:spcBef>
              <a:buNone/>
            </a:pPr>
            <a:endParaRPr sz="1200" dirty="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311700" y="185767"/>
            <a:ext cx="8520600" cy="763600"/>
          </a:xfrm>
          <a:prstGeom prst="rect">
            <a:avLst/>
          </a:prstGeom>
        </p:spPr>
        <p:txBody>
          <a:bodyPr lIns="91425" tIns="91425" rIns="91425" bIns="91425" anchor="t" anchorCtr="0">
            <a:noAutofit/>
          </a:bodyPr>
          <a:lstStyle/>
          <a:p>
            <a:pPr lvl="0" algn="ctr" rtl="0">
              <a:spcBef>
                <a:spcPts val="0"/>
              </a:spcBef>
              <a:buNone/>
            </a:pPr>
            <a:r>
              <a:rPr lang="da" dirty="0"/>
              <a:t>Best practice: Teknologien til vidensdeling</a:t>
            </a:r>
          </a:p>
        </p:txBody>
      </p:sp>
      <p:sp>
        <p:nvSpPr>
          <p:cNvPr id="175" name="Shape 175"/>
          <p:cNvSpPr txBox="1">
            <a:spLocks noGrp="1"/>
          </p:cNvSpPr>
          <p:nvPr>
            <p:ph type="body" idx="1"/>
          </p:nvPr>
        </p:nvSpPr>
        <p:spPr>
          <a:xfrm>
            <a:off x="311702" y="961233"/>
            <a:ext cx="3212548" cy="5071267"/>
          </a:xfrm>
          <a:prstGeom prst="rect">
            <a:avLst/>
          </a:prstGeom>
        </p:spPr>
        <p:txBody>
          <a:bodyPr lIns="91425" tIns="91425" rIns="91425" bIns="91425" anchor="t" anchorCtr="0">
            <a:noAutofit/>
          </a:bodyPr>
          <a:lstStyle/>
          <a:p>
            <a:pPr lvl="0" algn="just">
              <a:spcBef>
                <a:spcPts val="0"/>
              </a:spcBef>
              <a:buNone/>
            </a:pPr>
            <a:r>
              <a:rPr lang="da" sz="1700" dirty="0">
                <a:solidFill>
                  <a:srgbClr val="000000"/>
                </a:solidFill>
              </a:rPr>
              <a:t>Vidensdelingsteknologier kan evalueres ved hjælp af fx SLATES-principperne eller Groupware-matrixen. </a:t>
            </a:r>
          </a:p>
          <a:p>
            <a:pPr lvl="0" algn="just" rtl="0">
              <a:spcBef>
                <a:spcPts val="0"/>
              </a:spcBef>
              <a:buNone/>
            </a:pPr>
            <a:r>
              <a:rPr lang="da" sz="1700" dirty="0">
                <a:solidFill>
                  <a:srgbClr val="000000"/>
                </a:solidFill>
              </a:rPr>
              <a:t>Groupware er en samlende betegnelse for teknologier, der understøtter samarbejde, kommunikation og vidensdeling i praksisfællesskaber langs to dimensioner; asynkron/synkron og samme sted/forskellige steder. Med denne matrix, kan man evaluere, hvorvidt organisationen teknologisk understøtter forskellige interaktionsmuligheder på tværs af rum og tid.</a:t>
            </a:r>
          </a:p>
        </p:txBody>
      </p:sp>
      <p:pic>
        <p:nvPicPr>
          <p:cNvPr id="176" name="Shape 176" descr="Figur 18.7.PNG"/>
          <p:cNvPicPr preferRelativeResize="0"/>
          <p:nvPr/>
        </p:nvPicPr>
        <p:blipFill>
          <a:blip r:embed="rId3">
            <a:alphaModFix/>
          </a:blip>
          <a:stretch>
            <a:fillRect/>
          </a:stretch>
        </p:blipFill>
        <p:spPr>
          <a:xfrm>
            <a:off x="3590399" y="1391967"/>
            <a:ext cx="5476700" cy="445236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311700" y="257067"/>
            <a:ext cx="8520600" cy="763600"/>
          </a:xfrm>
          <a:prstGeom prst="rect">
            <a:avLst/>
          </a:prstGeom>
        </p:spPr>
        <p:txBody>
          <a:bodyPr lIns="91425" tIns="91425" rIns="91425" bIns="91425" anchor="t" anchorCtr="0">
            <a:noAutofit/>
          </a:bodyPr>
          <a:lstStyle/>
          <a:p>
            <a:pPr lvl="0" rtl="0">
              <a:spcBef>
                <a:spcPts val="0"/>
              </a:spcBef>
              <a:buNone/>
            </a:pPr>
            <a:r>
              <a:rPr lang="da" dirty="0"/>
              <a:t>Best practice: Opsamling og bearbejdning af viden</a:t>
            </a:r>
          </a:p>
        </p:txBody>
      </p:sp>
      <p:sp>
        <p:nvSpPr>
          <p:cNvPr id="182" name="Shape 182"/>
          <p:cNvSpPr txBox="1">
            <a:spLocks noGrp="1"/>
          </p:cNvSpPr>
          <p:nvPr>
            <p:ph type="body" idx="1"/>
          </p:nvPr>
        </p:nvSpPr>
        <p:spPr>
          <a:xfrm>
            <a:off x="311700" y="1292067"/>
            <a:ext cx="8289000" cy="4555200"/>
          </a:xfrm>
          <a:prstGeom prst="rect">
            <a:avLst/>
          </a:prstGeom>
        </p:spPr>
        <p:txBody>
          <a:bodyPr lIns="91425" tIns="91425" rIns="91425" bIns="91425" anchor="t" anchorCtr="0">
            <a:noAutofit/>
          </a:bodyPr>
          <a:lstStyle/>
          <a:p>
            <a:pPr lvl="0" algn="just">
              <a:spcBef>
                <a:spcPts val="0"/>
              </a:spcBef>
              <a:buNone/>
            </a:pPr>
            <a:r>
              <a:rPr lang="da" dirty="0">
                <a:solidFill>
                  <a:srgbClr val="000000"/>
                </a:solidFill>
              </a:rPr>
              <a:t>Det er essentielt, at den viden der skabes i organisationen opsamles og bearbejdes, så den kan bruges i fremtiden. Dette kan fx være i knowledge repositories, som paradigme 1 i høj grad fokuserer på (Dalkir 2013).</a:t>
            </a:r>
          </a:p>
          <a:p>
            <a:pPr lvl="0" algn="just">
              <a:spcBef>
                <a:spcPts val="0"/>
              </a:spcBef>
              <a:buNone/>
            </a:pPr>
            <a:r>
              <a:rPr lang="da" dirty="0">
                <a:solidFill>
                  <a:srgbClr val="000000"/>
                </a:solidFill>
              </a:rPr>
              <a:t>Teknologisk er der sket store fremskridt i forhold til at fremsøge, bruge og analysere organisationens akkumulerede viden (Larose 2014). Et produkt som IBM’s Watson tilbyder fx at automatisere store dele af indsamlingen, klassificeringen og analysen af den skabte information og viden, så den efterfølgende kan bruges til at skabe ny viden. </a:t>
            </a:r>
          </a:p>
          <a:p>
            <a:pPr lvl="0" algn="just">
              <a:spcBef>
                <a:spcPts val="0"/>
              </a:spcBef>
              <a:buNone/>
            </a:pPr>
            <a:r>
              <a:rPr lang="da" dirty="0">
                <a:solidFill>
                  <a:srgbClr val="000000"/>
                </a:solidFill>
              </a:rPr>
              <a:t>Teknologiens automatiske filtrering er et vigtig element at undersøge, da et stort problem kan være den uoverskuelige mængde af information. Relevant indhold skal kunne leveres på det rette tidspunkt og i den rette mængde. </a:t>
            </a:r>
          </a:p>
          <a:p>
            <a:pPr lvl="0" algn="just" rtl="0">
              <a:spcBef>
                <a:spcPts val="0"/>
              </a:spcBef>
              <a:buNone/>
            </a:pPr>
            <a:r>
              <a:rPr lang="da" dirty="0">
                <a:solidFill>
                  <a:srgbClr val="000000"/>
                </a:solidFill>
              </a:rPr>
              <a:t>Alle organisationer har forskellige behov og kulturelle forudsætninger. Det er vigtigt at kunne vurdere, hvilke typer af teknologier og værktøjer der passer til den enkelte organisations forudsætninger for og behov for </a:t>
            </a:r>
            <a:r>
              <a:rPr lang="da" dirty="0" smtClean="0">
                <a:solidFill>
                  <a:srgbClr val="000000"/>
                </a:solidFill>
              </a:rPr>
              <a:t>vidensdeling</a:t>
            </a:r>
            <a:r>
              <a:rPr lang="da-DK" dirty="0" smtClean="0">
                <a:solidFill>
                  <a:srgbClr val="000000"/>
                </a:solidFill>
              </a:rPr>
              <a:t>.</a:t>
            </a:r>
            <a:r>
              <a:rPr lang="da" dirty="0" smtClean="0">
                <a:solidFill>
                  <a:srgbClr val="000000"/>
                </a:solidFill>
              </a:rPr>
              <a:t> </a:t>
            </a:r>
            <a:endParaRPr lang="da" dirty="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167175" y="423450"/>
            <a:ext cx="8520600" cy="763600"/>
          </a:xfrm>
          <a:prstGeom prst="rect">
            <a:avLst/>
          </a:prstGeom>
        </p:spPr>
        <p:txBody>
          <a:bodyPr lIns="91425" tIns="91425" rIns="91425" bIns="91425" anchor="t" anchorCtr="0">
            <a:noAutofit/>
          </a:bodyPr>
          <a:lstStyle/>
          <a:p>
            <a:pPr lvl="0" algn="ctr">
              <a:spcBef>
                <a:spcPts val="0"/>
              </a:spcBef>
              <a:buNone/>
            </a:pPr>
            <a:r>
              <a:rPr lang="da" dirty="0"/>
              <a:t>Øvelse:</a:t>
            </a:r>
          </a:p>
        </p:txBody>
      </p:sp>
      <p:sp>
        <p:nvSpPr>
          <p:cNvPr id="188" name="Shape 188"/>
          <p:cNvSpPr txBox="1">
            <a:spLocks noGrp="1"/>
          </p:cNvSpPr>
          <p:nvPr>
            <p:ph type="body" idx="1"/>
          </p:nvPr>
        </p:nvSpPr>
        <p:spPr>
          <a:xfrm>
            <a:off x="311700" y="1402650"/>
            <a:ext cx="8520600" cy="5959200"/>
          </a:xfrm>
          <a:prstGeom prst="rect">
            <a:avLst/>
          </a:prstGeom>
        </p:spPr>
        <p:txBody>
          <a:bodyPr lIns="91425" tIns="91425" rIns="91425" bIns="91425" anchor="t" anchorCtr="0">
            <a:noAutofit/>
          </a:bodyPr>
          <a:lstStyle/>
          <a:p>
            <a:pPr lvl="0" rtl="0">
              <a:lnSpc>
                <a:spcPct val="115000"/>
              </a:lnSpc>
              <a:spcBef>
                <a:spcPts val="0"/>
              </a:spcBef>
              <a:spcAft>
                <a:spcPts val="0"/>
              </a:spcAft>
              <a:buNone/>
            </a:pPr>
            <a:r>
              <a:rPr lang="da" b="1" dirty="0">
                <a:solidFill>
                  <a:srgbClr val="000000"/>
                </a:solidFill>
                <a:highlight>
                  <a:srgbClr val="FFFFFF"/>
                </a:highlight>
              </a:rPr>
              <a:t>Formål med øvelsen</a:t>
            </a:r>
          </a:p>
          <a:p>
            <a:pPr lvl="0" rtl="0">
              <a:lnSpc>
                <a:spcPct val="115000"/>
              </a:lnSpc>
              <a:spcBef>
                <a:spcPts val="0"/>
              </a:spcBef>
              <a:spcAft>
                <a:spcPts val="0"/>
              </a:spcAft>
              <a:buNone/>
            </a:pPr>
            <a:r>
              <a:rPr lang="da" dirty="0">
                <a:solidFill>
                  <a:srgbClr val="000000"/>
                </a:solidFill>
                <a:highlight>
                  <a:srgbClr val="FFFFFF"/>
                </a:highlight>
              </a:rPr>
              <a:t>Formålet med øvelsen er, at den studerende forstår, hvordan viden udspiller sig i en organisation. Herunder hvilke paradigmer der gør sig gældende, og hvordan vidensdeling finder sted på forskellige niveauer i organisationen.</a:t>
            </a:r>
          </a:p>
          <a:p>
            <a:pPr lvl="0" rtl="0">
              <a:lnSpc>
                <a:spcPct val="115000"/>
              </a:lnSpc>
              <a:spcBef>
                <a:spcPts val="0"/>
              </a:spcBef>
              <a:spcAft>
                <a:spcPts val="0"/>
              </a:spcAft>
              <a:buNone/>
            </a:pPr>
            <a:endParaRPr dirty="0">
              <a:solidFill>
                <a:srgbClr val="000000"/>
              </a:solidFill>
              <a:highlight>
                <a:srgbClr val="FFFFFF"/>
              </a:highlight>
            </a:endParaRPr>
          </a:p>
          <a:p>
            <a:pPr lvl="0" rtl="0">
              <a:lnSpc>
                <a:spcPct val="115000"/>
              </a:lnSpc>
              <a:spcBef>
                <a:spcPts val="0"/>
              </a:spcBef>
              <a:spcAft>
                <a:spcPts val="0"/>
              </a:spcAft>
              <a:buNone/>
            </a:pPr>
            <a:r>
              <a:rPr lang="da" b="1" dirty="0">
                <a:solidFill>
                  <a:srgbClr val="000000"/>
                </a:solidFill>
                <a:highlight>
                  <a:srgbClr val="FFFFFF"/>
                </a:highlight>
              </a:rPr>
              <a:t>Opbygning af øvelsen </a:t>
            </a:r>
          </a:p>
          <a:p>
            <a:pPr lvl="0" rtl="0">
              <a:lnSpc>
                <a:spcPct val="115000"/>
              </a:lnSpc>
              <a:spcBef>
                <a:spcPts val="0"/>
              </a:spcBef>
              <a:spcAft>
                <a:spcPts val="0"/>
              </a:spcAft>
              <a:buNone/>
            </a:pPr>
            <a:r>
              <a:rPr lang="da" dirty="0">
                <a:solidFill>
                  <a:srgbClr val="000000"/>
                </a:solidFill>
                <a:highlight>
                  <a:srgbClr val="FFFFFF"/>
                </a:highlight>
              </a:rPr>
              <a:t>Med udgangspunkt i de studerendes uddannelsesinstitution skal de studerende enkeltvis eller i grupper reflektere over hvordan vidensdeling udspiller sig i organisationen. Hver gruppe skal med udgangspunkt i de tre niveauer (mikro, mezzo, makro) analysere hvilke paradigmer uddannelsesinstitutionen befinder sig i. (20 min.)</a:t>
            </a:r>
          </a:p>
          <a:p>
            <a:pPr lvl="0" rtl="0">
              <a:lnSpc>
                <a:spcPct val="115000"/>
              </a:lnSpc>
              <a:spcBef>
                <a:spcPts val="0"/>
              </a:spcBef>
              <a:spcAft>
                <a:spcPts val="0"/>
              </a:spcAft>
              <a:buNone/>
            </a:pPr>
            <a:endParaRPr dirty="0">
              <a:solidFill>
                <a:srgbClr val="000000"/>
              </a:solidFill>
              <a:highlight>
                <a:srgbClr val="FFFFFF"/>
              </a:highlight>
            </a:endParaRPr>
          </a:p>
          <a:p>
            <a:pPr lvl="0" rtl="0">
              <a:lnSpc>
                <a:spcPct val="115000"/>
              </a:lnSpc>
              <a:spcBef>
                <a:spcPts val="0"/>
              </a:spcBef>
              <a:spcAft>
                <a:spcPts val="0"/>
              </a:spcAft>
              <a:buNone/>
            </a:pPr>
            <a:endParaRPr sz="1600" b="1" dirty="0">
              <a:solidFill>
                <a:srgbClr val="000000"/>
              </a:solidFill>
              <a:highlight>
                <a:srgbClr val="FFFFFF"/>
              </a:highligh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tekst 2"/>
          <p:cNvSpPr>
            <a:spLocks noGrp="1"/>
          </p:cNvSpPr>
          <p:nvPr>
            <p:ph type="body" idx="1"/>
          </p:nvPr>
        </p:nvSpPr>
        <p:spPr>
          <a:xfrm>
            <a:off x="279950" y="961776"/>
            <a:ext cx="8520600" cy="4555200"/>
          </a:xfrm>
        </p:spPr>
        <p:txBody>
          <a:bodyPr/>
          <a:lstStyle/>
          <a:p>
            <a:pPr lvl="0" algn="just">
              <a:spcAft>
                <a:spcPts val="0"/>
              </a:spcAft>
            </a:pPr>
            <a:r>
              <a:rPr lang="da" dirty="0">
                <a:solidFill>
                  <a:srgbClr val="000000"/>
                </a:solidFill>
                <a:highlight>
                  <a:srgbClr val="FFFFFF"/>
                </a:highlight>
              </a:rPr>
              <a:t>I plenum præsenteres de enkelte gruppers findings. (5 min. pr. gruppe)</a:t>
            </a:r>
          </a:p>
          <a:p>
            <a:pPr lvl="0" algn="just">
              <a:spcAft>
                <a:spcPts val="0"/>
              </a:spcAft>
            </a:pPr>
            <a:endParaRPr lang="da" dirty="0">
              <a:solidFill>
                <a:srgbClr val="000000"/>
              </a:solidFill>
              <a:highlight>
                <a:srgbClr val="FFFFFF"/>
              </a:highlight>
            </a:endParaRPr>
          </a:p>
          <a:p>
            <a:pPr lvl="0" algn="just">
              <a:spcAft>
                <a:spcPts val="0"/>
              </a:spcAft>
            </a:pPr>
            <a:r>
              <a:rPr lang="da" dirty="0">
                <a:solidFill>
                  <a:srgbClr val="000000"/>
                </a:solidFill>
                <a:highlight>
                  <a:srgbClr val="FFFFFF"/>
                </a:highlight>
              </a:rPr>
              <a:t>Underviseren faciliterer derefter diskussion og spørger ind til fx: (30 min.)</a:t>
            </a:r>
          </a:p>
          <a:p>
            <a:pPr marL="457200" lvl="0" indent="-298450" algn="just">
              <a:spcAft>
                <a:spcPts val="0"/>
              </a:spcAft>
              <a:buClr>
                <a:srgbClr val="4D4D4D"/>
              </a:buClr>
            </a:pPr>
            <a:r>
              <a:rPr lang="da" dirty="0">
                <a:solidFill>
                  <a:srgbClr val="000000"/>
                </a:solidFill>
                <a:highlight>
                  <a:srgbClr val="FFFFFF"/>
                </a:highlight>
              </a:rPr>
              <a:t>Uddannelsesinstitutionens organisationskultur og dennes betydning for vidensdeling</a:t>
            </a:r>
          </a:p>
          <a:p>
            <a:pPr marL="457200" lvl="0" indent="-298450" algn="just">
              <a:spcAft>
                <a:spcPts val="0"/>
              </a:spcAft>
              <a:buClr>
                <a:srgbClr val="4D4D4D"/>
              </a:buClr>
            </a:pPr>
            <a:r>
              <a:rPr lang="da" dirty="0">
                <a:solidFill>
                  <a:srgbClr val="000000"/>
                </a:solidFill>
                <a:highlight>
                  <a:srgbClr val="FFFFFF"/>
                </a:highlight>
              </a:rPr>
              <a:t>Hvilke incitamentsstrukturer (evalueringsskemaer, karakterer, ECTS points, KPI’er, taxameterordning) der findes på uddannelsesinstitutionen.</a:t>
            </a:r>
          </a:p>
          <a:p>
            <a:pPr marL="457200" lvl="0" indent="-298450" algn="just">
              <a:spcAft>
                <a:spcPts val="0"/>
              </a:spcAft>
              <a:buClr>
                <a:srgbClr val="4D4D4D"/>
              </a:buClr>
            </a:pPr>
            <a:r>
              <a:rPr lang="da" dirty="0">
                <a:solidFill>
                  <a:srgbClr val="000000"/>
                </a:solidFill>
                <a:highlight>
                  <a:srgbClr val="FFFFFF"/>
                </a:highlight>
              </a:rPr>
              <a:t>Hvad er førnævntes betydning for vidensdeling (studerende og underviser imellem, studerende og studerende imellem, på tværs af studieretninger, undervisere og ledelse, etc.) herunder hvordan det kan hæmme eller fremme adfærd</a:t>
            </a:r>
          </a:p>
          <a:p>
            <a:pPr marL="457200" lvl="0" indent="-298450" algn="just">
              <a:spcAft>
                <a:spcPts val="0"/>
              </a:spcAft>
              <a:buClr>
                <a:srgbClr val="4D4D4D"/>
              </a:buClr>
            </a:pPr>
            <a:r>
              <a:rPr lang="da" dirty="0">
                <a:solidFill>
                  <a:srgbClr val="000000"/>
                </a:solidFill>
                <a:highlight>
                  <a:srgbClr val="FFFFFF"/>
                </a:highlight>
              </a:rPr>
              <a:t>Uddannelsesinstitutionens teknologiske platforme (intranet, e-mail, sociale netværk, etc) og hvordan disse faciliterer eller hæmmer </a:t>
            </a:r>
            <a:r>
              <a:rPr lang="da" dirty="0" smtClean="0">
                <a:solidFill>
                  <a:srgbClr val="000000"/>
                </a:solidFill>
                <a:highlight>
                  <a:srgbClr val="FFFFFF"/>
                </a:highlight>
              </a:rPr>
              <a:t>vidensdeling.</a:t>
            </a:r>
            <a:endParaRPr lang="da-DK" b="1" dirty="0" smtClean="0">
              <a:solidFill>
                <a:srgbClr val="000000"/>
              </a:solidFill>
              <a:highlight>
                <a:srgbClr val="FFFFFF"/>
              </a:highlight>
            </a:endParaRPr>
          </a:p>
          <a:p>
            <a:pPr lvl="0" algn="just">
              <a:spcAft>
                <a:spcPts val="0"/>
              </a:spcAft>
            </a:pPr>
            <a:endParaRPr lang="da-DK" b="1" dirty="0">
              <a:solidFill>
                <a:srgbClr val="000000"/>
              </a:solidFill>
              <a:highlight>
                <a:srgbClr val="FFFFFF"/>
              </a:highlight>
            </a:endParaRPr>
          </a:p>
          <a:p>
            <a:pPr lvl="0" algn="just">
              <a:spcAft>
                <a:spcPts val="0"/>
              </a:spcAft>
            </a:pPr>
            <a:r>
              <a:rPr lang="da" b="1" dirty="0" smtClean="0">
                <a:solidFill>
                  <a:srgbClr val="000000"/>
                </a:solidFill>
                <a:highlight>
                  <a:srgbClr val="FFFFFF"/>
                </a:highlight>
              </a:rPr>
              <a:t>Materiale</a:t>
            </a:r>
            <a:endParaRPr lang="da" b="1" dirty="0">
              <a:solidFill>
                <a:srgbClr val="000000"/>
              </a:solidFill>
              <a:highlight>
                <a:srgbClr val="FFFFFF"/>
              </a:highlight>
            </a:endParaRPr>
          </a:p>
          <a:p>
            <a:pPr lvl="0" algn="just">
              <a:spcAft>
                <a:spcPts val="0"/>
              </a:spcAft>
            </a:pPr>
            <a:r>
              <a:rPr lang="da" dirty="0">
                <a:solidFill>
                  <a:srgbClr val="000000"/>
                </a:solidFill>
                <a:highlight>
                  <a:srgbClr val="FFFFFF"/>
                </a:highlight>
              </a:rPr>
              <a:t>Casen tilpasses efter undervisningssituationen. Hvis de deltagende er praktikere, tages udgangspunkt i egen virksomhed og øvelsen gennemføres enkeltvis.</a:t>
            </a:r>
          </a:p>
          <a:p>
            <a:pPr lvl="0" algn="just"/>
            <a:endParaRPr lang="da" sz="2400" dirty="0">
              <a:solidFill>
                <a:srgbClr val="000000"/>
              </a:solidFill>
            </a:endParaRPr>
          </a:p>
          <a:p>
            <a:pPr algn="just"/>
            <a:endParaRPr lang="da-DK" sz="2400" dirty="0"/>
          </a:p>
        </p:txBody>
      </p:sp>
      <p:sp>
        <p:nvSpPr>
          <p:cNvPr id="4" name="Shape 187"/>
          <p:cNvSpPr txBox="1">
            <a:spLocks noGrp="1"/>
          </p:cNvSpPr>
          <p:nvPr>
            <p:ph type="title"/>
          </p:nvPr>
        </p:nvSpPr>
        <p:spPr>
          <a:xfrm>
            <a:off x="171829" y="415483"/>
            <a:ext cx="8520600" cy="763600"/>
          </a:xfrm>
          <a:prstGeom prst="rect">
            <a:avLst/>
          </a:prstGeom>
        </p:spPr>
        <p:txBody>
          <a:bodyPr lIns="91425" tIns="91425" rIns="91425" bIns="91425" anchor="t" anchorCtr="0">
            <a:noAutofit/>
          </a:bodyPr>
          <a:lstStyle/>
          <a:p>
            <a:pPr lvl="0" algn="ctr">
              <a:spcBef>
                <a:spcPts val="0"/>
              </a:spcBef>
              <a:buNone/>
            </a:pPr>
            <a:r>
              <a:rPr lang="da" dirty="0"/>
              <a:t>Øvelse:</a:t>
            </a:r>
          </a:p>
        </p:txBody>
      </p:sp>
    </p:spTree>
    <p:extLst>
      <p:ext uri="{BB962C8B-B14F-4D97-AF65-F5344CB8AC3E}">
        <p14:creationId xmlns:p14="http://schemas.microsoft.com/office/powerpoint/2010/main" val="502606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subTitle" idx="1"/>
          </p:nvPr>
        </p:nvSpPr>
        <p:spPr>
          <a:xfrm>
            <a:off x="396075" y="291600"/>
            <a:ext cx="8520600" cy="6274800"/>
          </a:xfrm>
          <a:prstGeom prst="rect">
            <a:avLst/>
          </a:prstGeom>
        </p:spPr>
        <p:txBody>
          <a:bodyPr lIns="91425" tIns="91425" rIns="91425" bIns="91425" anchor="t" anchorCtr="0">
            <a:noAutofit/>
          </a:bodyPr>
          <a:lstStyle/>
          <a:p>
            <a:pPr lvl="0" rtl="0">
              <a:spcBef>
                <a:spcPts val="0"/>
              </a:spcBef>
              <a:buNone/>
            </a:pPr>
            <a:r>
              <a:rPr lang="da" dirty="0" smtClean="0">
                <a:solidFill>
                  <a:schemeClr val="dk1"/>
                </a:solidFill>
              </a:rPr>
              <a:t>Introduktion</a:t>
            </a:r>
            <a:endParaRPr lang="da-DK" dirty="0" smtClean="0">
              <a:solidFill>
                <a:schemeClr val="dk1"/>
              </a:solidFill>
            </a:endParaRPr>
          </a:p>
          <a:p>
            <a:pPr lvl="0" algn="l" rtl="0">
              <a:spcBef>
                <a:spcPts val="0"/>
              </a:spcBef>
              <a:buNone/>
            </a:pPr>
            <a:endParaRPr lang="da" dirty="0">
              <a:solidFill>
                <a:schemeClr val="dk1"/>
              </a:solidFill>
            </a:endParaRPr>
          </a:p>
          <a:p>
            <a:pPr marL="152400" lvl="0" indent="0" algn="just" rtl="0">
              <a:spcBef>
                <a:spcPts val="0"/>
              </a:spcBef>
              <a:buNone/>
            </a:pPr>
            <a:endParaRPr sz="1800" b="1" cap="small" dirty="0">
              <a:solidFill>
                <a:schemeClr val="dk1"/>
              </a:solidFill>
            </a:endParaRPr>
          </a:p>
          <a:p>
            <a:pPr marL="457200" lvl="0" indent="-330200" algn="l" rtl="0">
              <a:lnSpc>
                <a:spcPct val="115000"/>
              </a:lnSpc>
              <a:spcBef>
                <a:spcPts val="0"/>
              </a:spcBef>
              <a:spcAft>
                <a:spcPts val="1000"/>
              </a:spcAft>
              <a:buClr>
                <a:schemeClr val="dk1"/>
              </a:buClr>
              <a:buSzPct val="100000"/>
              <a:buChar char="●"/>
            </a:pPr>
            <a:r>
              <a:rPr lang="da" sz="1800" dirty="0">
                <a:solidFill>
                  <a:schemeClr val="dk1"/>
                </a:solidFill>
              </a:rPr>
              <a:t>Internationale virksomheder og organisationer er i stigende grad nødsaget til at fokusere og arbejde aktivt med vidensdeling.</a:t>
            </a:r>
          </a:p>
          <a:p>
            <a:pPr marL="457200" lvl="0" indent="-330200" algn="l" rtl="0">
              <a:lnSpc>
                <a:spcPct val="115000"/>
              </a:lnSpc>
              <a:spcBef>
                <a:spcPts val="0"/>
              </a:spcBef>
              <a:spcAft>
                <a:spcPts val="1000"/>
              </a:spcAft>
              <a:buClr>
                <a:schemeClr val="dk1"/>
              </a:buClr>
              <a:buSzPct val="100000"/>
              <a:buChar char="●"/>
            </a:pPr>
            <a:r>
              <a:rPr lang="da" sz="1800" dirty="0">
                <a:solidFill>
                  <a:schemeClr val="dk1"/>
                </a:solidFill>
              </a:rPr>
              <a:t>Det er de, fordi de navigerer i en omskiftelig og globaliseret hverdag, hvor vidensdelingsprocessen kompliceres af forskellige faktorer, såsom:</a:t>
            </a:r>
          </a:p>
          <a:p>
            <a:pPr marL="914400" lvl="1" indent="-330200" algn="l" rtl="0">
              <a:lnSpc>
                <a:spcPct val="115000"/>
              </a:lnSpc>
              <a:spcBef>
                <a:spcPts val="0"/>
              </a:spcBef>
              <a:spcAft>
                <a:spcPts val="1000"/>
              </a:spcAft>
              <a:buClr>
                <a:schemeClr val="dk1"/>
              </a:buClr>
              <a:buSzPct val="100000"/>
              <a:buChar char="○"/>
            </a:pPr>
            <a:r>
              <a:rPr lang="da" sz="1800" dirty="0">
                <a:solidFill>
                  <a:schemeClr val="dk1"/>
                </a:solidFill>
              </a:rPr>
              <a:t>Fysisk afstand</a:t>
            </a:r>
          </a:p>
          <a:p>
            <a:pPr marL="914400" lvl="1" indent="-330200" algn="l" rtl="0">
              <a:lnSpc>
                <a:spcPct val="115000"/>
              </a:lnSpc>
              <a:spcBef>
                <a:spcPts val="0"/>
              </a:spcBef>
              <a:spcAft>
                <a:spcPts val="1000"/>
              </a:spcAft>
              <a:buClr>
                <a:schemeClr val="dk1"/>
              </a:buClr>
              <a:buSzPct val="100000"/>
              <a:buChar char="○"/>
            </a:pPr>
            <a:r>
              <a:rPr lang="da" sz="1800" dirty="0">
                <a:solidFill>
                  <a:schemeClr val="dk1"/>
                </a:solidFill>
              </a:rPr>
              <a:t>Mental afstand</a:t>
            </a:r>
          </a:p>
          <a:p>
            <a:pPr marL="914400" lvl="1" indent="-330200" algn="l" rtl="0">
              <a:lnSpc>
                <a:spcPct val="115000"/>
              </a:lnSpc>
              <a:spcBef>
                <a:spcPts val="0"/>
              </a:spcBef>
              <a:spcAft>
                <a:spcPts val="1000"/>
              </a:spcAft>
              <a:buClr>
                <a:schemeClr val="dk1"/>
              </a:buClr>
              <a:buSzPct val="100000"/>
              <a:buChar char="○"/>
            </a:pPr>
            <a:r>
              <a:rPr lang="da" sz="1800" dirty="0">
                <a:solidFill>
                  <a:schemeClr val="dk1"/>
                </a:solidFill>
              </a:rPr>
              <a:t>Tidszoneforskydning </a:t>
            </a:r>
          </a:p>
          <a:p>
            <a:pPr marL="914400" lvl="1" indent="-330200" algn="l" rtl="0">
              <a:lnSpc>
                <a:spcPct val="115000"/>
              </a:lnSpc>
              <a:spcBef>
                <a:spcPts val="0"/>
              </a:spcBef>
              <a:spcAft>
                <a:spcPts val="1000"/>
              </a:spcAft>
              <a:buClr>
                <a:schemeClr val="dk1"/>
              </a:buClr>
              <a:buSzPct val="100000"/>
              <a:buChar char="○"/>
            </a:pPr>
            <a:r>
              <a:rPr lang="da" sz="1800" dirty="0">
                <a:solidFill>
                  <a:schemeClr val="dk1"/>
                </a:solidFill>
              </a:rPr>
              <a:t>Forskellige (organisations)kulturer</a:t>
            </a:r>
          </a:p>
          <a:p>
            <a:pPr marL="0" lvl="0" indent="0" algn="l" rtl="0">
              <a:lnSpc>
                <a:spcPct val="115000"/>
              </a:lnSpc>
              <a:spcBef>
                <a:spcPts val="0"/>
              </a:spcBef>
              <a:spcAft>
                <a:spcPts val="1000"/>
              </a:spcAft>
              <a:buNone/>
            </a:pPr>
            <a:endParaRPr sz="1600" dirty="0">
              <a:solidFill>
                <a:schemeClr val="dk1"/>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subTitle" idx="1"/>
          </p:nvPr>
        </p:nvSpPr>
        <p:spPr>
          <a:xfrm>
            <a:off x="116225" y="310300"/>
            <a:ext cx="8773800" cy="6457200"/>
          </a:xfrm>
          <a:prstGeom prst="rect">
            <a:avLst/>
          </a:prstGeom>
        </p:spPr>
        <p:txBody>
          <a:bodyPr lIns="91425" tIns="91425" rIns="91425" bIns="91425" anchor="t" anchorCtr="0">
            <a:noAutofit/>
          </a:bodyPr>
          <a:lstStyle/>
          <a:p>
            <a:pPr lvl="0" rtl="0">
              <a:spcBef>
                <a:spcPts val="0"/>
              </a:spcBef>
              <a:buNone/>
            </a:pPr>
            <a:r>
              <a:rPr lang="da-DK" dirty="0" smtClean="0">
                <a:solidFill>
                  <a:schemeClr val="dk1"/>
                </a:solidFill>
              </a:rPr>
              <a:t>     </a:t>
            </a:r>
            <a:r>
              <a:rPr lang="da" dirty="0" smtClean="0">
                <a:solidFill>
                  <a:schemeClr val="dk1"/>
                </a:solidFill>
              </a:rPr>
              <a:t>Forskningen </a:t>
            </a:r>
            <a:r>
              <a:rPr lang="da" dirty="0">
                <a:solidFill>
                  <a:schemeClr val="dk1"/>
                </a:solidFill>
              </a:rPr>
              <a:t>i </a:t>
            </a:r>
            <a:r>
              <a:rPr lang="da" dirty="0" smtClean="0">
                <a:solidFill>
                  <a:schemeClr val="dk1"/>
                </a:solidFill>
              </a:rPr>
              <a:t>vidensdeling</a:t>
            </a:r>
            <a:endParaRPr lang="da-DK" dirty="0" smtClean="0">
              <a:solidFill>
                <a:schemeClr val="dk1"/>
              </a:solidFill>
            </a:endParaRPr>
          </a:p>
          <a:p>
            <a:pPr lvl="0" algn="l" rtl="0">
              <a:spcBef>
                <a:spcPts val="0"/>
              </a:spcBef>
              <a:buNone/>
            </a:pPr>
            <a:endParaRPr lang="da" dirty="0">
              <a:solidFill>
                <a:schemeClr val="dk1"/>
              </a:solidFill>
            </a:endParaRPr>
          </a:p>
          <a:p>
            <a:pPr lvl="0" algn="l" rtl="0">
              <a:spcBef>
                <a:spcPts val="0"/>
              </a:spcBef>
              <a:buNone/>
            </a:pPr>
            <a:endParaRPr sz="1200" b="1" cap="small" dirty="0">
              <a:solidFill>
                <a:schemeClr val="dk1"/>
              </a:solidFill>
            </a:endParaRPr>
          </a:p>
          <a:p>
            <a:pPr marL="457200" lvl="0" indent="-330200" algn="just" rtl="0">
              <a:lnSpc>
                <a:spcPct val="115000"/>
              </a:lnSpc>
              <a:spcBef>
                <a:spcPts val="0"/>
              </a:spcBef>
              <a:spcAft>
                <a:spcPts val="1000"/>
              </a:spcAft>
              <a:buClr>
                <a:schemeClr val="dk1"/>
              </a:buClr>
              <a:buSzPct val="100000"/>
              <a:buChar char="●"/>
            </a:pPr>
            <a:r>
              <a:rPr lang="da" sz="1800" dirty="0">
                <a:solidFill>
                  <a:schemeClr val="dk1"/>
                </a:solidFill>
              </a:rPr>
              <a:t>Der er tre niveauer inden for forskningen, hvor der i forbindelse med hvert niveau fremhæves elementer af særlig betydning for den måde vidensdeling udspiller sig i organisationen. De tre niveauer er:</a:t>
            </a:r>
          </a:p>
          <a:p>
            <a:pPr marL="914400" lvl="1" indent="-330200" algn="just" rtl="0">
              <a:lnSpc>
                <a:spcPct val="115000"/>
              </a:lnSpc>
              <a:spcBef>
                <a:spcPts val="0"/>
              </a:spcBef>
              <a:spcAft>
                <a:spcPts val="1000"/>
              </a:spcAft>
              <a:buClr>
                <a:schemeClr val="dk1"/>
              </a:buClr>
              <a:buSzPct val="100000"/>
              <a:buChar char="○"/>
            </a:pPr>
            <a:r>
              <a:rPr lang="da" sz="1800" dirty="0">
                <a:solidFill>
                  <a:schemeClr val="dk1"/>
                </a:solidFill>
              </a:rPr>
              <a:t>Et organisatorisk niveau </a:t>
            </a:r>
            <a:r>
              <a:rPr lang="da" sz="1800" i="1" dirty="0">
                <a:solidFill>
                  <a:schemeClr val="dk1"/>
                </a:solidFill>
              </a:rPr>
              <a:t>(makroniveau) </a:t>
            </a:r>
          </a:p>
          <a:p>
            <a:pPr marL="1371600" lvl="0" indent="0" algn="just" rtl="0">
              <a:lnSpc>
                <a:spcPct val="115000"/>
              </a:lnSpc>
              <a:spcBef>
                <a:spcPts val="0"/>
              </a:spcBef>
              <a:spcAft>
                <a:spcPts val="1000"/>
              </a:spcAft>
              <a:buNone/>
            </a:pPr>
            <a:r>
              <a:rPr lang="da" sz="1800" dirty="0">
                <a:solidFill>
                  <a:schemeClr val="dk1"/>
                </a:solidFill>
              </a:rPr>
              <a:t>→ Særligt fokus på organisationskultur; fordrer kulturen fx tillid, skaber den </a:t>
            </a:r>
            <a:r>
              <a:rPr lang="da" sz="1800" dirty="0" smtClean="0">
                <a:solidFill>
                  <a:schemeClr val="dk1"/>
                </a:solidFill>
              </a:rPr>
              <a:t>engagement</a:t>
            </a:r>
            <a:r>
              <a:rPr lang="da-DK" sz="1800" dirty="0" smtClean="0">
                <a:solidFill>
                  <a:schemeClr val="dk1"/>
                </a:solidFill>
              </a:rPr>
              <a:t>,</a:t>
            </a:r>
            <a:r>
              <a:rPr lang="da" sz="1800" dirty="0" smtClean="0">
                <a:solidFill>
                  <a:schemeClr val="dk1"/>
                </a:solidFill>
              </a:rPr>
              <a:t> </a:t>
            </a:r>
            <a:r>
              <a:rPr lang="da" sz="1800" dirty="0">
                <a:solidFill>
                  <a:schemeClr val="dk1"/>
                </a:solidFill>
              </a:rPr>
              <a:t>og er der kultur for incitamenter.</a:t>
            </a:r>
          </a:p>
          <a:p>
            <a:pPr marL="914400" lvl="1" indent="-330200" algn="just" rtl="0">
              <a:lnSpc>
                <a:spcPct val="115000"/>
              </a:lnSpc>
              <a:spcBef>
                <a:spcPts val="0"/>
              </a:spcBef>
              <a:spcAft>
                <a:spcPts val="1000"/>
              </a:spcAft>
              <a:buClr>
                <a:schemeClr val="dk1"/>
              </a:buClr>
              <a:buSzPct val="100000"/>
              <a:buChar char="○"/>
            </a:pPr>
            <a:r>
              <a:rPr lang="da" sz="1800" dirty="0">
                <a:solidFill>
                  <a:schemeClr val="dk1"/>
                </a:solidFill>
              </a:rPr>
              <a:t>Et teamniveau </a:t>
            </a:r>
            <a:r>
              <a:rPr lang="da" sz="1800" i="1" dirty="0">
                <a:solidFill>
                  <a:schemeClr val="dk1"/>
                </a:solidFill>
              </a:rPr>
              <a:t>(mezzoniveau)</a:t>
            </a:r>
            <a:r>
              <a:rPr lang="da" sz="1800" dirty="0">
                <a:solidFill>
                  <a:schemeClr val="dk1"/>
                </a:solidFill>
              </a:rPr>
              <a:t> </a:t>
            </a:r>
          </a:p>
          <a:p>
            <a:pPr marL="1371600" lvl="0" indent="0" algn="just" rtl="0">
              <a:lnSpc>
                <a:spcPct val="115000"/>
              </a:lnSpc>
              <a:spcBef>
                <a:spcPts val="0"/>
              </a:spcBef>
              <a:spcAft>
                <a:spcPts val="1000"/>
              </a:spcAft>
              <a:buNone/>
            </a:pPr>
            <a:r>
              <a:rPr lang="da" sz="1800" dirty="0">
                <a:solidFill>
                  <a:schemeClr val="dk1"/>
                </a:solidFill>
              </a:rPr>
              <a:t>→ Særligt fokus på et teams opbygning og karakteristika, såsom; graden af stærke relationer, sammenhængskraft og kendskab (fælles historie).</a:t>
            </a:r>
          </a:p>
          <a:p>
            <a:pPr marL="914400" lvl="1" indent="-330200" algn="just" rtl="0">
              <a:lnSpc>
                <a:spcPct val="115000"/>
              </a:lnSpc>
              <a:spcBef>
                <a:spcPts val="0"/>
              </a:spcBef>
              <a:spcAft>
                <a:spcPts val="1000"/>
              </a:spcAft>
              <a:buClr>
                <a:schemeClr val="dk1"/>
              </a:buClr>
              <a:buSzPct val="100000"/>
              <a:buChar char="○"/>
            </a:pPr>
            <a:r>
              <a:rPr lang="da" sz="1800" dirty="0">
                <a:solidFill>
                  <a:schemeClr val="dk1"/>
                </a:solidFill>
              </a:rPr>
              <a:t>Et medarbejderniveau </a:t>
            </a:r>
            <a:r>
              <a:rPr lang="da" sz="1800" i="1" dirty="0">
                <a:solidFill>
                  <a:schemeClr val="dk1"/>
                </a:solidFill>
              </a:rPr>
              <a:t>(mikroniveau)</a:t>
            </a:r>
            <a:r>
              <a:rPr lang="da" sz="1800" dirty="0">
                <a:solidFill>
                  <a:schemeClr val="dk1"/>
                </a:solidFill>
              </a:rPr>
              <a:t> </a:t>
            </a:r>
          </a:p>
          <a:p>
            <a:pPr marL="1371600" lvl="0" indent="0" algn="just" rtl="0">
              <a:lnSpc>
                <a:spcPct val="115000"/>
              </a:lnSpc>
              <a:spcBef>
                <a:spcPts val="0"/>
              </a:spcBef>
              <a:spcAft>
                <a:spcPts val="1000"/>
              </a:spcAft>
              <a:buNone/>
            </a:pPr>
            <a:r>
              <a:rPr lang="da" sz="1800" dirty="0">
                <a:solidFill>
                  <a:schemeClr val="dk1"/>
                </a:solidFill>
              </a:rPr>
              <a:t>→ Særligt fokus på individuelle præferencer, incitamenter, værdier og motivation.</a:t>
            </a:r>
          </a:p>
          <a:p>
            <a:pPr lvl="0" algn="l" rtl="0">
              <a:lnSpc>
                <a:spcPct val="115000"/>
              </a:lnSpc>
              <a:spcBef>
                <a:spcPts val="0"/>
              </a:spcBef>
              <a:spcAft>
                <a:spcPts val="1000"/>
              </a:spcAft>
              <a:buNone/>
            </a:pPr>
            <a:endParaRPr sz="1800" dirty="0">
              <a:solidFill>
                <a:schemeClr val="dk1"/>
              </a:solidFill>
              <a:latin typeface="Times New Roman"/>
              <a:ea typeface="Times New Roman"/>
              <a:cs typeface="Times New Roman"/>
              <a:sym typeface="Times New Roman"/>
            </a:endParaRPr>
          </a:p>
          <a:p>
            <a:pPr marL="0" lvl="0" indent="0" algn="just" rtl="0">
              <a:lnSpc>
                <a:spcPct val="150000"/>
              </a:lnSpc>
              <a:spcBef>
                <a:spcPts val="0"/>
              </a:spcBef>
              <a:buNone/>
            </a:pPr>
            <a:endParaRPr sz="1100" b="1" cap="small" dirty="0">
              <a:solidFill>
                <a:schemeClr val="dk1"/>
              </a:solidFill>
            </a:endParaRPr>
          </a:p>
          <a:p>
            <a:pPr lvl="0" algn="just" rtl="0">
              <a:lnSpc>
                <a:spcPct val="150000"/>
              </a:lnSpc>
              <a:spcBef>
                <a:spcPts val="0"/>
              </a:spcBef>
              <a:buNone/>
            </a:pPr>
            <a:endParaRPr sz="1100" b="1" cap="small" dirty="0">
              <a:solidFill>
                <a:schemeClr val="dk1"/>
              </a:solidFill>
            </a:endParaRPr>
          </a:p>
          <a:p>
            <a:pPr lvl="0" algn="just" rtl="0">
              <a:lnSpc>
                <a:spcPct val="150000"/>
              </a:lnSpc>
              <a:spcBef>
                <a:spcPts val="0"/>
              </a:spcBef>
              <a:buNone/>
            </a:pPr>
            <a:endParaRPr sz="1100" b="1" cap="small" dirty="0">
              <a:solidFill>
                <a:schemeClr val="dk1"/>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593367"/>
            <a:ext cx="8520600" cy="763600"/>
          </a:xfrm>
          <a:prstGeom prst="rect">
            <a:avLst/>
          </a:prstGeom>
        </p:spPr>
        <p:txBody>
          <a:bodyPr lIns="91425" tIns="91425" rIns="91425" bIns="91425" anchor="t" anchorCtr="0">
            <a:noAutofit/>
          </a:bodyPr>
          <a:lstStyle/>
          <a:p>
            <a:pPr lvl="0" algn="ctr">
              <a:spcBef>
                <a:spcPts val="0"/>
              </a:spcBef>
              <a:buNone/>
            </a:pPr>
            <a:r>
              <a:rPr lang="da" dirty="0"/>
              <a:t>Organisationer som netværk</a:t>
            </a:r>
          </a:p>
        </p:txBody>
      </p:sp>
      <p:sp>
        <p:nvSpPr>
          <p:cNvPr id="71" name="Shape 71"/>
          <p:cNvSpPr txBox="1">
            <a:spLocks noGrp="1"/>
          </p:cNvSpPr>
          <p:nvPr>
            <p:ph type="body" idx="1"/>
          </p:nvPr>
        </p:nvSpPr>
        <p:spPr>
          <a:xfrm>
            <a:off x="311700" y="1536633"/>
            <a:ext cx="8520600" cy="4555200"/>
          </a:xfrm>
          <a:prstGeom prst="rect">
            <a:avLst/>
          </a:prstGeom>
          <a:ln>
            <a:noFill/>
          </a:ln>
        </p:spPr>
        <p:txBody>
          <a:bodyPr lIns="91425" tIns="91425" rIns="91425" bIns="91425" anchor="t" anchorCtr="0">
            <a:noAutofit/>
          </a:bodyPr>
          <a:lstStyle/>
          <a:p>
            <a:pPr marL="457200" lvl="0" indent="-317500" rtl="0">
              <a:spcBef>
                <a:spcPts val="0"/>
              </a:spcBef>
              <a:buSzPct val="100000"/>
              <a:buFont typeface="Arial" panose="020B0604020202020204" pitchFamily="34" charset="0"/>
              <a:buChar char="•"/>
            </a:pPr>
            <a:r>
              <a:rPr lang="da" dirty="0">
                <a:solidFill>
                  <a:srgbClr val="000000"/>
                </a:solidFill>
              </a:rPr>
              <a:t>Organisationer kan forstås som netværk af selvorganiserende og selvregulerende komponenter bestående af humane og nonhumane aktører (Bennet og Bennet 2004)</a:t>
            </a:r>
            <a:br>
              <a:rPr lang="da" dirty="0">
                <a:solidFill>
                  <a:srgbClr val="000000"/>
                </a:solidFill>
              </a:rPr>
            </a:br>
            <a:endParaRPr lang="da" dirty="0">
              <a:solidFill>
                <a:srgbClr val="000000"/>
              </a:solidFill>
            </a:endParaRPr>
          </a:p>
          <a:p>
            <a:pPr marL="457200" lvl="0" indent="-317500" rtl="0">
              <a:spcBef>
                <a:spcPts val="0"/>
              </a:spcBef>
              <a:buSzPct val="100000"/>
              <a:buFont typeface="Arial" panose="020B0604020202020204" pitchFamily="34" charset="0"/>
              <a:buChar char="•"/>
            </a:pPr>
            <a:r>
              <a:rPr lang="da" dirty="0">
                <a:solidFill>
                  <a:srgbClr val="000000"/>
                </a:solidFill>
              </a:rPr>
              <a:t>Aktørerne i organisationen forsøger hver især at maksimere egne mål, men opererer samtidig i henhold til fælles regler og kontekst</a:t>
            </a:r>
            <a:br>
              <a:rPr lang="da" dirty="0">
                <a:solidFill>
                  <a:srgbClr val="000000"/>
                </a:solidFill>
              </a:rPr>
            </a:br>
            <a:endParaRPr lang="da" dirty="0">
              <a:solidFill>
                <a:srgbClr val="000000"/>
              </a:solidFill>
            </a:endParaRPr>
          </a:p>
          <a:p>
            <a:pPr marL="457200" lvl="0" indent="-317500" rtl="0">
              <a:spcBef>
                <a:spcPts val="0"/>
              </a:spcBef>
              <a:buSzPct val="100000"/>
              <a:buFont typeface="Arial" panose="020B0604020202020204" pitchFamily="34" charset="0"/>
              <a:buChar char="•"/>
            </a:pPr>
            <a:r>
              <a:rPr lang="da" dirty="0">
                <a:solidFill>
                  <a:srgbClr val="000000"/>
                </a:solidFill>
              </a:rPr>
              <a:t>Aktør-netværksteori (ANT) sætter især fokus på dette netværksorienterede perspektiv på organisationen (Latour 2005)</a:t>
            </a:r>
            <a:br>
              <a:rPr lang="da" dirty="0">
                <a:solidFill>
                  <a:srgbClr val="000000"/>
                </a:solidFill>
              </a:rPr>
            </a:br>
            <a:endParaRPr lang="da" dirty="0">
              <a:solidFill>
                <a:srgbClr val="000000"/>
              </a:solidFill>
            </a:endParaRPr>
          </a:p>
          <a:p>
            <a:pPr marL="457200" lvl="0" indent="-317500" rtl="0">
              <a:spcBef>
                <a:spcPts val="0"/>
              </a:spcBef>
              <a:buSzPct val="100000"/>
              <a:buFont typeface="Arial" panose="020B0604020202020204" pitchFamily="34" charset="0"/>
              <a:buChar char="•"/>
            </a:pPr>
            <a:r>
              <a:rPr lang="da" dirty="0">
                <a:solidFill>
                  <a:srgbClr val="000000"/>
                </a:solidFill>
              </a:rPr>
              <a:t>Viden skal i et netværksperspektiv af organisationen ikke forstås som noget der bor i den enkelte person eller computer, men ud fra de fællesskaber, den konstrueres ud fra og indlejres i.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389567"/>
            <a:ext cx="8520600" cy="763600"/>
          </a:xfrm>
          <a:prstGeom prst="rect">
            <a:avLst/>
          </a:prstGeom>
        </p:spPr>
        <p:txBody>
          <a:bodyPr lIns="91425" tIns="91425" rIns="91425" bIns="91425" anchor="t" anchorCtr="0">
            <a:noAutofit/>
          </a:bodyPr>
          <a:lstStyle/>
          <a:p>
            <a:pPr lvl="0" algn="ctr">
              <a:spcBef>
                <a:spcPts val="0"/>
              </a:spcBef>
              <a:buNone/>
            </a:pPr>
            <a:r>
              <a:rPr lang="da" dirty="0"/>
              <a:t>Organisationer som netværk</a:t>
            </a:r>
          </a:p>
        </p:txBody>
      </p:sp>
      <p:sp>
        <p:nvSpPr>
          <p:cNvPr id="77" name="Shape 77"/>
          <p:cNvSpPr txBox="1"/>
          <p:nvPr/>
        </p:nvSpPr>
        <p:spPr>
          <a:xfrm>
            <a:off x="311687" y="5867533"/>
            <a:ext cx="7917300" cy="898800"/>
          </a:xfrm>
          <a:prstGeom prst="rect">
            <a:avLst/>
          </a:prstGeom>
          <a:noFill/>
          <a:ln>
            <a:noFill/>
          </a:ln>
        </p:spPr>
        <p:txBody>
          <a:bodyPr lIns="91425" tIns="91425" rIns="91425" bIns="91425" anchor="t" anchorCtr="0">
            <a:noAutofit/>
          </a:bodyPr>
          <a:lstStyle/>
          <a:p>
            <a:pPr lvl="0">
              <a:spcBef>
                <a:spcPts val="0"/>
              </a:spcBef>
              <a:buNone/>
            </a:pPr>
            <a:r>
              <a:rPr lang="da" sz="1800" dirty="0"/>
              <a:t>Netværket består i samskabelse og meningstilskrivelse af ethvert vigtigt knudepunkt via både humane og nonhumane aktører (Due m.fl. 2016).</a:t>
            </a:r>
          </a:p>
        </p:txBody>
      </p:sp>
      <p:pic>
        <p:nvPicPr>
          <p:cNvPr id="78" name="Shape 78" descr="Figur 18.1.PNG"/>
          <p:cNvPicPr preferRelativeResize="0"/>
          <p:nvPr/>
        </p:nvPicPr>
        <p:blipFill>
          <a:blip r:embed="rId3">
            <a:alphaModFix/>
          </a:blip>
          <a:stretch>
            <a:fillRect/>
          </a:stretch>
        </p:blipFill>
        <p:spPr>
          <a:xfrm>
            <a:off x="832874" y="1069183"/>
            <a:ext cx="6010874" cy="49474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42275" y="348800"/>
            <a:ext cx="8520600" cy="763600"/>
          </a:xfrm>
          <a:prstGeom prst="rect">
            <a:avLst/>
          </a:prstGeom>
        </p:spPr>
        <p:txBody>
          <a:bodyPr lIns="91425" tIns="91425" rIns="91425" bIns="91425" anchor="t" anchorCtr="0">
            <a:noAutofit/>
          </a:bodyPr>
          <a:lstStyle/>
          <a:p>
            <a:pPr lvl="0" algn="ctr" rtl="0">
              <a:spcBef>
                <a:spcPts val="0"/>
              </a:spcBef>
              <a:buNone/>
            </a:pPr>
            <a:r>
              <a:rPr lang="da" dirty="0"/>
              <a:t>Organisationer som netværk</a:t>
            </a:r>
          </a:p>
        </p:txBody>
      </p:sp>
      <p:sp>
        <p:nvSpPr>
          <p:cNvPr id="84" name="Shape 84"/>
          <p:cNvSpPr txBox="1">
            <a:spLocks noGrp="1"/>
          </p:cNvSpPr>
          <p:nvPr>
            <p:ph type="body" idx="1"/>
          </p:nvPr>
        </p:nvSpPr>
        <p:spPr>
          <a:xfrm>
            <a:off x="311700" y="1302233"/>
            <a:ext cx="8520600" cy="4555200"/>
          </a:xfrm>
          <a:prstGeom prst="rect">
            <a:avLst/>
          </a:prstGeom>
        </p:spPr>
        <p:txBody>
          <a:bodyPr lIns="91425" tIns="91425" rIns="91425" bIns="91425" anchor="t" anchorCtr="0">
            <a:noAutofit/>
          </a:bodyPr>
          <a:lstStyle/>
          <a:p>
            <a:pPr marL="457200" lvl="0" indent="-304800" rtl="0">
              <a:spcBef>
                <a:spcPts val="0"/>
              </a:spcBef>
              <a:spcAft>
                <a:spcPts val="600"/>
              </a:spcAft>
              <a:buSzPct val="100000"/>
              <a:buFont typeface="Arial" panose="020B0604020202020204" pitchFamily="34" charset="0"/>
              <a:buChar char="•"/>
            </a:pPr>
            <a:r>
              <a:rPr lang="da" dirty="0">
                <a:solidFill>
                  <a:srgbClr val="000000"/>
                </a:solidFill>
              </a:rPr>
              <a:t>Det er vigtigt at forstå relationen mellem organisationens </a:t>
            </a:r>
            <a:r>
              <a:rPr lang="da" dirty="0" smtClean="0">
                <a:solidFill>
                  <a:srgbClr val="000000"/>
                </a:solidFill>
              </a:rPr>
              <a:t>praksisfællesskaber</a:t>
            </a:r>
            <a:r>
              <a:rPr lang="da-DK" dirty="0" smtClean="0">
                <a:solidFill>
                  <a:srgbClr val="000000"/>
                </a:solidFill>
              </a:rPr>
              <a:t>,</a:t>
            </a:r>
            <a:r>
              <a:rPr lang="da" dirty="0" smtClean="0">
                <a:solidFill>
                  <a:srgbClr val="000000"/>
                </a:solidFill>
              </a:rPr>
              <a:t> </a:t>
            </a:r>
            <a:r>
              <a:rPr lang="da" dirty="0">
                <a:solidFill>
                  <a:srgbClr val="000000"/>
                </a:solidFill>
              </a:rPr>
              <a:t>og hvordan viden deles imellem disse. Her taler man om </a:t>
            </a:r>
            <a:r>
              <a:rPr lang="da" i="1" dirty="0">
                <a:solidFill>
                  <a:srgbClr val="000000"/>
                </a:solidFill>
              </a:rPr>
              <a:t>svage, stærke og potentielle relationer</a:t>
            </a:r>
            <a:r>
              <a:rPr lang="da" dirty="0">
                <a:solidFill>
                  <a:srgbClr val="000000"/>
                </a:solidFill>
              </a:rPr>
              <a:t> (Granovetter 1973; McAfee </a:t>
            </a:r>
            <a:r>
              <a:rPr lang="da" dirty="0" smtClean="0">
                <a:solidFill>
                  <a:srgbClr val="000000"/>
                </a:solidFill>
              </a:rPr>
              <a:t>2009)</a:t>
            </a:r>
            <a:r>
              <a:rPr lang="da-DK" dirty="0" smtClean="0">
                <a:solidFill>
                  <a:srgbClr val="000000"/>
                </a:solidFill>
              </a:rPr>
              <a:t>.</a:t>
            </a:r>
            <a:endParaRPr lang="da" dirty="0">
              <a:solidFill>
                <a:srgbClr val="000000"/>
              </a:solidFill>
            </a:endParaRPr>
          </a:p>
          <a:p>
            <a:pPr marL="457200" lvl="0" indent="-304800" rtl="0">
              <a:spcBef>
                <a:spcPts val="0"/>
              </a:spcBef>
              <a:spcAft>
                <a:spcPts val="600"/>
              </a:spcAft>
              <a:buSzPct val="100000"/>
              <a:buFont typeface="Arial" panose="020B0604020202020204" pitchFamily="34" charset="0"/>
              <a:buChar char="•"/>
            </a:pPr>
            <a:r>
              <a:rPr lang="da" b="1" dirty="0">
                <a:solidFill>
                  <a:srgbClr val="000000"/>
                </a:solidFill>
              </a:rPr>
              <a:t>Svage relationer</a:t>
            </a:r>
          </a:p>
          <a:p>
            <a:pPr marL="914400" lvl="1" indent="-304800" rtl="0">
              <a:spcBef>
                <a:spcPts val="0"/>
              </a:spcBef>
              <a:spcAft>
                <a:spcPts val="600"/>
              </a:spcAft>
              <a:buSzPct val="100000"/>
              <a:buFont typeface="Courier New" panose="02070309020205020404" pitchFamily="49" charset="0"/>
              <a:buChar char="o"/>
            </a:pPr>
            <a:r>
              <a:rPr lang="da" sz="1800" dirty="0">
                <a:solidFill>
                  <a:srgbClr val="000000"/>
                </a:solidFill>
              </a:rPr>
              <a:t>kendetegnes ved relationer mellem personer eller praksisfællesskaber, der kun interagerer lejlighedsvist. Det er gennem disse </a:t>
            </a:r>
            <a:r>
              <a:rPr lang="da" sz="1800" dirty="0" smtClean="0">
                <a:solidFill>
                  <a:srgbClr val="000000"/>
                </a:solidFill>
              </a:rPr>
              <a:t>relationer</a:t>
            </a:r>
            <a:r>
              <a:rPr lang="da-DK" sz="1800" dirty="0" smtClean="0">
                <a:solidFill>
                  <a:srgbClr val="000000"/>
                </a:solidFill>
              </a:rPr>
              <a:t>,</a:t>
            </a:r>
            <a:r>
              <a:rPr lang="da" sz="1800" dirty="0" smtClean="0">
                <a:solidFill>
                  <a:srgbClr val="000000"/>
                </a:solidFill>
              </a:rPr>
              <a:t> </a:t>
            </a:r>
            <a:r>
              <a:rPr lang="da" sz="1800" dirty="0">
                <a:solidFill>
                  <a:srgbClr val="000000"/>
                </a:solidFill>
              </a:rPr>
              <a:t>at ny viden ofte udveksles og nye perspektiver introduceres til ellers normalt homogene praksisfællesskaber og grupper i organisationen.</a:t>
            </a:r>
          </a:p>
          <a:p>
            <a:pPr marL="457200" lvl="0" indent="-304800" rtl="0">
              <a:spcBef>
                <a:spcPts val="0"/>
              </a:spcBef>
              <a:spcAft>
                <a:spcPts val="600"/>
              </a:spcAft>
              <a:buSzPct val="100000"/>
              <a:buFont typeface="Arial" panose="020B0604020202020204" pitchFamily="34" charset="0"/>
              <a:buChar char="•"/>
            </a:pPr>
            <a:r>
              <a:rPr lang="da" b="1" dirty="0">
                <a:solidFill>
                  <a:srgbClr val="000000"/>
                </a:solidFill>
              </a:rPr>
              <a:t>Stærke relationer</a:t>
            </a:r>
          </a:p>
          <a:p>
            <a:pPr marL="914400" lvl="1" indent="-304800" rtl="0">
              <a:spcBef>
                <a:spcPts val="0"/>
              </a:spcBef>
              <a:spcAft>
                <a:spcPts val="600"/>
              </a:spcAft>
              <a:buSzPct val="100000"/>
              <a:buFont typeface="Courier New" panose="02070309020205020404" pitchFamily="49" charset="0"/>
              <a:buChar char="o"/>
            </a:pPr>
            <a:r>
              <a:rPr lang="da" sz="1800" dirty="0">
                <a:solidFill>
                  <a:srgbClr val="000000"/>
                </a:solidFill>
              </a:rPr>
              <a:t>kendetegnes ved relationer mellem personer eller praksisfællesskaber, der interagerer ofte. Det er i disse relationer at udveksling af især kompleks viden understøttes. Viden der udveksles mellem stærke relationer er ofte også redundant, da individerne har tendens til at være ens og derfor ligger inde med den samme viden. I stærke relationer forventes også en højere grad af gensidig vidensdeling</a:t>
            </a:r>
            <a:r>
              <a:rPr lang="da" sz="1800" dirty="0" smtClean="0">
                <a:solidFill>
                  <a:srgbClr val="000000"/>
                </a:solidFill>
              </a:rPr>
              <a:t>.</a:t>
            </a:r>
            <a:endParaRPr lang="da-DK" sz="1800" dirty="0" smtClean="0">
              <a:solidFill>
                <a:srgbClr val="000000"/>
              </a:solidFill>
            </a:endParaRPr>
          </a:p>
          <a:p>
            <a:pPr marL="914400" lvl="1" indent="-304800" rtl="0">
              <a:spcBef>
                <a:spcPts val="0"/>
              </a:spcBef>
              <a:spcAft>
                <a:spcPts val="600"/>
              </a:spcAft>
              <a:buSzPct val="100000"/>
              <a:buFont typeface="Courier New" panose="02070309020205020404" pitchFamily="49" charset="0"/>
              <a:buChar char="o"/>
            </a:pPr>
            <a:endParaRPr lang="da"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 dirty="0"/>
              <a:t>Organisationer som netværk</a:t>
            </a:r>
            <a:endParaRPr lang="da-DK" dirty="0"/>
          </a:p>
        </p:txBody>
      </p:sp>
      <p:sp>
        <p:nvSpPr>
          <p:cNvPr id="3" name="Pladsholder til tekst 2"/>
          <p:cNvSpPr>
            <a:spLocks noGrp="1"/>
          </p:cNvSpPr>
          <p:nvPr>
            <p:ph type="body" idx="1"/>
          </p:nvPr>
        </p:nvSpPr>
        <p:spPr/>
        <p:txBody>
          <a:bodyPr/>
          <a:lstStyle/>
          <a:p>
            <a:pPr marL="457200" lvl="0" indent="-304800" algn="just">
              <a:spcAft>
                <a:spcPts val="600"/>
              </a:spcAft>
              <a:buFont typeface="Arial" panose="020B0604020202020204" pitchFamily="34" charset="0"/>
              <a:buChar char="•"/>
            </a:pPr>
            <a:r>
              <a:rPr lang="da" b="1" dirty="0">
                <a:solidFill>
                  <a:srgbClr val="000000"/>
                </a:solidFill>
              </a:rPr>
              <a:t>Potentielle relationer</a:t>
            </a:r>
          </a:p>
          <a:p>
            <a:pPr marL="914400" lvl="1" indent="-304800" algn="just">
              <a:spcAft>
                <a:spcPts val="600"/>
              </a:spcAft>
              <a:buSzPct val="100000"/>
              <a:buFont typeface="Courier New" panose="02070309020205020404" pitchFamily="49" charset="0"/>
              <a:buChar char="o"/>
            </a:pPr>
            <a:r>
              <a:rPr lang="da" sz="1800" dirty="0">
                <a:solidFill>
                  <a:srgbClr val="000000"/>
                </a:solidFill>
              </a:rPr>
              <a:t>kendetegnes ved de relationer, som endnu ikke eksisterer. Det er relevant at have et fokus på at tydeliggøre de potentielle relationer mellem aktører i organisationen, for at der kan dannes nye svage og/eller stærke relationer, hvorigennem viden kan udveksles.</a:t>
            </a:r>
          </a:p>
          <a:p>
            <a:endParaRPr lang="da-DK" dirty="0"/>
          </a:p>
        </p:txBody>
      </p:sp>
    </p:spTree>
    <p:extLst>
      <p:ext uri="{BB962C8B-B14F-4D97-AF65-F5344CB8AC3E}">
        <p14:creationId xmlns:p14="http://schemas.microsoft.com/office/powerpoint/2010/main" val="18236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subTitle" idx="1"/>
          </p:nvPr>
        </p:nvSpPr>
        <p:spPr>
          <a:xfrm>
            <a:off x="155225" y="232067"/>
            <a:ext cx="8910600" cy="6483200"/>
          </a:xfrm>
          <a:prstGeom prst="rect">
            <a:avLst/>
          </a:prstGeom>
        </p:spPr>
        <p:txBody>
          <a:bodyPr lIns="91425" tIns="91425" rIns="91425" bIns="91425" anchor="t" anchorCtr="0">
            <a:noAutofit/>
          </a:bodyPr>
          <a:lstStyle/>
          <a:p>
            <a:pPr marL="0" lvl="0" indent="0" rtl="0">
              <a:spcBef>
                <a:spcPts val="0"/>
              </a:spcBef>
              <a:buNone/>
            </a:pPr>
            <a:endParaRPr lang="da-DK" dirty="0" smtClean="0">
              <a:solidFill>
                <a:schemeClr val="dk1"/>
              </a:solidFill>
            </a:endParaRPr>
          </a:p>
          <a:p>
            <a:pPr marL="0" lvl="0" indent="0" rtl="0">
              <a:spcBef>
                <a:spcPts val="0"/>
              </a:spcBef>
              <a:buNone/>
            </a:pPr>
            <a:r>
              <a:rPr lang="da" dirty="0" smtClean="0">
                <a:solidFill>
                  <a:schemeClr val="dk1"/>
                </a:solidFill>
              </a:rPr>
              <a:t>Hvad </a:t>
            </a:r>
            <a:r>
              <a:rPr lang="da" dirty="0">
                <a:solidFill>
                  <a:schemeClr val="dk1"/>
                </a:solidFill>
              </a:rPr>
              <a:t>viden er, og hvordan den skabes</a:t>
            </a:r>
          </a:p>
          <a:p>
            <a:pPr lvl="0" algn="just" rtl="0">
              <a:lnSpc>
                <a:spcPct val="150000"/>
              </a:lnSpc>
              <a:spcBef>
                <a:spcPts val="0"/>
              </a:spcBef>
              <a:buNone/>
            </a:pPr>
            <a:endParaRPr sz="1200" dirty="0">
              <a:solidFill>
                <a:schemeClr val="dk1"/>
              </a:solidFill>
            </a:endParaRPr>
          </a:p>
          <a:p>
            <a:pPr lvl="0" algn="just" rtl="0">
              <a:lnSpc>
                <a:spcPct val="150000"/>
              </a:lnSpc>
              <a:spcBef>
                <a:spcPts val="0"/>
              </a:spcBef>
              <a:buNone/>
            </a:pPr>
            <a:endParaRPr sz="1800" dirty="0">
              <a:solidFill>
                <a:schemeClr val="dk1"/>
              </a:solidFill>
            </a:endParaRPr>
          </a:p>
          <a:p>
            <a:pPr marL="457200" lvl="0" indent="-330200" algn="l" rtl="0">
              <a:lnSpc>
                <a:spcPct val="115000"/>
              </a:lnSpc>
              <a:spcBef>
                <a:spcPts val="0"/>
              </a:spcBef>
              <a:spcAft>
                <a:spcPts val="1000"/>
              </a:spcAft>
              <a:buClr>
                <a:schemeClr val="dk1"/>
              </a:buClr>
              <a:buSzPct val="100000"/>
              <a:buChar char="●"/>
            </a:pPr>
            <a:r>
              <a:rPr lang="da" sz="1800" b="1" i="1" dirty="0">
                <a:solidFill>
                  <a:schemeClr val="dk1"/>
                </a:solidFill>
              </a:rPr>
              <a:t>Data</a:t>
            </a:r>
            <a:r>
              <a:rPr lang="da" sz="1800" dirty="0">
                <a:solidFill>
                  <a:schemeClr val="dk1"/>
                </a:solidFill>
              </a:rPr>
              <a:t> forstås som objektive verificerbare fakta, der ikke i sig selv har nogen mening eller noget formål. Data er derfor uafhængig af kontekst og kan videreføres fra en kontekst til en anden.</a:t>
            </a:r>
          </a:p>
          <a:p>
            <a:pPr marL="457200" lvl="0" indent="-330200" algn="l" rtl="0">
              <a:lnSpc>
                <a:spcPct val="115000"/>
              </a:lnSpc>
              <a:spcBef>
                <a:spcPts val="0"/>
              </a:spcBef>
              <a:spcAft>
                <a:spcPts val="1000"/>
              </a:spcAft>
              <a:buClr>
                <a:schemeClr val="dk1"/>
              </a:buClr>
              <a:buSzPct val="100000"/>
              <a:buChar char="●"/>
            </a:pPr>
            <a:r>
              <a:rPr lang="da" sz="1800" b="1" i="1" dirty="0">
                <a:solidFill>
                  <a:schemeClr val="dk1"/>
                </a:solidFill>
              </a:rPr>
              <a:t>Information</a:t>
            </a:r>
            <a:r>
              <a:rPr lang="da" sz="1800" dirty="0">
                <a:solidFill>
                  <a:schemeClr val="dk1"/>
                </a:solidFill>
              </a:rPr>
              <a:t> forstås i forlængelse som analyseret og bearbejdet data med det formål at fremkalde en form for ændring eller forståelse gennem formidling eller interaktion. Information udtrykker bearbejdet data, der er blevet analyseret og kontekstualiseret, så data kan formidles på en meningsfuld måde.</a:t>
            </a:r>
          </a:p>
          <a:p>
            <a:pPr marL="457200" lvl="0" indent="-330200" algn="l" rtl="0">
              <a:lnSpc>
                <a:spcPct val="115000"/>
              </a:lnSpc>
              <a:spcBef>
                <a:spcPts val="0"/>
              </a:spcBef>
              <a:spcAft>
                <a:spcPts val="1000"/>
              </a:spcAft>
              <a:buClr>
                <a:schemeClr val="dk1"/>
              </a:buClr>
              <a:buSzPct val="100000"/>
              <a:buChar char="●"/>
            </a:pPr>
            <a:r>
              <a:rPr lang="da" sz="1800" b="1" i="1" dirty="0">
                <a:solidFill>
                  <a:schemeClr val="dk1"/>
                </a:solidFill>
              </a:rPr>
              <a:t>Viden</a:t>
            </a:r>
            <a:r>
              <a:rPr lang="da" sz="1800" dirty="0">
                <a:solidFill>
                  <a:schemeClr val="dk1"/>
                </a:solidFill>
              </a:rPr>
              <a:t> ses her som det sidste led i processen, hvor data og information tolkes på baggrund af individets eller organisationens værdier og erfaringsmæssige forståelsesramme og dermed bliver til viden.</a:t>
            </a:r>
          </a:p>
          <a:p>
            <a:pPr lvl="0" algn="just" rtl="0">
              <a:lnSpc>
                <a:spcPct val="150000"/>
              </a:lnSpc>
              <a:spcBef>
                <a:spcPts val="0"/>
              </a:spcBef>
              <a:buNone/>
            </a:pPr>
            <a:endParaRPr sz="1600" dirty="0">
              <a:solidFill>
                <a:schemeClr val="dk1"/>
              </a:solidFill>
              <a:latin typeface="Times New Roman"/>
              <a:ea typeface="Times New Roman"/>
              <a:cs typeface="Times New Roman"/>
              <a:sym typeface="Times New Roman"/>
            </a:endParaRPr>
          </a:p>
          <a:p>
            <a:pPr lvl="0" algn="l">
              <a:lnSpc>
                <a:spcPct val="115000"/>
              </a:lnSpc>
              <a:spcBef>
                <a:spcPts val="0"/>
              </a:spcBef>
              <a:spcAft>
                <a:spcPts val="1000"/>
              </a:spcAft>
              <a:buNone/>
            </a:pPr>
            <a:endParaRPr sz="1400" dirty="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2501</Words>
  <Application>Microsoft Macintosh PowerPoint</Application>
  <PresentationFormat>Skærmshow (4:3)</PresentationFormat>
  <Paragraphs>166</Paragraphs>
  <Slides>28</Slides>
  <Notes>23</Notes>
  <HiddenSlides>0</HiddenSlides>
  <MMClips>0</MMClips>
  <ScaleCrop>false</ScaleCrop>
  <HeadingPairs>
    <vt:vector size="4" baseType="variant">
      <vt:variant>
        <vt:lpstr>Tema</vt:lpstr>
      </vt:variant>
      <vt:variant>
        <vt:i4>1</vt:i4>
      </vt:variant>
      <vt:variant>
        <vt:lpstr>Diastitler</vt:lpstr>
      </vt:variant>
      <vt:variant>
        <vt:i4>28</vt:i4>
      </vt:variant>
    </vt:vector>
  </HeadingPairs>
  <TitlesOfParts>
    <vt:vector size="29" baseType="lpstr">
      <vt:lpstr>simple-light-2</vt:lpstr>
      <vt:lpstr>Viden i netværk</vt:lpstr>
      <vt:lpstr>Indhold</vt:lpstr>
      <vt:lpstr>PowerPoint-præsentation</vt:lpstr>
      <vt:lpstr>PowerPoint-præsentation</vt:lpstr>
      <vt:lpstr>Organisationer som netværk</vt:lpstr>
      <vt:lpstr>Organisationer som netværk</vt:lpstr>
      <vt:lpstr>Organisationer som netværk</vt:lpstr>
      <vt:lpstr>Organisationer som netværk</vt:lpstr>
      <vt:lpstr>PowerPoint-præsentation</vt:lpstr>
      <vt:lpstr>PowerPoint-præsentation</vt:lpstr>
      <vt:lpstr>PowerPoint-præsentation</vt:lpstr>
      <vt:lpstr>Tavs og eksplicit viden </vt:lpstr>
      <vt:lpstr>PowerPoint-præsentation</vt:lpstr>
      <vt:lpstr>Eksempel: </vt:lpstr>
      <vt:lpstr>PowerPoint-præsentation</vt:lpstr>
      <vt:lpstr>Vidensdeling i et historisk perspektiv</vt:lpstr>
      <vt:lpstr>Vidensdeling i et historisk perspektiv - paradigme 1</vt:lpstr>
      <vt:lpstr>Vidensdeling i et historisk perspektiv - paradigme 2</vt:lpstr>
      <vt:lpstr>Vidensdeling i et historisk perspektiv - paradigme 3</vt:lpstr>
      <vt:lpstr>Viden i organisationer</vt:lpstr>
      <vt:lpstr>Vidensdeling i praksis</vt:lpstr>
      <vt:lpstr>Vidensmanagement</vt:lpstr>
      <vt:lpstr>Best practice</vt:lpstr>
      <vt:lpstr>Best practice: Teknologien til vidensdeling</vt:lpstr>
      <vt:lpstr>Best practice: Teknologien til vidensdeling</vt:lpstr>
      <vt:lpstr>Best practice: Opsamling og bearbejdning af viden</vt:lpstr>
      <vt:lpstr>Øvelse:</vt:lpstr>
      <vt:lpstr>Øvelse: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Viden i netværk</dc:title>
  <dc:creator>Emil Hovøre Andersen</dc:creator>
  <cp:lastModifiedBy>Thomas Lehman Waaben Toft</cp:lastModifiedBy>
  <cp:revision>16</cp:revision>
  <dcterms:modified xsi:type="dcterms:W3CDTF">2016-08-14T10:02:27Z</dcterms:modified>
</cp:coreProperties>
</file>