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 Hassert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3"/>
    <p:restoredTop sz="94679"/>
  </p:normalViewPr>
  <p:slideViewPr>
    <p:cSldViewPr snapToGrid="0" snapToObjects="1">
      <p:cViewPr varScale="1">
        <p:scale>
          <a:sx n="80" d="100"/>
          <a:sy n="80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5EBD-B1EB-BB4A-867A-C8EC1D915034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91696-977D-CA47-9046-8B57F9123F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60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8E17B-0961-4510-AD5B-FEDA9198251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Øvelse 1: </a:t>
            </a:r>
          </a:p>
          <a:p>
            <a:r>
              <a:rPr lang="da-DK" dirty="0" smtClean="0"/>
              <a:t>På</a:t>
            </a:r>
            <a:r>
              <a:rPr lang="da-DK" baseline="0" dirty="0" smtClean="0"/>
              <a:t> denne side beskrives det eksempel som de studerende skal diskutere samt hvad de skal diskutere. </a:t>
            </a:r>
          </a:p>
          <a:p>
            <a:r>
              <a:rPr lang="da-DK" baseline="0" dirty="0" smtClean="0"/>
              <a:t>Efter diskussionen og før næste slide skal de studerende give eksempler på løsninger og udfordringer</a:t>
            </a:r>
          </a:p>
          <a:p>
            <a:r>
              <a:rPr lang="da-DK" baseline="0" dirty="0" smtClean="0"/>
              <a:t>På næste slide gives så eksempler på, hvad teamet i eksemplet rent faktisk gør for at lette samarbejdet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1696-977D-CA47-9046-8B57F9123F8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7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33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68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1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3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75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76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48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4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85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82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576E-8CC2-2D49-9649-62159BEE0186}" type="datetimeFigureOut">
              <a:rPr lang="da-DK" smtClean="0"/>
              <a:t>14/08/16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546A-D116-3C4C-ADA8-D9097E89FA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5200" dirty="0" smtClean="0">
                <a:latin typeface="Arial"/>
                <a:cs typeface="Arial"/>
              </a:rPr>
              <a:t>Teams i internationale virksomheder</a:t>
            </a:r>
            <a:endParaRPr lang="da-DK" sz="5200" dirty="0">
              <a:latin typeface="Arial"/>
              <a:cs typeface="Arial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Kapitel 17 </a:t>
            </a:r>
            <a:endParaRPr lang="da-DK" sz="2800" dirty="0" smtClean="0">
              <a:latin typeface="Arial"/>
              <a:cs typeface="Arial"/>
            </a:endParaRPr>
          </a:p>
          <a:p>
            <a:endParaRPr lang="da-DK" sz="2800" dirty="0">
              <a:latin typeface="Arial"/>
              <a:cs typeface="Arial"/>
            </a:endParaRPr>
          </a:p>
          <a:p>
            <a:r>
              <a:rPr lang="da-DK" sz="2000" dirty="0" smtClean="0">
                <a:latin typeface="Arial"/>
                <a:cs typeface="Arial"/>
              </a:rPr>
              <a:t>Liv Otto </a:t>
            </a:r>
            <a:r>
              <a:rPr lang="da-DK" sz="2000" dirty="0" err="1" smtClean="0">
                <a:latin typeface="Arial"/>
                <a:cs typeface="Arial"/>
              </a:rPr>
              <a:t>Hassert</a:t>
            </a:r>
            <a:r>
              <a:rPr lang="da-DK" sz="2000" dirty="0" smtClean="0">
                <a:latin typeface="Arial"/>
                <a:cs typeface="Arial"/>
              </a:rPr>
              <a:t> og Brian L. Due</a:t>
            </a:r>
            <a:endParaRPr lang="da-DK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7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22237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Internationale teams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78263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da-DK" sz="1800" dirty="0">
                <a:latin typeface="Arial"/>
                <a:cs typeface="Arial"/>
              </a:rPr>
              <a:t>Udfordringer </a:t>
            </a:r>
            <a:r>
              <a:rPr lang="da-DK" sz="1800" dirty="0" smtClean="0">
                <a:latin typeface="Arial"/>
                <a:cs typeface="Arial"/>
              </a:rPr>
              <a:t>ved </a:t>
            </a:r>
            <a:r>
              <a:rPr lang="da-DK" sz="1800" dirty="0">
                <a:latin typeface="Arial"/>
                <a:cs typeface="Arial"/>
              </a:rPr>
              <a:t>virtuelle teams: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Problemer med teknologisk udstyr og mangel på viden om håndtering af udstyret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Forsinkelser på respons fra og tilgang til medarbejdere pga. tidsforskelle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Kommunikationsproblemer og misforståelser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Risiko for isolation af teammedlemmer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Kulturelle forskelle, </a:t>
            </a:r>
            <a:r>
              <a:rPr lang="da-DK" sz="1800" dirty="0" err="1">
                <a:latin typeface="Arial"/>
                <a:cs typeface="Arial"/>
              </a:rPr>
              <a:t>forforståelser</a:t>
            </a:r>
            <a:r>
              <a:rPr lang="da-DK" sz="1800" dirty="0">
                <a:latin typeface="Arial"/>
                <a:cs typeface="Arial"/>
              </a:rPr>
              <a:t> og fordomme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Psykologisk distance og mangel på tillid mellem teammedlemmer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Teammedlemmernes forskellige forventninger og krav til </a:t>
            </a:r>
            <a:r>
              <a:rPr lang="da-DK" sz="1800" dirty="0" smtClean="0">
                <a:latin typeface="Arial"/>
                <a:cs typeface="Arial"/>
              </a:rPr>
              <a:t>ledelse</a:t>
            </a:r>
          </a:p>
          <a:p>
            <a:pPr lvl="1" algn="just"/>
            <a:endParaRPr lang="da-DK" sz="1800" dirty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Fordele </a:t>
            </a:r>
            <a:r>
              <a:rPr lang="da-DK" sz="1800" dirty="0">
                <a:latin typeface="Arial"/>
                <a:cs typeface="Arial"/>
              </a:rPr>
              <a:t>ved virtuelle teams: 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Mulighed for lokale skiftehold og dermed globalt døgnarbejde</a:t>
            </a:r>
          </a:p>
          <a:p>
            <a:pPr lvl="1" algn="just">
              <a:buFont typeface="Arial"/>
              <a:buChar char="•"/>
            </a:pPr>
            <a:r>
              <a:rPr lang="da-DK" sz="1800" dirty="0" smtClean="0">
                <a:latin typeface="Arial"/>
                <a:cs typeface="Arial"/>
              </a:rPr>
              <a:t>Organisatorisk </a:t>
            </a:r>
            <a:r>
              <a:rPr lang="da-DK" sz="1800" dirty="0">
                <a:latin typeface="Arial"/>
                <a:cs typeface="Arial"/>
              </a:rPr>
              <a:t>lokal tilstedeværelse i mange lande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Reduktion af omkostninger ved fx lønninger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Adgang til globalt talent og kompetencer</a:t>
            </a:r>
          </a:p>
          <a:p>
            <a:pPr lvl="1" algn="just">
              <a:buFont typeface="Arial"/>
              <a:buChar char="•"/>
            </a:pPr>
            <a:r>
              <a:rPr lang="da-DK" sz="1800" dirty="0">
                <a:latin typeface="Arial"/>
                <a:cs typeface="Arial"/>
              </a:rPr>
              <a:t>Diversitet i medarbejderstaben</a:t>
            </a:r>
          </a:p>
          <a:p>
            <a:pPr lvl="1" algn="just">
              <a:buFont typeface="Arial"/>
              <a:buChar char="•"/>
            </a:pPr>
            <a:r>
              <a:rPr lang="da-DK" sz="1800" dirty="0" smtClean="0">
                <a:latin typeface="Arial"/>
                <a:cs typeface="Arial"/>
              </a:rPr>
              <a:t>Øget fleksibilitet, selvstændighed og kontrol over eget arbejde  for teammedlemmerne</a:t>
            </a:r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89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Eksempel &amp; Øvelse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7313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a-DK" sz="1800" dirty="0" smtClean="0">
                <a:latin typeface="Arial"/>
                <a:cs typeface="Arial"/>
              </a:rPr>
              <a:t>Et eksempel på et internationalt projektteam:</a:t>
            </a:r>
          </a:p>
          <a:p>
            <a:pPr marL="0" indent="0" algn="just">
              <a:buNone/>
            </a:pPr>
            <a:endParaRPr lang="da-DK" sz="900" i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Teamet </a:t>
            </a:r>
            <a:r>
              <a:rPr lang="da-DK" sz="1800" i="1" dirty="0">
                <a:latin typeface="Arial"/>
                <a:cs typeface="Arial"/>
              </a:rPr>
              <a:t>er et projektteam i en international it-virksomhed, og det består af medlemmer fra både Danmark, England, Indien og Irland. Majoriteten af teamet sidder på samme lokation i Danmark, </a:t>
            </a:r>
            <a:r>
              <a:rPr lang="da-DK" sz="1800" i="1" dirty="0" smtClean="0">
                <a:latin typeface="Arial"/>
                <a:cs typeface="Arial"/>
              </a:rPr>
              <a:t>men et teammedlem og </a:t>
            </a:r>
            <a:r>
              <a:rPr lang="da-DK" sz="1800" i="1" dirty="0">
                <a:latin typeface="Arial"/>
                <a:cs typeface="Arial"/>
              </a:rPr>
              <a:t>projektlederen, som både skal lede teamet og styre projektet, er placeret i England. Denne organisering stiller høje krav til projektlederens evner til at skabe nødvendige relationer og kommunikation med sit </a:t>
            </a:r>
            <a:r>
              <a:rPr lang="da-DK" sz="1800" i="1" dirty="0" smtClean="0">
                <a:latin typeface="Arial"/>
                <a:cs typeface="Arial"/>
              </a:rPr>
              <a:t>team.</a:t>
            </a: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En </a:t>
            </a:r>
            <a:r>
              <a:rPr lang="da-DK" sz="1800" i="1" dirty="0">
                <a:latin typeface="Arial"/>
                <a:cs typeface="Arial"/>
              </a:rPr>
              <a:t>yderligere </a:t>
            </a:r>
            <a:r>
              <a:rPr lang="da-DK" sz="1800" i="1" dirty="0" smtClean="0">
                <a:latin typeface="Arial"/>
                <a:cs typeface="Arial"/>
              </a:rPr>
              <a:t>kompleksitet</a:t>
            </a:r>
            <a:r>
              <a:rPr lang="da-DK" sz="1800" i="1" dirty="0">
                <a:latin typeface="Arial"/>
                <a:cs typeface="Arial"/>
              </a:rPr>
              <a:t> </a:t>
            </a:r>
            <a:r>
              <a:rPr lang="da-DK" sz="1800" i="1" dirty="0" smtClean="0">
                <a:latin typeface="Arial"/>
                <a:cs typeface="Arial"/>
              </a:rPr>
              <a:t>er</a:t>
            </a:r>
            <a:r>
              <a:rPr lang="da-DK" sz="1800" i="1" dirty="0">
                <a:latin typeface="Arial"/>
                <a:cs typeface="Arial"/>
              </a:rPr>
              <a:t>, at </a:t>
            </a:r>
            <a:r>
              <a:rPr lang="da-DK" sz="1800" i="1" dirty="0" smtClean="0">
                <a:latin typeface="Arial"/>
                <a:cs typeface="Arial"/>
              </a:rPr>
              <a:t>teamet må </a:t>
            </a:r>
            <a:r>
              <a:rPr lang="da-DK" sz="1800" i="1" dirty="0">
                <a:latin typeface="Arial"/>
                <a:cs typeface="Arial"/>
              </a:rPr>
              <a:t>arbejde tæt sammen med et </a:t>
            </a:r>
            <a:r>
              <a:rPr lang="da-DK" sz="1800" i="1" dirty="0" smtClean="0">
                <a:latin typeface="Arial"/>
                <a:cs typeface="Arial"/>
              </a:rPr>
              <a:t>team </a:t>
            </a:r>
            <a:r>
              <a:rPr lang="da-DK" sz="1800" i="1" dirty="0">
                <a:latin typeface="Arial"/>
                <a:cs typeface="Arial"/>
              </a:rPr>
              <a:t>i Indien. Det indiske team arbejder for en it-leverandørvirksomhed, som lever af at levere midlertidige arbejdsressourcer til andre </a:t>
            </a:r>
            <a:r>
              <a:rPr lang="da-DK" sz="1800" i="1" dirty="0" smtClean="0">
                <a:latin typeface="Arial"/>
                <a:cs typeface="Arial"/>
              </a:rPr>
              <a:t>virksomheder</a:t>
            </a:r>
            <a:r>
              <a:rPr lang="da-DK" sz="1800" dirty="0" smtClean="0">
                <a:latin typeface="Arial"/>
                <a:cs typeface="Arial"/>
              </a:rPr>
              <a:t>. </a:t>
            </a:r>
            <a:r>
              <a:rPr lang="da-DK" sz="1800" i="1" dirty="0" smtClean="0">
                <a:latin typeface="Arial"/>
                <a:cs typeface="Arial"/>
              </a:rPr>
              <a:t>Det er nødvendigt at de to teams er klare omkring mål, arbejdsopgaver og er opdaterede om hinandens progression og udfordringer.</a:t>
            </a:r>
          </a:p>
          <a:p>
            <a:pPr marL="0" indent="0" algn="just">
              <a:buNone/>
            </a:pPr>
            <a:endParaRPr lang="da-DK" sz="900" b="1" i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da-DK" sz="1800" b="1" dirty="0" smtClean="0">
                <a:latin typeface="Arial"/>
                <a:cs typeface="Arial"/>
              </a:rPr>
              <a:t>Øvelse 1</a:t>
            </a:r>
            <a:r>
              <a:rPr lang="da-DK" sz="1800" b="1" i="1" dirty="0" smtClean="0">
                <a:latin typeface="Arial"/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Diskuter: Hvad kan teamet gøre for at skabe grundlag for et godt samarbejde? </a:t>
            </a: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Giv bud på forskellige løsninger og beskriv fordele og ulemper ved disse.</a:t>
            </a:r>
            <a:endParaRPr lang="da-DK" sz="1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94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Eksempel &amp; Øvelse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996950"/>
            <a:ext cx="8385175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a-DK" sz="1800" b="1" dirty="0" smtClean="0">
                <a:latin typeface="Arial"/>
                <a:cs typeface="Arial"/>
              </a:rPr>
              <a:t>Øvelse 1. </a:t>
            </a: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Hvad teamet faktisk gør for for at skabe grundlag for et godt samarbejde</a:t>
            </a:r>
            <a:r>
              <a:rPr lang="da-DK" sz="1800" b="1" i="1" dirty="0" smtClean="0">
                <a:latin typeface="Arial"/>
                <a:cs typeface="Arial"/>
              </a:rPr>
              <a:t>:</a:t>
            </a:r>
          </a:p>
          <a:p>
            <a:pPr marL="0" indent="0" algn="just">
              <a:buNone/>
            </a:pPr>
            <a:endParaRPr lang="da-DK" sz="900" i="1" dirty="0" smtClean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Projektlederen har valgt </a:t>
            </a:r>
            <a:r>
              <a:rPr lang="da-DK" sz="1800" dirty="0">
                <a:latin typeface="Arial"/>
                <a:cs typeface="Arial"/>
              </a:rPr>
              <a:t>at besøge </a:t>
            </a:r>
            <a:r>
              <a:rPr lang="da-DK" sz="1800" dirty="0" smtClean="0">
                <a:latin typeface="Arial"/>
                <a:cs typeface="Arial"/>
              </a:rPr>
              <a:t>teamet </a:t>
            </a:r>
            <a:r>
              <a:rPr lang="da-DK" sz="1800" dirty="0">
                <a:latin typeface="Arial"/>
                <a:cs typeface="Arial"/>
              </a:rPr>
              <a:t>i Danmark hver anden </a:t>
            </a:r>
            <a:r>
              <a:rPr lang="da-DK" sz="1800" dirty="0" smtClean="0">
                <a:latin typeface="Arial"/>
                <a:cs typeface="Arial"/>
              </a:rPr>
              <a:t>uge og blive der min. 3 dage. </a:t>
            </a:r>
            <a:r>
              <a:rPr lang="da-DK" sz="1800" dirty="0">
                <a:latin typeface="Arial"/>
                <a:cs typeface="Arial"/>
              </a:rPr>
              <a:t>H</a:t>
            </a:r>
            <a:r>
              <a:rPr lang="da-DK" sz="1800" dirty="0" smtClean="0">
                <a:latin typeface="Arial"/>
                <a:cs typeface="Arial"/>
              </a:rPr>
              <a:t>an oplever det at se teamet ansigt-til-ansigt som </a:t>
            </a:r>
            <a:r>
              <a:rPr lang="da-DK" sz="1800" dirty="0">
                <a:latin typeface="Arial"/>
                <a:cs typeface="Arial"/>
              </a:rPr>
              <a:t>ekstremt vigtigt </a:t>
            </a:r>
            <a:r>
              <a:rPr lang="da-DK" sz="1800" dirty="0" smtClean="0">
                <a:latin typeface="Arial"/>
                <a:cs typeface="Arial"/>
              </a:rPr>
              <a:t>for deres samarbejde, </a:t>
            </a:r>
            <a:r>
              <a:rPr lang="da-DK" sz="1800" dirty="0">
                <a:latin typeface="Arial"/>
                <a:cs typeface="Arial"/>
              </a:rPr>
              <a:t>kommunikationen og </a:t>
            </a:r>
            <a:r>
              <a:rPr lang="da-DK" sz="1800" dirty="0" smtClean="0">
                <a:latin typeface="Arial"/>
                <a:cs typeface="Arial"/>
              </a:rPr>
              <a:t>koordinering.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i="1" dirty="0" smtClean="0">
                <a:latin typeface="Arial"/>
                <a:cs typeface="Arial"/>
              </a:rPr>
              <a:t>Ulemperne er mange timers </a:t>
            </a:r>
            <a:r>
              <a:rPr lang="da-DK" sz="1800" i="1" dirty="0">
                <a:latin typeface="Arial"/>
                <a:cs typeface="Arial"/>
              </a:rPr>
              <a:t>rejsetid og </a:t>
            </a:r>
            <a:r>
              <a:rPr lang="da-DK" sz="1800" i="1" dirty="0" smtClean="0">
                <a:latin typeface="Arial"/>
                <a:cs typeface="Arial"/>
              </a:rPr>
              <a:t>omkostninger ved rejse og ophold.</a:t>
            </a:r>
            <a:endParaRPr lang="da-DK" sz="1800" i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900" dirty="0" smtClean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Leverandørvirksomheden har placeret en </a:t>
            </a:r>
            <a:r>
              <a:rPr lang="da-DK" sz="1800" dirty="0">
                <a:latin typeface="Arial"/>
                <a:cs typeface="Arial"/>
              </a:rPr>
              <a:t>teammanager </a:t>
            </a:r>
            <a:r>
              <a:rPr lang="da-DK" sz="1800" dirty="0" smtClean="0">
                <a:latin typeface="Arial"/>
                <a:cs typeface="Arial"/>
              </a:rPr>
              <a:t>hos ’hovedteamet’ </a:t>
            </a:r>
            <a:r>
              <a:rPr lang="da-DK" sz="1800" dirty="0">
                <a:latin typeface="Arial"/>
                <a:cs typeface="Arial"/>
              </a:rPr>
              <a:t>i </a:t>
            </a:r>
            <a:r>
              <a:rPr lang="da-DK" sz="1800" dirty="0" smtClean="0">
                <a:latin typeface="Arial"/>
                <a:cs typeface="Arial"/>
              </a:rPr>
              <a:t>Danmark. Han bliver i Danmark i op til tre måneder ad gangen </a:t>
            </a:r>
            <a:r>
              <a:rPr lang="da-DK" sz="1800" dirty="0">
                <a:latin typeface="Arial"/>
                <a:cs typeface="Arial"/>
              </a:rPr>
              <a:t>og </a:t>
            </a:r>
            <a:r>
              <a:rPr lang="da-DK" sz="1800" dirty="0" smtClean="0">
                <a:latin typeface="Arial"/>
                <a:cs typeface="Arial"/>
              </a:rPr>
              <a:t>står </a:t>
            </a:r>
            <a:r>
              <a:rPr lang="da-DK" sz="1800" dirty="0">
                <a:latin typeface="Arial"/>
                <a:cs typeface="Arial"/>
              </a:rPr>
              <a:t>for den primære kommunikation med det indiske team. </a:t>
            </a:r>
            <a:r>
              <a:rPr lang="da-DK" sz="1800" dirty="0" smtClean="0">
                <a:latin typeface="Arial"/>
                <a:cs typeface="Arial"/>
              </a:rPr>
              <a:t>Det letter koordineringen og skaber klar kommunikation og en tættere forbindelse. </a:t>
            </a:r>
            <a:r>
              <a:rPr lang="da-DK" sz="1800" i="1" dirty="0" smtClean="0">
                <a:latin typeface="Arial"/>
                <a:cs typeface="Arial"/>
              </a:rPr>
              <a:t>Ulempen er øgede udgifter og risiko for at kommunikationen til teamet i Indien kun går gennem teammanageren.</a:t>
            </a:r>
          </a:p>
          <a:p>
            <a:pPr marL="0" indent="0" algn="just">
              <a:buNone/>
            </a:pPr>
            <a:endParaRPr lang="da-DK" sz="900" dirty="0">
              <a:latin typeface="Arial"/>
              <a:cs typeface="Arial"/>
            </a:endParaRPr>
          </a:p>
          <a:p>
            <a:pPr algn="just"/>
            <a:r>
              <a:rPr lang="da-DK" sz="1800" dirty="0">
                <a:latin typeface="Arial"/>
                <a:cs typeface="Arial"/>
              </a:rPr>
              <a:t>T</a:t>
            </a:r>
            <a:r>
              <a:rPr lang="da-DK" sz="1800" dirty="0" smtClean="0">
                <a:latin typeface="Arial"/>
                <a:cs typeface="Arial"/>
              </a:rPr>
              <a:t>eamet </a:t>
            </a:r>
            <a:r>
              <a:rPr lang="da-DK" sz="1800" dirty="0">
                <a:latin typeface="Arial"/>
                <a:cs typeface="Arial"/>
              </a:rPr>
              <a:t>’</a:t>
            </a:r>
            <a:r>
              <a:rPr lang="da-DK" sz="1800" dirty="0" smtClean="0">
                <a:latin typeface="Arial"/>
                <a:cs typeface="Arial"/>
              </a:rPr>
              <a:t>samles’ hver dag  </a:t>
            </a:r>
            <a:r>
              <a:rPr lang="da-DK" sz="1800" dirty="0">
                <a:latin typeface="Arial"/>
                <a:cs typeface="Arial"/>
              </a:rPr>
              <a:t>(nogle i et rum i Danmark, andre med på telefon fra Indien eller England</a:t>
            </a:r>
            <a:r>
              <a:rPr lang="da-DK" sz="1800" dirty="0" smtClean="0">
                <a:latin typeface="Arial"/>
                <a:cs typeface="Arial"/>
              </a:rPr>
              <a:t>)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og holder </a:t>
            </a:r>
            <a:r>
              <a:rPr lang="da-DK" sz="1800" dirty="0">
                <a:latin typeface="Arial"/>
                <a:cs typeface="Arial"/>
              </a:rPr>
              <a:t>et statusmøde om projektets fremdrift. Dette møde er med til at sikre løbende </a:t>
            </a:r>
            <a:r>
              <a:rPr lang="da-DK" sz="1800" dirty="0" smtClean="0">
                <a:latin typeface="Arial"/>
                <a:cs typeface="Arial"/>
              </a:rPr>
              <a:t>kommunikation, transparens </a:t>
            </a:r>
            <a:r>
              <a:rPr lang="da-DK" sz="1800" dirty="0">
                <a:latin typeface="Arial"/>
                <a:cs typeface="Arial"/>
              </a:rPr>
              <a:t>og </a:t>
            </a:r>
            <a:r>
              <a:rPr lang="da-DK" sz="1800" dirty="0" smtClean="0">
                <a:latin typeface="Arial"/>
                <a:cs typeface="Arial"/>
              </a:rPr>
              <a:t>tværgående samarbejde. </a:t>
            </a:r>
            <a:r>
              <a:rPr lang="da-DK" sz="1800" i="1" dirty="0" smtClean="0">
                <a:latin typeface="Arial"/>
                <a:cs typeface="Arial"/>
              </a:rPr>
              <a:t>Udfordringerne er tidsforskellen og at ’hovedteamet’, som mødes fysisk i et rum i DK, kan dominere mødet.</a:t>
            </a:r>
            <a:endParaRPr lang="da-DK" sz="1800" i="1" dirty="0">
              <a:latin typeface="Arial"/>
              <a:cs typeface="Arial"/>
            </a:endParaRPr>
          </a:p>
          <a:p>
            <a:pPr algn="just"/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38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2699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Teamstruktur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da-DK" sz="1800" dirty="0">
                <a:latin typeface="Arial"/>
                <a:cs typeface="Arial"/>
              </a:rPr>
              <a:t>Teamstruktur afhænger af </a:t>
            </a:r>
            <a:r>
              <a:rPr lang="da-DK" sz="1800" dirty="0" smtClean="0">
                <a:latin typeface="Arial"/>
                <a:cs typeface="Arial"/>
              </a:rPr>
              <a:t>arbejdsindholdet 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Når </a:t>
            </a:r>
            <a:r>
              <a:rPr lang="da-DK" sz="1800" dirty="0">
                <a:latin typeface="Arial"/>
                <a:cs typeface="Arial"/>
              </a:rPr>
              <a:t>virksomheder </a:t>
            </a:r>
            <a:r>
              <a:rPr lang="da-DK" sz="1800" dirty="0" smtClean="0">
                <a:latin typeface="Arial"/>
                <a:cs typeface="Arial"/>
              </a:rPr>
              <a:t>har distribuerede</a:t>
            </a:r>
            <a:r>
              <a:rPr lang="da-DK" sz="1800" dirty="0">
                <a:latin typeface="Arial"/>
                <a:cs typeface="Arial"/>
              </a:rPr>
              <a:t>, virtuelle teams, betyder det </a:t>
            </a:r>
            <a:r>
              <a:rPr lang="da-DK" sz="1800" dirty="0" smtClean="0">
                <a:latin typeface="Arial"/>
                <a:cs typeface="Arial"/>
              </a:rPr>
              <a:t>ofte</a:t>
            </a:r>
            <a:r>
              <a:rPr lang="da-DK" sz="1800" dirty="0">
                <a:latin typeface="Arial"/>
                <a:cs typeface="Arial"/>
              </a:rPr>
              <a:t>, at arbejdet </a:t>
            </a:r>
            <a:r>
              <a:rPr lang="da-DK" sz="1800" dirty="0" smtClean="0">
                <a:latin typeface="Arial"/>
                <a:cs typeface="Arial"/>
              </a:rPr>
              <a:t>er </a:t>
            </a:r>
            <a:r>
              <a:rPr lang="da-DK" sz="1800" dirty="0">
                <a:latin typeface="Arial"/>
                <a:cs typeface="Arial"/>
              </a:rPr>
              <a:t>komplekst </a:t>
            </a:r>
            <a:r>
              <a:rPr lang="da-DK" sz="1800" dirty="0" smtClean="0">
                <a:latin typeface="Arial"/>
                <a:cs typeface="Arial"/>
              </a:rPr>
              <a:t>og </a:t>
            </a:r>
            <a:r>
              <a:rPr lang="da-DK" sz="1800" dirty="0">
                <a:latin typeface="Arial"/>
                <a:cs typeface="Arial"/>
              </a:rPr>
              <a:t>kræver forskellige </a:t>
            </a:r>
            <a:r>
              <a:rPr lang="da-DK" sz="1800" dirty="0" smtClean="0">
                <a:latin typeface="Arial"/>
                <a:cs typeface="Arial"/>
              </a:rPr>
              <a:t>kompetencer.</a:t>
            </a:r>
            <a:endParaRPr lang="da-DK" sz="1800" dirty="0" smtClean="0">
              <a:latin typeface="Arial"/>
              <a:cs typeface="Arial"/>
            </a:endParaRPr>
          </a:p>
          <a:p>
            <a:pPr lvl="1"/>
            <a:endParaRPr lang="da-DK" sz="1800" dirty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Teams kan være mere eller mindre </a:t>
            </a:r>
            <a:r>
              <a:rPr lang="da-DK" sz="1800" i="1" dirty="0" smtClean="0">
                <a:latin typeface="Arial"/>
                <a:cs typeface="Arial"/>
              </a:rPr>
              <a:t>koblede</a:t>
            </a:r>
            <a:r>
              <a:rPr lang="da-DK" sz="1800" dirty="0" smtClean="0">
                <a:latin typeface="Arial"/>
                <a:cs typeface="Arial"/>
              </a:rPr>
              <a:t>, dvs. at de kan arbejde mere eller mindre tæt sammen om løsning af opgaverne (Bell og Kozlowski 2002; </a:t>
            </a:r>
            <a:r>
              <a:rPr lang="da-DK" sz="1800" dirty="0" err="1" smtClean="0">
                <a:latin typeface="Arial"/>
                <a:cs typeface="Arial"/>
              </a:rPr>
              <a:t>Kimble</a:t>
            </a:r>
            <a:r>
              <a:rPr lang="da-DK" sz="1800" dirty="0" smtClean="0">
                <a:latin typeface="Arial"/>
                <a:cs typeface="Arial"/>
              </a:rPr>
              <a:t> 2011).</a:t>
            </a:r>
          </a:p>
          <a:p>
            <a:endParaRPr lang="da-DK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19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Teamstruktur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da-DK" sz="1800" i="1" dirty="0" smtClean="0">
                <a:latin typeface="Arial"/>
                <a:cs typeface="Arial"/>
              </a:rPr>
              <a:t>Tæt </a:t>
            </a:r>
            <a:r>
              <a:rPr lang="da-DK" sz="1800" i="1" dirty="0">
                <a:latin typeface="Arial"/>
                <a:cs typeface="Arial"/>
              </a:rPr>
              <a:t>koblede </a:t>
            </a:r>
            <a:r>
              <a:rPr lang="da-DK" sz="1800" i="1" dirty="0" smtClean="0">
                <a:latin typeface="Arial"/>
                <a:cs typeface="Arial"/>
              </a:rPr>
              <a:t>teams</a:t>
            </a:r>
            <a:r>
              <a:rPr lang="da-DK" sz="1800" dirty="0" smtClean="0">
                <a:latin typeface="Arial"/>
                <a:cs typeface="Arial"/>
              </a:rPr>
              <a:t>: Synkron</a:t>
            </a:r>
            <a:r>
              <a:rPr lang="da-DK" sz="1800" dirty="0">
                <a:latin typeface="Arial"/>
                <a:cs typeface="Arial"/>
              </a:rPr>
              <a:t>, flydende interaktion, som kræver aktiv, nærværende deltagelse fra andre medlemmer, og der er en høj grad af </a:t>
            </a:r>
            <a:r>
              <a:rPr lang="da-DK" sz="1800" dirty="0" err="1" smtClean="0">
                <a:latin typeface="Arial"/>
                <a:cs typeface="Arial"/>
              </a:rPr>
              <a:t>interdependens</a:t>
            </a:r>
            <a:r>
              <a:rPr lang="da-DK" sz="1800" i="1" dirty="0" smtClean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ift. opgaveløsningen. </a:t>
            </a:r>
          </a:p>
          <a:p>
            <a:pPr algn="just"/>
            <a:r>
              <a:rPr lang="da-DK" sz="1800" i="1" dirty="0" smtClean="0">
                <a:latin typeface="Arial"/>
                <a:cs typeface="Arial"/>
              </a:rPr>
              <a:t>Løst </a:t>
            </a:r>
            <a:r>
              <a:rPr lang="da-DK" sz="1800" i="1" dirty="0">
                <a:latin typeface="Arial"/>
                <a:cs typeface="Arial"/>
              </a:rPr>
              <a:t>koblede </a:t>
            </a:r>
            <a:r>
              <a:rPr lang="da-DK" sz="1800" i="1" dirty="0" smtClean="0">
                <a:latin typeface="Arial"/>
                <a:cs typeface="Arial"/>
              </a:rPr>
              <a:t>teams</a:t>
            </a:r>
            <a:r>
              <a:rPr lang="da-DK" sz="1800" dirty="0" smtClean="0">
                <a:latin typeface="Arial"/>
                <a:cs typeface="Arial"/>
              </a:rPr>
              <a:t>: Asynkron interaktion og lav </a:t>
            </a:r>
            <a:r>
              <a:rPr lang="da-DK" sz="1800" dirty="0">
                <a:latin typeface="Arial"/>
                <a:cs typeface="Arial"/>
              </a:rPr>
              <a:t>grad af </a:t>
            </a:r>
            <a:r>
              <a:rPr lang="da-DK" sz="1800" dirty="0" err="1">
                <a:latin typeface="Arial"/>
                <a:cs typeface="Arial"/>
              </a:rPr>
              <a:t>interdependens</a:t>
            </a:r>
            <a:r>
              <a:rPr lang="da-DK" sz="1800" dirty="0">
                <a:latin typeface="Arial"/>
                <a:cs typeface="Arial"/>
              </a:rPr>
              <a:t>, </a:t>
            </a:r>
            <a:r>
              <a:rPr lang="da-DK" sz="1800" dirty="0" smtClean="0">
                <a:latin typeface="Arial"/>
                <a:cs typeface="Arial"/>
              </a:rPr>
              <a:t>idet </a:t>
            </a:r>
            <a:r>
              <a:rPr lang="da-DK" sz="1800" dirty="0">
                <a:latin typeface="Arial"/>
                <a:cs typeface="Arial"/>
              </a:rPr>
              <a:t>arbejdet kan udføres individuelt og ikke </a:t>
            </a:r>
            <a:r>
              <a:rPr lang="da-DK" sz="1800" dirty="0" smtClean="0">
                <a:latin typeface="Arial"/>
                <a:cs typeface="Arial"/>
              </a:rPr>
              <a:t>kræver </a:t>
            </a:r>
            <a:r>
              <a:rPr lang="da-DK" sz="1800" dirty="0">
                <a:latin typeface="Arial"/>
                <a:cs typeface="Arial"/>
              </a:rPr>
              <a:t>deltagelse fra </a:t>
            </a:r>
            <a:r>
              <a:rPr lang="da-DK" sz="1800" dirty="0" smtClean="0">
                <a:latin typeface="Arial"/>
                <a:cs typeface="Arial"/>
              </a:rPr>
              <a:t>andre</a:t>
            </a:r>
          </a:p>
          <a:p>
            <a:pPr algn="just"/>
            <a:endParaRPr lang="da-DK" sz="18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1800" dirty="0"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4" y="2860335"/>
            <a:ext cx="7552592" cy="35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Teamtyper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da-DK" sz="1800" dirty="0">
                <a:latin typeface="Arial"/>
                <a:cs typeface="Arial"/>
              </a:rPr>
              <a:t>Teams kan altså være vidt forskelligt </a:t>
            </a:r>
            <a:r>
              <a:rPr lang="da-DK" sz="1800" dirty="0" smtClean="0">
                <a:latin typeface="Arial"/>
                <a:cs typeface="Arial"/>
              </a:rPr>
              <a:t>struktureret: Især </a:t>
            </a:r>
            <a:r>
              <a:rPr lang="da-DK" sz="1800" dirty="0">
                <a:latin typeface="Arial"/>
                <a:cs typeface="Arial"/>
              </a:rPr>
              <a:t>kompleksiteten af </a:t>
            </a:r>
            <a:r>
              <a:rPr lang="da-DK" sz="1800" dirty="0" smtClean="0">
                <a:latin typeface="Arial"/>
                <a:cs typeface="Arial"/>
              </a:rPr>
              <a:t>arbejdsopgaver har </a:t>
            </a:r>
            <a:r>
              <a:rPr lang="da-DK" sz="1800" dirty="0">
                <a:latin typeface="Arial"/>
                <a:cs typeface="Arial"/>
              </a:rPr>
              <a:t>indflydelse på, om teamet har faste medlemmer eller på dynamisk vis udskifter disse, og om teamets arbejde er tidsbegrænset eller </a:t>
            </a:r>
            <a:r>
              <a:rPr lang="da-DK" sz="1800" dirty="0" smtClean="0">
                <a:latin typeface="Arial"/>
                <a:cs typeface="Arial"/>
              </a:rPr>
              <a:t>kontinuerligt.</a:t>
            </a:r>
            <a:endParaRPr lang="da-DK" sz="1800" dirty="0">
              <a:latin typeface="Arial"/>
              <a:cs typeface="Arial"/>
            </a:endParaRPr>
          </a:p>
          <a:p>
            <a:pPr algn="just"/>
            <a:endParaRPr lang="da-DK" sz="1800" dirty="0"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773656"/>
            <a:ext cx="889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62075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/>
                <a:cs typeface="Arial"/>
              </a:rPr>
              <a:t>Samarbejde mellem teams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505075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da-DK" sz="1800" i="1" dirty="0">
                <a:latin typeface="Arial"/>
                <a:cs typeface="Arial"/>
              </a:rPr>
              <a:t>Den </a:t>
            </a:r>
            <a:r>
              <a:rPr lang="da-DK" sz="1800" i="1" dirty="0" err="1">
                <a:latin typeface="Arial"/>
                <a:cs typeface="Arial"/>
              </a:rPr>
              <a:t>co</a:t>
            </a:r>
            <a:r>
              <a:rPr lang="da-DK" sz="1800" i="1" dirty="0">
                <a:latin typeface="Arial"/>
                <a:cs typeface="Arial"/>
              </a:rPr>
              <a:t>-operative model: </a:t>
            </a:r>
            <a:r>
              <a:rPr lang="da-DK" sz="1800" dirty="0">
                <a:latin typeface="Arial"/>
                <a:cs typeface="Arial"/>
              </a:rPr>
              <a:t>Teams, som samarbejder i en løbende proces, og som har samme grad af ansvar og kompetencer</a:t>
            </a:r>
            <a:r>
              <a:rPr lang="da-DK" sz="1800" dirty="0" smtClean="0">
                <a:latin typeface="Arial"/>
                <a:cs typeface="Arial"/>
              </a:rPr>
              <a:t>.</a:t>
            </a:r>
          </a:p>
          <a:p>
            <a:pPr lvl="0" algn="just"/>
            <a:endParaRPr lang="da-DK" sz="1800" dirty="0">
              <a:latin typeface="Arial"/>
              <a:cs typeface="Arial"/>
            </a:endParaRPr>
          </a:p>
          <a:p>
            <a:pPr lvl="0" algn="just"/>
            <a:r>
              <a:rPr lang="da-DK" sz="1800" i="1" dirty="0">
                <a:latin typeface="Arial"/>
                <a:cs typeface="Arial"/>
              </a:rPr>
              <a:t>Den delegerende model: </a:t>
            </a:r>
            <a:r>
              <a:rPr lang="da-DK" sz="1800" dirty="0">
                <a:latin typeface="Arial"/>
                <a:cs typeface="Arial"/>
              </a:rPr>
              <a:t>Et ’supervisorteam’ påtager sig ansvaret for at allokere opgaver og planlægge tidsrammer for et ’</a:t>
            </a:r>
            <a:r>
              <a:rPr lang="da-DK" sz="1800" dirty="0" err="1">
                <a:latin typeface="Arial"/>
                <a:cs typeface="Arial"/>
              </a:rPr>
              <a:t>workerteam</a:t>
            </a:r>
            <a:r>
              <a:rPr lang="da-DK" sz="1800" dirty="0" smtClean="0">
                <a:latin typeface="Arial"/>
                <a:cs typeface="Arial"/>
              </a:rPr>
              <a:t>.</a:t>
            </a:r>
          </a:p>
          <a:p>
            <a:pPr lvl="0" algn="just"/>
            <a:endParaRPr lang="da-DK" sz="1800" dirty="0">
              <a:latin typeface="Arial"/>
              <a:cs typeface="Arial"/>
            </a:endParaRPr>
          </a:p>
          <a:p>
            <a:pPr lvl="0" algn="just"/>
            <a:r>
              <a:rPr lang="da-DK" sz="1800" i="1" dirty="0">
                <a:latin typeface="Arial"/>
                <a:cs typeface="Arial"/>
              </a:rPr>
              <a:t>Den konsulterende model: </a:t>
            </a:r>
            <a:r>
              <a:rPr lang="da-DK" sz="1800" dirty="0">
                <a:latin typeface="Arial"/>
                <a:cs typeface="Arial"/>
              </a:rPr>
              <a:t>Distribuerede ekspertserviceteams, som kan tilkaldes til at udføre specifikke opgaver inden for deres ekspertiseområde.</a:t>
            </a:r>
          </a:p>
          <a:p>
            <a:pPr algn="just"/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80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58737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Ledelse af teams 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25513"/>
            <a:ext cx="8229600" cy="4525963"/>
          </a:xfrm>
        </p:spPr>
        <p:txBody>
          <a:bodyPr>
            <a:noAutofit/>
          </a:bodyPr>
          <a:lstStyle/>
          <a:p>
            <a:r>
              <a:rPr lang="da-DK" sz="1800" dirty="0" smtClean="0">
                <a:latin typeface="Arial"/>
                <a:cs typeface="Arial"/>
              </a:rPr>
              <a:t>Ledelse af virtuelle teams er udfordrende, og leder og medarbejdere må agere anderledes end i traditionelle teams.</a:t>
            </a:r>
          </a:p>
          <a:p>
            <a:endParaRPr lang="da-DK" sz="9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Lederen af et virtuelt team skal:</a:t>
            </a:r>
          </a:p>
          <a:p>
            <a:pPr lvl="1"/>
            <a:r>
              <a:rPr lang="da-DK" sz="1800" i="1" dirty="0" err="1" smtClean="0">
                <a:latin typeface="Arial"/>
                <a:cs typeface="Arial"/>
              </a:rPr>
              <a:t>Manage</a:t>
            </a:r>
            <a:r>
              <a:rPr lang="da-DK" sz="1800" dirty="0" smtClean="0">
                <a:latin typeface="Arial"/>
                <a:cs typeface="Arial"/>
              </a:rPr>
              <a:t> arbejdet og samtidigt lade medlemmerne styre opgaverne selv.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Skabe motivation blandt teamets medlemmer.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Give feedback på opgaver og præstation.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Bidrage til udviklingen af medlemmernes talenter og evner.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Sikre organisatorisk opbakning til arbejdet og pleje interessentrelationer. 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Skabe klare rammer og afgrænse teamet.</a:t>
            </a:r>
          </a:p>
          <a:p>
            <a:pPr lvl="1"/>
            <a:r>
              <a:rPr lang="da-DK" sz="1800" dirty="0" err="1" smtClean="0">
                <a:latin typeface="Arial"/>
                <a:cs typeface="Arial"/>
              </a:rPr>
              <a:t>Facilitere</a:t>
            </a:r>
            <a:r>
              <a:rPr lang="da-DK" sz="1800" dirty="0" smtClean="0">
                <a:latin typeface="Arial"/>
                <a:cs typeface="Arial"/>
              </a:rPr>
              <a:t> samarbejde og relationer.</a:t>
            </a:r>
            <a:endParaRPr lang="da-DK" sz="1800" dirty="0">
              <a:latin typeface="Arial"/>
              <a:cs typeface="Arial"/>
            </a:endParaRPr>
          </a:p>
          <a:p>
            <a:pPr lvl="1"/>
            <a:endParaRPr lang="da-DK" sz="9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Medlemmerne af et virtuelt team skal: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Trække </a:t>
            </a:r>
            <a:r>
              <a:rPr lang="da-DK" sz="1800" dirty="0">
                <a:latin typeface="Arial"/>
                <a:cs typeface="Arial"/>
              </a:rPr>
              <a:t>på hinandens kompetencer og påtage sig </a:t>
            </a:r>
            <a:r>
              <a:rPr lang="da-DK" sz="1800" dirty="0" smtClean="0">
                <a:latin typeface="Arial"/>
                <a:cs typeface="Arial"/>
              </a:rPr>
              <a:t>ledelsesroller når nødvendigt</a:t>
            </a:r>
            <a:r>
              <a:rPr lang="da-DK" sz="1800" dirty="0">
                <a:latin typeface="Arial"/>
                <a:cs typeface="Arial"/>
              </a:rPr>
              <a:t>. </a:t>
            </a:r>
            <a:endParaRPr lang="da-DK" sz="1800" dirty="0" smtClean="0">
              <a:latin typeface="Arial"/>
              <a:cs typeface="Arial"/>
            </a:endParaRPr>
          </a:p>
          <a:p>
            <a:pPr lvl="1"/>
            <a:r>
              <a:rPr lang="da-DK" sz="1800" dirty="0" smtClean="0">
                <a:latin typeface="Arial"/>
                <a:cs typeface="Arial"/>
              </a:rPr>
              <a:t>Styre </a:t>
            </a:r>
            <a:r>
              <a:rPr lang="da-DK" sz="1800" dirty="0">
                <a:latin typeface="Arial"/>
                <a:cs typeface="Arial"/>
              </a:rPr>
              <a:t>egne arbejdsopgaver og i samarbejde med andre </a:t>
            </a:r>
            <a:r>
              <a:rPr lang="da-DK" sz="1800" dirty="0" smtClean="0">
                <a:latin typeface="Arial"/>
                <a:cs typeface="Arial"/>
              </a:rPr>
              <a:t>løse </a:t>
            </a:r>
            <a:r>
              <a:rPr lang="da-DK" sz="1800" dirty="0">
                <a:latin typeface="Arial"/>
                <a:cs typeface="Arial"/>
              </a:rPr>
              <a:t>og </a:t>
            </a:r>
            <a:r>
              <a:rPr lang="da-DK" sz="1800" dirty="0" smtClean="0">
                <a:latin typeface="Arial"/>
                <a:cs typeface="Arial"/>
              </a:rPr>
              <a:t>koordinere disse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Trække </a:t>
            </a:r>
            <a:r>
              <a:rPr lang="da-DK" sz="1800" dirty="0">
                <a:latin typeface="Arial"/>
                <a:cs typeface="Arial"/>
              </a:rPr>
              <a:t>på </a:t>
            </a:r>
            <a:r>
              <a:rPr lang="da-DK" sz="1800" dirty="0" smtClean="0">
                <a:latin typeface="Arial"/>
                <a:cs typeface="Arial"/>
              </a:rPr>
              <a:t>andres </a:t>
            </a:r>
            <a:r>
              <a:rPr lang="da-DK" sz="1800" dirty="0">
                <a:latin typeface="Arial"/>
                <a:cs typeface="Arial"/>
              </a:rPr>
              <a:t>ekspertise, </a:t>
            </a:r>
            <a:r>
              <a:rPr lang="da-DK" sz="1800" dirty="0" smtClean="0">
                <a:latin typeface="Arial"/>
                <a:cs typeface="Arial"/>
              </a:rPr>
              <a:t>eks. ved at rådspørge teamets senior medlemmer og bruge dem som </a:t>
            </a:r>
            <a:r>
              <a:rPr lang="da-DK" sz="1800" dirty="0">
                <a:latin typeface="Arial"/>
                <a:cs typeface="Arial"/>
              </a:rPr>
              <a:t>’opgaveledere’. </a:t>
            </a:r>
            <a:endParaRPr lang="da-DK" sz="1800" dirty="0" smtClean="0">
              <a:latin typeface="Arial"/>
              <a:cs typeface="Arial"/>
            </a:endParaRPr>
          </a:p>
          <a:p>
            <a:pPr lvl="1"/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17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93713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Team- og projektledelse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da-DK" sz="1800" dirty="0" smtClean="0">
                <a:latin typeface="Arial"/>
                <a:cs typeface="Arial"/>
              </a:rPr>
              <a:t>Projektstyringsredskaber kan bruges til at styre projekter og teams</a:t>
            </a:r>
            <a:r>
              <a:rPr lang="da-DK" sz="1800" dirty="0" smtClean="0">
                <a:effectLst/>
                <a:latin typeface="Arial"/>
                <a:cs typeface="Arial"/>
              </a:rPr>
              <a:t> </a:t>
            </a:r>
          </a:p>
          <a:p>
            <a:pPr lvl="1" algn="just"/>
            <a:r>
              <a:rPr lang="da-DK" sz="1800" dirty="0" smtClean="0">
                <a:latin typeface="Arial"/>
                <a:cs typeface="Arial"/>
              </a:rPr>
              <a:t>Projektprocesmodeller er gode, idet de visualiserer ledelses- og managementopgaver og illustrerer, hvilke opgaver der skal udføres hvornår. </a:t>
            </a:r>
          </a:p>
          <a:p>
            <a:pPr lvl="1" algn="just"/>
            <a:r>
              <a:rPr lang="da-DK" sz="1800" dirty="0" smtClean="0">
                <a:latin typeface="Arial"/>
                <a:cs typeface="Arial"/>
              </a:rPr>
              <a:t>Ulempen er, at de ikke tager højde for, hvilken type ledelse der er behov for i det enkelte i team for at sikre medarbejdernes tilfredshed, motivation osv.</a:t>
            </a:r>
            <a:endParaRPr lang="da-DK" sz="1800" i="1" dirty="0" smtClean="0">
              <a:latin typeface="Arial"/>
              <a:cs typeface="Arial"/>
            </a:endParaRPr>
          </a:p>
          <a:p>
            <a:pPr algn="just"/>
            <a:endParaRPr lang="da-DK" sz="1800" i="1" dirty="0">
              <a:latin typeface="Arial"/>
              <a:cs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671717"/>
            <a:ext cx="8864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4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200" dirty="0" smtClean="0">
                <a:latin typeface="Arial"/>
                <a:cs typeface="Arial"/>
              </a:rPr>
              <a:t>Indhold</a:t>
            </a:r>
            <a:endParaRPr lang="da-DK" sz="52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4400" y="1790700"/>
            <a:ext cx="8229600" cy="4924425"/>
          </a:xfrm>
        </p:spPr>
        <p:txBody>
          <a:bodyPr numCol="2">
            <a:normAutofit/>
          </a:bodyPr>
          <a:lstStyle/>
          <a:p>
            <a:r>
              <a:rPr lang="da-DK" sz="1800" dirty="0" smtClean="0">
                <a:latin typeface="Arial"/>
                <a:cs typeface="Arial"/>
              </a:rPr>
              <a:t>Hvad er et team</a:t>
            </a:r>
            <a:r>
              <a:rPr lang="da-DK" sz="1800" dirty="0" smtClean="0">
                <a:latin typeface="Arial"/>
                <a:cs typeface="Arial"/>
              </a:rPr>
              <a:t>?</a:t>
            </a:r>
          </a:p>
          <a:p>
            <a:pPr marL="0" indent="0">
              <a:buNone/>
            </a:pPr>
            <a:r>
              <a:rPr lang="da-DK" sz="1800" dirty="0" smtClean="0">
                <a:latin typeface="Arial"/>
                <a:cs typeface="Arial"/>
              </a:rPr>
              <a:t>				</a:t>
            </a:r>
          </a:p>
          <a:p>
            <a:r>
              <a:rPr lang="da-DK" sz="1800" dirty="0" smtClean="0">
                <a:latin typeface="Arial"/>
                <a:cs typeface="Arial"/>
              </a:rPr>
              <a:t>Forskningsperspektiver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Teamsamarbejdets </a:t>
            </a:r>
            <a:r>
              <a:rPr lang="da-DK" sz="1800" dirty="0" smtClean="0">
                <a:latin typeface="Arial"/>
                <a:cs typeface="Arial"/>
              </a:rPr>
              <a:t>paradigmer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Fra grupper til </a:t>
            </a:r>
            <a:r>
              <a:rPr lang="da-DK" sz="1800" dirty="0" smtClean="0">
                <a:latin typeface="Arial"/>
                <a:cs typeface="Arial"/>
              </a:rPr>
              <a:t>synergi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Internationale </a:t>
            </a:r>
            <a:r>
              <a:rPr lang="da-DK" sz="1800" dirty="0">
                <a:latin typeface="Arial"/>
                <a:cs typeface="Arial"/>
              </a:rPr>
              <a:t>teams </a:t>
            </a:r>
            <a:endParaRPr lang="da-DK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Eksempel &amp; </a:t>
            </a:r>
            <a:r>
              <a:rPr lang="da-DK" sz="1800" dirty="0" smtClean="0">
                <a:latin typeface="Arial"/>
                <a:cs typeface="Arial"/>
              </a:rPr>
              <a:t>Øvelse</a:t>
            </a:r>
          </a:p>
          <a:p>
            <a:endParaRPr lang="da-DK" sz="1800" dirty="0">
              <a:latin typeface="Arial"/>
              <a:cs typeface="Arial"/>
            </a:endParaRPr>
          </a:p>
          <a:p>
            <a:endParaRPr lang="da-DK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Teamstruktur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Teamtyper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Samarbejde mellem teams </a:t>
            </a:r>
            <a:endParaRPr lang="da-DK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Ledelse af </a:t>
            </a:r>
            <a:r>
              <a:rPr lang="da-DK" sz="1800" dirty="0" smtClean="0">
                <a:latin typeface="Arial"/>
                <a:cs typeface="Arial"/>
              </a:rPr>
              <a:t>teams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Team- og projektledelse</a:t>
            </a:r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24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Hvad er et team?		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71575" y="2838450"/>
            <a:ext cx="6924675" cy="4525963"/>
          </a:xfrm>
        </p:spPr>
        <p:txBody>
          <a:bodyPr>
            <a:normAutofit/>
          </a:bodyPr>
          <a:lstStyle/>
          <a:p>
            <a:pPr lvl="0" algn="just" fontAlgn="ctr"/>
            <a:r>
              <a:rPr lang="da-DK" sz="1800" dirty="0" smtClean="0">
                <a:latin typeface="Arial"/>
                <a:cs typeface="Arial"/>
              </a:rPr>
              <a:t>Et </a:t>
            </a:r>
            <a:r>
              <a:rPr lang="da-DK" sz="1800" i="1" dirty="0" smtClean="0">
                <a:latin typeface="Arial"/>
                <a:cs typeface="Arial"/>
              </a:rPr>
              <a:t>team: </a:t>
            </a:r>
            <a:r>
              <a:rPr lang="da-DK" sz="1800" dirty="0">
                <a:latin typeface="Arial"/>
                <a:cs typeface="Arial"/>
              </a:rPr>
              <a:t>T</a:t>
            </a:r>
            <a:r>
              <a:rPr lang="da-DK" sz="1800" dirty="0" smtClean="0">
                <a:latin typeface="Arial"/>
                <a:cs typeface="Arial"/>
              </a:rPr>
              <a:t>eammedlemmerne komplementerer hinanden og yder tilsammen  mere end hver enkelt, og således at der opstår synergieffekt. </a:t>
            </a:r>
          </a:p>
        </p:txBody>
      </p:sp>
    </p:spTree>
    <p:extLst>
      <p:ext uri="{BB962C8B-B14F-4D97-AF65-F5344CB8AC3E}">
        <p14:creationId xmlns:p14="http://schemas.microsoft.com/office/powerpoint/2010/main" val="199295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27075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Forskningsperspektiver	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da-DK" sz="1800" i="1" dirty="0" smtClean="0">
                <a:latin typeface="Arial"/>
                <a:cs typeface="Arial"/>
              </a:rPr>
              <a:t>Funktionelt:</a:t>
            </a:r>
            <a:r>
              <a:rPr lang="da-DK" sz="1800" dirty="0" smtClean="0">
                <a:latin typeface="Arial"/>
                <a:cs typeface="Arial"/>
              </a:rPr>
              <a:t> Interesseret i teams’ funktionalitet. Undersøger eks. teams’ </a:t>
            </a:r>
            <a:r>
              <a:rPr lang="da-DK" sz="1800" dirty="0">
                <a:latin typeface="Arial"/>
                <a:cs typeface="Arial"/>
              </a:rPr>
              <a:t>generelle performance</a:t>
            </a:r>
            <a:r>
              <a:rPr lang="da-DK" sz="1800" dirty="0" smtClean="0">
                <a:latin typeface="Arial"/>
                <a:cs typeface="Arial"/>
              </a:rPr>
              <a:t>, deres </a:t>
            </a:r>
            <a:r>
              <a:rPr lang="da-DK" sz="1800" dirty="0">
                <a:latin typeface="Arial"/>
                <a:cs typeface="Arial"/>
              </a:rPr>
              <a:t>produktion af nye </a:t>
            </a:r>
            <a:r>
              <a:rPr lang="da-DK" sz="1800" dirty="0" smtClean="0">
                <a:latin typeface="Arial"/>
                <a:cs typeface="Arial"/>
              </a:rPr>
              <a:t>produkter eller </a:t>
            </a:r>
            <a:r>
              <a:rPr lang="da-DK" sz="1800" dirty="0">
                <a:latin typeface="Arial"/>
                <a:cs typeface="Arial"/>
              </a:rPr>
              <a:t>tendens til lav </a:t>
            </a:r>
            <a:r>
              <a:rPr lang="da-DK" sz="1800" dirty="0" smtClean="0">
                <a:latin typeface="Arial"/>
                <a:cs typeface="Arial"/>
              </a:rPr>
              <a:t>effektivitet.</a:t>
            </a:r>
            <a:r>
              <a:rPr lang="da-DK" sz="1800" dirty="0" smtClean="0">
                <a:effectLst/>
                <a:latin typeface="Arial"/>
                <a:cs typeface="Arial"/>
              </a:rPr>
              <a:t> </a:t>
            </a:r>
            <a:endParaRPr lang="da-DK" sz="1800" dirty="0">
              <a:latin typeface="Arial"/>
              <a:cs typeface="Arial"/>
            </a:endParaRPr>
          </a:p>
          <a:p>
            <a:pPr algn="just"/>
            <a:endParaRPr lang="da-DK" sz="1800" i="1" dirty="0" smtClean="0">
              <a:latin typeface="Arial"/>
              <a:cs typeface="Arial"/>
            </a:endParaRPr>
          </a:p>
          <a:p>
            <a:pPr algn="just"/>
            <a:r>
              <a:rPr lang="da-DK" sz="1800" i="1" dirty="0" smtClean="0">
                <a:latin typeface="Arial"/>
                <a:cs typeface="Arial"/>
              </a:rPr>
              <a:t>Gruppedynamisk: </a:t>
            </a:r>
            <a:r>
              <a:rPr lang="da-DK" sz="1800" dirty="0" smtClean="0">
                <a:latin typeface="Arial"/>
                <a:cs typeface="Arial"/>
              </a:rPr>
              <a:t>Interesseret i teams’ psykologiske processer og disses påvirkning af teamorganisering/samarbejde. Undersøger eks. konstituering af teams, dynamikken </a:t>
            </a:r>
            <a:r>
              <a:rPr lang="da-DK" sz="1800" dirty="0">
                <a:latin typeface="Arial"/>
                <a:cs typeface="Arial"/>
              </a:rPr>
              <a:t>mellem </a:t>
            </a:r>
            <a:r>
              <a:rPr lang="da-DK" sz="1800" dirty="0" smtClean="0">
                <a:latin typeface="Arial"/>
                <a:cs typeface="Arial"/>
              </a:rPr>
              <a:t>medlemmer og produktion af fælles </a:t>
            </a:r>
            <a:r>
              <a:rPr lang="da-DK" sz="1800" dirty="0">
                <a:latin typeface="Arial"/>
                <a:cs typeface="Arial"/>
              </a:rPr>
              <a:t>virkelighed</a:t>
            </a:r>
            <a:r>
              <a:rPr lang="da-DK" sz="1800" dirty="0" smtClean="0">
                <a:effectLst/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endParaRPr lang="da-DK" sz="1800" dirty="0">
              <a:latin typeface="Arial"/>
              <a:cs typeface="Arial"/>
            </a:endParaRPr>
          </a:p>
          <a:p>
            <a:pPr algn="just"/>
            <a:endParaRPr lang="da-DK" sz="1800" i="1" dirty="0" smtClean="0">
              <a:latin typeface="Arial"/>
              <a:cs typeface="Arial"/>
            </a:endParaRPr>
          </a:p>
          <a:p>
            <a:pPr algn="just"/>
            <a:r>
              <a:rPr lang="da-DK" sz="1800" i="1" dirty="0" smtClean="0">
                <a:latin typeface="Arial"/>
                <a:cs typeface="Arial"/>
              </a:rPr>
              <a:t>Interaktionelt: </a:t>
            </a:r>
            <a:r>
              <a:rPr lang="da-DK" sz="1800" dirty="0" smtClean="0">
                <a:latin typeface="Arial"/>
                <a:cs typeface="Arial"/>
              </a:rPr>
              <a:t>Interesseret i at afdække de interaktionelle </a:t>
            </a:r>
            <a:r>
              <a:rPr lang="da-DK" sz="1800" dirty="0">
                <a:latin typeface="Arial"/>
                <a:cs typeface="Arial"/>
              </a:rPr>
              <a:t>dynamikker, der kendetegner </a:t>
            </a:r>
            <a:r>
              <a:rPr lang="da-DK" sz="1800" dirty="0" smtClean="0">
                <a:latin typeface="Arial"/>
                <a:cs typeface="Arial"/>
              </a:rPr>
              <a:t>teamwork. Undersøger eks. viden</a:t>
            </a:r>
            <a:r>
              <a:rPr lang="da-DK" sz="1800" dirty="0">
                <a:latin typeface="Arial"/>
                <a:cs typeface="Arial"/>
              </a:rPr>
              <a:t>, </a:t>
            </a:r>
            <a:r>
              <a:rPr lang="da-DK" sz="1800" dirty="0" smtClean="0">
                <a:latin typeface="Arial"/>
                <a:cs typeface="Arial"/>
              </a:rPr>
              <a:t>magt, ledelse, forhandling, beslutninger og ideudvikling. </a:t>
            </a:r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9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Teamsamarbejdets paradigmer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da-DK" sz="1800" dirty="0">
                <a:latin typeface="Arial"/>
                <a:cs typeface="Arial"/>
              </a:rPr>
              <a:t>I </a:t>
            </a:r>
            <a:r>
              <a:rPr lang="da-DK" sz="1800" dirty="0" smtClean="0">
                <a:latin typeface="Arial"/>
                <a:cs typeface="Arial"/>
              </a:rPr>
              <a:t>takt med globaliseringen og samfundsudviklingen, har mange </a:t>
            </a:r>
            <a:r>
              <a:rPr lang="da-DK" sz="1800" dirty="0">
                <a:latin typeface="Arial"/>
                <a:cs typeface="Arial"/>
              </a:rPr>
              <a:t>virksomheder bevæget sig </a:t>
            </a:r>
            <a:r>
              <a:rPr lang="da-DK" sz="1800" dirty="0" smtClean="0">
                <a:latin typeface="Arial"/>
                <a:cs typeface="Arial"/>
              </a:rPr>
              <a:t>fra hierarkisk til mere flad organiseringen af medarbejderne - fra paradigme 1 </a:t>
            </a:r>
            <a:r>
              <a:rPr lang="da-DK" sz="1800" dirty="0">
                <a:latin typeface="Arial"/>
                <a:cs typeface="Arial"/>
              </a:rPr>
              <a:t>over mod paradigme 2 </a:t>
            </a:r>
            <a:r>
              <a:rPr lang="da-DK" sz="1800" dirty="0" smtClean="0">
                <a:latin typeface="Arial"/>
                <a:cs typeface="Arial"/>
              </a:rPr>
              <a:t>og 3.</a:t>
            </a:r>
          </a:p>
          <a:p>
            <a:pPr marL="0" indent="0" algn="just">
              <a:buNone/>
            </a:pPr>
            <a:endParaRPr lang="da-DK" sz="1800" i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Paradigme 1</a:t>
            </a:r>
            <a:r>
              <a:rPr lang="da-DK" sz="1800" i="1" dirty="0">
                <a:latin typeface="Arial"/>
                <a:cs typeface="Arial"/>
              </a:rPr>
              <a:t>:</a:t>
            </a:r>
            <a:r>
              <a:rPr lang="da-DK" sz="1800" i="1" dirty="0" smtClean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Patriarkalsk, autoritær ledelsesform </a:t>
            </a:r>
            <a:r>
              <a:rPr lang="da-DK" sz="1800" dirty="0">
                <a:latin typeface="Arial"/>
                <a:cs typeface="Arial"/>
              </a:rPr>
              <a:t>i en hierarkisk organisering. </a:t>
            </a:r>
            <a:r>
              <a:rPr lang="da-DK" sz="1800" dirty="0" smtClean="0">
                <a:latin typeface="Arial"/>
                <a:cs typeface="Arial"/>
              </a:rPr>
              <a:t>Her forventes loyal </a:t>
            </a:r>
            <a:r>
              <a:rPr lang="da-DK" sz="1800" dirty="0">
                <a:latin typeface="Arial"/>
                <a:cs typeface="Arial"/>
              </a:rPr>
              <a:t>og stabil </a:t>
            </a:r>
            <a:r>
              <a:rPr lang="da-DK" sz="1800" dirty="0" smtClean="0">
                <a:latin typeface="Arial"/>
                <a:cs typeface="Arial"/>
              </a:rPr>
              <a:t>arbejdsindsats. Begrænset </a:t>
            </a:r>
            <a:r>
              <a:rPr lang="da-DK" sz="1800" dirty="0">
                <a:latin typeface="Arial"/>
                <a:cs typeface="Arial"/>
              </a:rPr>
              <a:t>diskussion </a:t>
            </a:r>
            <a:r>
              <a:rPr lang="da-DK" sz="1800" dirty="0" smtClean="0">
                <a:latin typeface="Arial"/>
                <a:cs typeface="Arial"/>
              </a:rPr>
              <a:t>og </a:t>
            </a:r>
            <a:r>
              <a:rPr lang="da-DK" sz="1800" dirty="0" err="1">
                <a:latin typeface="Arial"/>
                <a:cs typeface="Arial"/>
              </a:rPr>
              <a:t>bottom</a:t>
            </a:r>
            <a:r>
              <a:rPr lang="da-DK" sz="1800" dirty="0">
                <a:latin typeface="Arial"/>
                <a:cs typeface="Arial"/>
              </a:rPr>
              <a:t>-up-</a:t>
            </a:r>
            <a:r>
              <a:rPr lang="da-DK" sz="1800" dirty="0" smtClean="0">
                <a:latin typeface="Arial"/>
                <a:cs typeface="Arial"/>
              </a:rPr>
              <a:t>indflydelse. </a:t>
            </a:r>
          </a:p>
          <a:p>
            <a:pPr marL="0" indent="0" algn="just">
              <a:buNone/>
            </a:pPr>
            <a:endParaRPr lang="da-DK" sz="1800" i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Paradigme 2: </a:t>
            </a:r>
            <a:r>
              <a:rPr lang="da-DK" sz="1800" dirty="0" smtClean="0">
                <a:latin typeface="Arial"/>
                <a:cs typeface="Arial"/>
              </a:rPr>
              <a:t>Mere medarbejderinddragelse. Medarbejderne oversætter selv information til egen kontekst og </a:t>
            </a:r>
            <a:r>
              <a:rPr lang="da-DK" sz="1800" dirty="0">
                <a:latin typeface="Arial"/>
                <a:cs typeface="Arial"/>
              </a:rPr>
              <a:t>tilpasser sig nye impulser. </a:t>
            </a:r>
            <a:r>
              <a:rPr lang="da-DK" sz="1800" dirty="0" smtClean="0">
                <a:latin typeface="Arial"/>
                <a:cs typeface="Arial"/>
              </a:rPr>
              <a:t>Information fra top til bund med mulighed </a:t>
            </a:r>
            <a:r>
              <a:rPr lang="da-DK" sz="1800" dirty="0">
                <a:latin typeface="Arial"/>
                <a:cs typeface="Arial"/>
              </a:rPr>
              <a:t>for feedback fra </a:t>
            </a:r>
            <a:r>
              <a:rPr lang="da-DK" sz="1800" dirty="0" smtClean="0">
                <a:latin typeface="Arial"/>
                <a:cs typeface="Arial"/>
              </a:rPr>
              <a:t>medarbejderne.</a:t>
            </a:r>
            <a:r>
              <a:rPr lang="da-DK" sz="1800" dirty="0" smtClean="0">
                <a:effectLst/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endParaRPr lang="da-DK" sz="1800" i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da-DK" sz="1800" i="1" dirty="0" smtClean="0">
                <a:latin typeface="Arial"/>
                <a:cs typeface="Arial"/>
              </a:rPr>
              <a:t>Paradigme 3: </a:t>
            </a:r>
            <a:r>
              <a:rPr lang="da-DK" sz="1800" dirty="0">
                <a:latin typeface="Arial"/>
                <a:cs typeface="Arial"/>
              </a:rPr>
              <a:t>R</a:t>
            </a:r>
            <a:r>
              <a:rPr lang="da-DK" sz="1800" dirty="0" smtClean="0">
                <a:latin typeface="Arial"/>
                <a:cs typeface="Arial"/>
              </a:rPr>
              <a:t>endyrket teambaseret, flad organisering. Nogle </a:t>
            </a:r>
            <a:r>
              <a:rPr lang="da-DK" sz="1800" dirty="0">
                <a:latin typeface="Arial"/>
                <a:cs typeface="Arial"/>
              </a:rPr>
              <a:t>gange også </a:t>
            </a:r>
            <a:r>
              <a:rPr lang="da-DK" sz="1800" dirty="0" smtClean="0">
                <a:latin typeface="Arial"/>
                <a:cs typeface="Arial"/>
              </a:rPr>
              <a:t>netværkskonfigurationer </a:t>
            </a:r>
            <a:r>
              <a:rPr lang="da-DK" sz="1800" dirty="0">
                <a:latin typeface="Arial"/>
                <a:cs typeface="Arial"/>
              </a:rPr>
              <a:t>uden tydelig top, midte og </a:t>
            </a:r>
            <a:r>
              <a:rPr lang="da-DK" sz="1800" dirty="0" smtClean="0">
                <a:latin typeface="Arial"/>
                <a:cs typeface="Arial"/>
              </a:rPr>
              <a:t>bund. </a:t>
            </a:r>
            <a:r>
              <a:rPr lang="da-DK" sz="1800" dirty="0">
                <a:latin typeface="Arial"/>
                <a:cs typeface="Arial"/>
              </a:rPr>
              <a:t>D</a:t>
            </a:r>
            <a:r>
              <a:rPr lang="da-DK" sz="1800" dirty="0" smtClean="0">
                <a:latin typeface="Arial"/>
                <a:cs typeface="Arial"/>
              </a:rPr>
              <a:t>istribueret </a:t>
            </a:r>
            <a:r>
              <a:rPr lang="da-DK" sz="1800" dirty="0">
                <a:latin typeface="Arial"/>
                <a:cs typeface="Arial"/>
              </a:rPr>
              <a:t>ledelse, </a:t>
            </a:r>
            <a:r>
              <a:rPr lang="da-DK" sz="1800" dirty="0" smtClean="0">
                <a:latin typeface="Arial"/>
                <a:cs typeface="Arial"/>
              </a:rPr>
              <a:t>hvor meget </a:t>
            </a:r>
            <a:r>
              <a:rPr lang="da-DK" sz="1800" dirty="0">
                <a:latin typeface="Arial"/>
                <a:cs typeface="Arial"/>
              </a:rPr>
              <a:t>beslutningsmagt ligger i de enkelte </a:t>
            </a:r>
            <a:r>
              <a:rPr lang="da-DK" sz="1800" dirty="0" smtClean="0">
                <a:latin typeface="Arial"/>
                <a:cs typeface="Arial"/>
              </a:rPr>
              <a:t>teams.</a:t>
            </a:r>
            <a:endParaRPr lang="da-DK" sz="1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06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6822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Teamsamarbejdets paradigmer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1650" y="120982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da-DK" sz="1800" dirty="0">
                <a:latin typeface="Arial"/>
                <a:cs typeface="Arial"/>
              </a:rPr>
              <a:t>De fleste </a:t>
            </a:r>
            <a:r>
              <a:rPr lang="da-DK" sz="1800" dirty="0" smtClean="0">
                <a:latin typeface="Arial"/>
                <a:cs typeface="Arial"/>
              </a:rPr>
              <a:t>moderne, </a:t>
            </a:r>
            <a:r>
              <a:rPr lang="da-DK" sz="1800" dirty="0">
                <a:latin typeface="Arial"/>
                <a:cs typeface="Arial"/>
              </a:rPr>
              <a:t>internationale virksomheder er organiseret efter paradigme 2, </a:t>
            </a:r>
            <a:r>
              <a:rPr lang="da-DK" sz="1800" dirty="0" smtClean="0">
                <a:latin typeface="Arial"/>
                <a:cs typeface="Arial"/>
              </a:rPr>
              <a:t>eks. som matrixorganisationer: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98650"/>
            <a:ext cx="9055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905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Fra grupper til synergi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5325" y="2332037"/>
            <a:ext cx="7750175" cy="4525963"/>
          </a:xfrm>
        </p:spPr>
        <p:txBody>
          <a:bodyPr>
            <a:normAutofit/>
          </a:bodyPr>
          <a:lstStyle/>
          <a:p>
            <a:pPr lvl="0" algn="just"/>
            <a:r>
              <a:rPr lang="da-DK" sz="1800" i="1" dirty="0">
                <a:latin typeface="Arial"/>
                <a:cs typeface="Arial"/>
              </a:rPr>
              <a:t>Gruppen</a:t>
            </a:r>
            <a:r>
              <a:rPr lang="da-DK" sz="1800" dirty="0">
                <a:latin typeface="Arial"/>
                <a:cs typeface="Arial"/>
              </a:rPr>
              <a:t>:</a:t>
            </a:r>
            <a:r>
              <a:rPr lang="da-DK" sz="1800" b="1" dirty="0">
                <a:latin typeface="Arial"/>
                <a:cs typeface="Arial"/>
              </a:rPr>
              <a:t> </a:t>
            </a:r>
            <a:r>
              <a:rPr lang="da-DK" sz="1800" dirty="0">
                <a:latin typeface="Arial"/>
                <a:cs typeface="Arial"/>
              </a:rPr>
              <a:t>En samling </a:t>
            </a:r>
            <a:r>
              <a:rPr lang="da-DK" sz="1800" dirty="0" smtClean="0">
                <a:latin typeface="Arial"/>
                <a:cs typeface="Arial"/>
              </a:rPr>
              <a:t>individer uden klare </a:t>
            </a:r>
            <a:r>
              <a:rPr lang="da-DK" sz="1800" dirty="0">
                <a:latin typeface="Arial"/>
                <a:cs typeface="Arial"/>
              </a:rPr>
              <a:t>definerede formål og mål. </a:t>
            </a:r>
            <a:r>
              <a:rPr lang="da-DK" sz="1800" dirty="0" smtClean="0">
                <a:latin typeface="Arial"/>
                <a:cs typeface="Arial"/>
              </a:rPr>
              <a:t>Uklar </a:t>
            </a:r>
            <a:r>
              <a:rPr lang="da-DK" sz="1800" dirty="0">
                <a:latin typeface="Arial"/>
                <a:cs typeface="Arial"/>
              </a:rPr>
              <a:t>rollefordeling, ansvarsfordeling og </a:t>
            </a:r>
            <a:r>
              <a:rPr lang="da-DK" sz="1800" dirty="0" smtClean="0">
                <a:latin typeface="Arial"/>
                <a:cs typeface="Arial"/>
              </a:rPr>
              <a:t>kommunikation</a:t>
            </a:r>
            <a:r>
              <a:rPr lang="da-DK" sz="1800" dirty="0">
                <a:latin typeface="Arial"/>
                <a:cs typeface="Arial"/>
              </a:rPr>
              <a:t>. </a:t>
            </a:r>
            <a:endParaRPr lang="da-DK" sz="1800" dirty="0" smtClean="0">
              <a:latin typeface="Arial"/>
              <a:cs typeface="Arial"/>
            </a:endParaRPr>
          </a:p>
          <a:p>
            <a:pPr marL="0" lvl="0" indent="0" algn="just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pPr lvl="0" algn="just"/>
            <a:r>
              <a:rPr lang="da-DK" sz="1800" i="1" dirty="0" smtClean="0">
                <a:latin typeface="Arial"/>
                <a:cs typeface="Arial"/>
              </a:rPr>
              <a:t>High </a:t>
            </a:r>
            <a:r>
              <a:rPr lang="da-DK" sz="1800" i="1" dirty="0">
                <a:latin typeface="Arial"/>
                <a:cs typeface="Arial"/>
              </a:rPr>
              <a:t>performance-teamet</a:t>
            </a:r>
            <a:r>
              <a:rPr lang="da-DK" sz="1800" dirty="0">
                <a:latin typeface="Arial"/>
                <a:cs typeface="Arial"/>
              </a:rPr>
              <a:t>:</a:t>
            </a:r>
            <a:r>
              <a:rPr lang="da-DK" sz="1800" b="1" dirty="0">
                <a:latin typeface="Arial"/>
                <a:cs typeface="Arial"/>
              </a:rPr>
              <a:t> </a:t>
            </a:r>
            <a:r>
              <a:rPr lang="da-DK" sz="1800" dirty="0">
                <a:latin typeface="Arial"/>
                <a:cs typeface="Arial"/>
              </a:rPr>
              <a:t>Et højtydende team </a:t>
            </a:r>
            <a:r>
              <a:rPr lang="da-DK" sz="1800" dirty="0" smtClean="0">
                <a:latin typeface="Arial"/>
                <a:cs typeface="Arial"/>
              </a:rPr>
              <a:t>arbejder </a:t>
            </a:r>
            <a:r>
              <a:rPr lang="da-DK" sz="1800" dirty="0">
                <a:latin typeface="Arial"/>
                <a:cs typeface="Arial"/>
              </a:rPr>
              <a:t>med klare mål, formål, </a:t>
            </a:r>
            <a:r>
              <a:rPr lang="da-DK" sz="1800" dirty="0" smtClean="0">
                <a:latin typeface="Arial"/>
                <a:cs typeface="Arial"/>
              </a:rPr>
              <a:t>kommunikation </a:t>
            </a:r>
            <a:r>
              <a:rPr lang="da-DK" sz="1800" dirty="0">
                <a:latin typeface="Arial"/>
                <a:cs typeface="Arial"/>
              </a:rPr>
              <a:t>og udvikler </a:t>
            </a:r>
            <a:r>
              <a:rPr lang="da-DK" sz="1800" dirty="0" smtClean="0">
                <a:latin typeface="Arial"/>
                <a:cs typeface="Arial"/>
              </a:rPr>
              <a:t>sig. </a:t>
            </a:r>
          </a:p>
          <a:p>
            <a:pPr marL="0" lvl="0" indent="0" algn="just">
              <a:buNone/>
            </a:pPr>
            <a:endParaRPr lang="da-DK" sz="1800" dirty="0">
              <a:latin typeface="Arial"/>
              <a:cs typeface="Arial"/>
            </a:endParaRPr>
          </a:p>
          <a:p>
            <a:pPr lvl="0" algn="just"/>
            <a:r>
              <a:rPr lang="da-DK" sz="1800" i="1" dirty="0" smtClean="0">
                <a:latin typeface="Arial"/>
                <a:cs typeface="Arial"/>
              </a:rPr>
              <a:t>Teams’ udfordringer: </a:t>
            </a:r>
            <a:r>
              <a:rPr lang="da-DK" sz="1800" dirty="0" smtClean="0">
                <a:latin typeface="Arial"/>
                <a:cs typeface="Arial"/>
              </a:rPr>
              <a:t>Mental fiksering, </a:t>
            </a:r>
            <a:r>
              <a:rPr lang="en-US" sz="1800" dirty="0" smtClean="0">
                <a:latin typeface="Arial"/>
                <a:cs typeface="Arial"/>
              </a:rPr>
              <a:t>groupthink, loafing, </a:t>
            </a:r>
            <a:r>
              <a:rPr lang="en-US" sz="1800" dirty="0" err="1" smtClean="0">
                <a:latin typeface="Arial"/>
                <a:cs typeface="Arial"/>
              </a:rPr>
              <a:t>inerti</a:t>
            </a:r>
            <a:r>
              <a:rPr lang="en-US" sz="1800" dirty="0" smtClean="0">
                <a:latin typeface="Arial"/>
                <a:cs typeface="Arial"/>
              </a:rPr>
              <a:t>, path dependency</a:t>
            </a:r>
          </a:p>
          <a:p>
            <a:pPr lvl="0" algn="just"/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52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83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Teamdannelse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84520"/>
            <a:ext cx="8229600" cy="4525963"/>
          </a:xfrm>
        </p:spPr>
        <p:txBody>
          <a:bodyPr>
            <a:noAutofit/>
          </a:bodyPr>
          <a:lstStyle/>
          <a:p>
            <a:r>
              <a:rPr lang="da-DK" sz="1800" dirty="0" smtClean="0">
                <a:latin typeface="Arial"/>
                <a:cs typeface="Arial"/>
              </a:rPr>
              <a:t>To </a:t>
            </a:r>
            <a:r>
              <a:rPr lang="da-DK" sz="1800" dirty="0">
                <a:latin typeface="Arial"/>
                <a:cs typeface="Arial"/>
              </a:rPr>
              <a:t>fundamentale dimensioner </a:t>
            </a:r>
            <a:r>
              <a:rPr lang="da-DK" sz="1800" dirty="0" smtClean="0">
                <a:latin typeface="Arial"/>
                <a:cs typeface="Arial"/>
              </a:rPr>
              <a:t>ift. </a:t>
            </a:r>
            <a:r>
              <a:rPr lang="da-DK" sz="1800" dirty="0">
                <a:latin typeface="Arial"/>
                <a:cs typeface="Arial"/>
              </a:rPr>
              <a:t>samarbejde i </a:t>
            </a:r>
            <a:r>
              <a:rPr lang="da-DK" sz="1800" dirty="0" smtClean="0">
                <a:latin typeface="Arial"/>
                <a:cs typeface="Arial"/>
              </a:rPr>
              <a:t>teams:</a:t>
            </a:r>
            <a:endParaRPr lang="da-DK" sz="1800" dirty="0">
              <a:latin typeface="Arial"/>
              <a:cs typeface="Arial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da-DK" sz="1800" dirty="0" smtClean="0">
                <a:latin typeface="Arial"/>
                <a:cs typeface="Arial"/>
              </a:rPr>
              <a:t>Den </a:t>
            </a:r>
            <a:r>
              <a:rPr lang="da-DK" sz="1800" dirty="0">
                <a:latin typeface="Arial"/>
                <a:cs typeface="Arial"/>
              </a:rPr>
              <a:t>opgave, som teamet skal </a:t>
            </a:r>
            <a:r>
              <a:rPr lang="da-DK" sz="1800" dirty="0" smtClean="0">
                <a:latin typeface="Arial"/>
                <a:cs typeface="Arial"/>
              </a:rPr>
              <a:t>udføre. </a:t>
            </a:r>
            <a:endParaRPr lang="da-DK" sz="1800" dirty="0">
              <a:latin typeface="Arial"/>
              <a:cs typeface="Arial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da-DK" sz="1800" dirty="0" smtClean="0">
                <a:latin typeface="Arial"/>
                <a:cs typeface="Arial"/>
              </a:rPr>
              <a:t>De </a:t>
            </a:r>
            <a:r>
              <a:rPr lang="da-DK" sz="1800" dirty="0">
                <a:latin typeface="Arial"/>
                <a:cs typeface="Arial"/>
              </a:rPr>
              <a:t>sociale faktorer, som påvirker medlemmernes opfattelse af teamet som </a:t>
            </a:r>
            <a:r>
              <a:rPr lang="da-DK" sz="1800" dirty="0" smtClean="0">
                <a:latin typeface="Arial"/>
                <a:cs typeface="Arial"/>
              </a:rPr>
              <a:t>social </a:t>
            </a:r>
            <a:r>
              <a:rPr lang="da-DK" sz="1800" dirty="0">
                <a:latin typeface="Arial"/>
                <a:cs typeface="Arial"/>
              </a:rPr>
              <a:t>enhed</a:t>
            </a:r>
            <a:r>
              <a:rPr lang="da-DK" sz="1800" dirty="0" smtClean="0">
                <a:effectLst/>
                <a:latin typeface="Arial"/>
                <a:cs typeface="Arial"/>
              </a:rPr>
              <a:t> .</a:t>
            </a:r>
            <a:endParaRPr lang="da-DK" sz="1800" dirty="0" smtClean="0">
              <a:latin typeface="Arial"/>
              <a:cs typeface="Arial"/>
            </a:endParaRPr>
          </a:p>
          <a:p>
            <a:pPr marL="571500" indent="-514350"/>
            <a:endParaRPr lang="da-DK" sz="1800" dirty="0">
              <a:latin typeface="Arial"/>
              <a:cs typeface="Arial"/>
            </a:endParaRPr>
          </a:p>
          <a:p>
            <a:pPr marL="571500" indent="-514350"/>
            <a:r>
              <a:rPr lang="da-DK" sz="1800" dirty="0" smtClean="0">
                <a:latin typeface="Arial"/>
                <a:cs typeface="Arial"/>
              </a:rPr>
              <a:t>Teamdannelse </a:t>
            </a:r>
            <a:r>
              <a:rPr lang="da-DK" sz="1800" dirty="0">
                <a:latin typeface="Arial"/>
                <a:cs typeface="Arial"/>
              </a:rPr>
              <a:t>og teamudvikling </a:t>
            </a:r>
            <a:r>
              <a:rPr lang="da-DK" sz="1800" dirty="0" smtClean="0">
                <a:latin typeface="Arial"/>
                <a:cs typeface="Arial"/>
              </a:rPr>
              <a:t>handler om at sikre: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da-DK" sz="1800" i="1" dirty="0" smtClean="0">
                <a:latin typeface="Arial"/>
                <a:cs typeface="Arial"/>
              </a:rPr>
              <a:t>Kohærens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>
                <a:latin typeface="Arial"/>
                <a:cs typeface="Arial"/>
              </a:rPr>
              <a:t>internt i </a:t>
            </a:r>
            <a:r>
              <a:rPr lang="da-DK" sz="1800" dirty="0" smtClean="0">
                <a:latin typeface="Arial"/>
                <a:cs typeface="Arial"/>
              </a:rPr>
              <a:t>teamet (Wang m.fl. 2007), dvs. </a:t>
            </a:r>
            <a:r>
              <a:rPr lang="da-DK" sz="1800" dirty="0">
                <a:latin typeface="Arial"/>
                <a:cs typeface="Arial"/>
              </a:rPr>
              <a:t>m</a:t>
            </a:r>
            <a:r>
              <a:rPr lang="da-DK" sz="1800" dirty="0" smtClean="0">
                <a:latin typeface="Arial"/>
                <a:cs typeface="Arial"/>
              </a:rPr>
              <a:t>ellem teamets </a:t>
            </a:r>
            <a:r>
              <a:rPr lang="da-DK" sz="1800" dirty="0">
                <a:latin typeface="Arial"/>
                <a:cs typeface="Arial"/>
              </a:rPr>
              <a:t>identitet, værdier, visioner, handlinger og </a:t>
            </a:r>
            <a:r>
              <a:rPr lang="da-DK" sz="1800" dirty="0" smtClean="0">
                <a:latin typeface="Arial"/>
                <a:cs typeface="Arial"/>
              </a:rPr>
              <a:t>adfærd.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da-DK" sz="1800" i="1" dirty="0" err="1" smtClean="0">
                <a:latin typeface="Arial"/>
                <a:cs typeface="Arial"/>
              </a:rPr>
              <a:t>Alignment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>
                <a:latin typeface="Arial"/>
                <a:cs typeface="Arial"/>
              </a:rPr>
              <a:t>med resten af organisationen (Sender 1997; </a:t>
            </a:r>
            <a:r>
              <a:rPr lang="da-DK" sz="1800" dirty="0" err="1">
                <a:latin typeface="Arial"/>
                <a:cs typeface="Arial"/>
              </a:rPr>
              <a:t>Kathuria</a:t>
            </a:r>
            <a:r>
              <a:rPr lang="da-DK" sz="1800" dirty="0">
                <a:latin typeface="Arial"/>
                <a:cs typeface="Arial"/>
              </a:rPr>
              <a:t>, </a:t>
            </a:r>
            <a:r>
              <a:rPr lang="da-DK" sz="1800" dirty="0" err="1">
                <a:latin typeface="Arial"/>
                <a:cs typeface="Arial"/>
              </a:rPr>
              <a:t>Joshi</a:t>
            </a:r>
            <a:r>
              <a:rPr lang="da-DK" sz="1800" dirty="0">
                <a:latin typeface="Arial"/>
                <a:cs typeface="Arial"/>
              </a:rPr>
              <a:t> &amp;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 err="1">
                <a:latin typeface="Arial"/>
                <a:cs typeface="Arial"/>
              </a:rPr>
              <a:t>Porth</a:t>
            </a:r>
            <a:r>
              <a:rPr lang="da-DK" sz="1800" dirty="0">
                <a:latin typeface="Arial"/>
                <a:cs typeface="Arial"/>
              </a:rPr>
              <a:t> 2007). </a:t>
            </a:r>
            <a:endParaRPr lang="da-DK" sz="1800" dirty="0" smtClean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endParaRPr lang="da-DK" sz="1800" dirty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Kendte teamdannelsesteorier: </a:t>
            </a:r>
          </a:p>
          <a:p>
            <a:pPr lvl="1"/>
            <a:r>
              <a:rPr lang="da-DK" sz="1800" dirty="0" err="1" smtClean="0">
                <a:latin typeface="Arial"/>
                <a:cs typeface="Arial"/>
              </a:rPr>
              <a:t>Belbins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>
                <a:latin typeface="Arial"/>
                <a:cs typeface="Arial"/>
              </a:rPr>
              <a:t>rolleteori (1981</a:t>
            </a:r>
            <a:r>
              <a:rPr lang="da-DK" sz="1800" dirty="0" smtClean="0">
                <a:latin typeface="Arial"/>
                <a:cs typeface="Arial"/>
              </a:rPr>
              <a:t>), </a:t>
            </a:r>
            <a:r>
              <a:rPr lang="da-DK" sz="1800" dirty="0">
                <a:latin typeface="Arial"/>
                <a:cs typeface="Arial"/>
              </a:rPr>
              <a:t>Myers-</a:t>
            </a:r>
            <a:r>
              <a:rPr lang="da-DK" sz="1800" dirty="0" err="1">
                <a:latin typeface="Arial"/>
                <a:cs typeface="Arial"/>
              </a:rPr>
              <a:t>Briggs</a:t>
            </a:r>
            <a:r>
              <a:rPr lang="da-DK" sz="1800" dirty="0">
                <a:latin typeface="Arial"/>
                <a:cs typeface="Arial"/>
              </a:rPr>
              <a:t> (1962) typeindikator, DISC-modellen (Hedge 2012; Marston 2012</a:t>
            </a:r>
            <a:r>
              <a:rPr lang="da-DK" sz="1800" dirty="0" smtClean="0">
                <a:latin typeface="Arial"/>
                <a:cs typeface="Arial"/>
              </a:rPr>
              <a:t>), The </a:t>
            </a:r>
            <a:r>
              <a:rPr lang="da-DK" sz="1800" dirty="0">
                <a:latin typeface="Arial"/>
                <a:cs typeface="Arial"/>
              </a:rPr>
              <a:t>Big </a:t>
            </a:r>
            <a:r>
              <a:rPr lang="da-DK" sz="1800" dirty="0" err="1">
                <a:latin typeface="Arial"/>
                <a:cs typeface="Arial"/>
              </a:rPr>
              <a:t>Five</a:t>
            </a:r>
            <a:r>
              <a:rPr lang="da-DK" sz="1800" dirty="0">
                <a:latin typeface="Arial"/>
                <a:cs typeface="Arial"/>
              </a:rPr>
              <a:t>-</a:t>
            </a:r>
            <a:r>
              <a:rPr lang="da-DK" sz="1800" dirty="0" smtClean="0">
                <a:latin typeface="Arial"/>
                <a:cs typeface="Arial"/>
              </a:rPr>
              <a:t>teorien </a:t>
            </a:r>
            <a:r>
              <a:rPr lang="da-DK" sz="1800" dirty="0">
                <a:latin typeface="Arial"/>
                <a:cs typeface="Arial"/>
              </a:rPr>
              <a:t>(</a:t>
            </a:r>
            <a:r>
              <a:rPr lang="da-DK" sz="1800" dirty="0" err="1">
                <a:latin typeface="Arial"/>
                <a:cs typeface="Arial"/>
              </a:rPr>
              <a:t>Boyle</a:t>
            </a:r>
            <a:r>
              <a:rPr lang="da-DK" sz="1800" dirty="0">
                <a:latin typeface="Arial"/>
                <a:cs typeface="Arial"/>
              </a:rPr>
              <a:t>, Matthews &amp;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 err="1">
                <a:latin typeface="Arial"/>
                <a:cs typeface="Arial"/>
              </a:rPr>
              <a:t>Saklofske</a:t>
            </a:r>
            <a:r>
              <a:rPr lang="da-DK" sz="1800" dirty="0">
                <a:latin typeface="Arial"/>
                <a:cs typeface="Arial"/>
              </a:rPr>
              <a:t> 2008). </a:t>
            </a:r>
          </a:p>
        </p:txBody>
      </p:sp>
    </p:spTree>
    <p:extLst>
      <p:ext uri="{BB962C8B-B14F-4D97-AF65-F5344CB8AC3E}">
        <p14:creationId xmlns:p14="http://schemas.microsoft.com/office/powerpoint/2010/main" val="272818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9" y="4276278"/>
            <a:ext cx="8229600" cy="194454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12186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/>
                <a:cs typeface="Arial"/>
              </a:rPr>
              <a:t>I</a:t>
            </a:r>
            <a:r>
              <a:rPr lang="da-DK" sz="2800" dirty="0" smtClean="0">
                <a:latin typeface="Arial"/>
                <a:cs typeface="Arial"/>
              </a:rPr>
              <a:t>nternationale </a:t>
            </a:r>
            <a:r>
              <a:rPr lang="da-DK" sz="2800" dirty="0">
                <a:latin typeface="Arial"/>
                <a:cs typeface="Arial"/>
              </a:rPr>
              <a:t>teams </a:t>
            </a:r>
          </a:p>
        </p:txBody>
      </p:sp>
      <p:sp>
        <p:nvSpPr>
          <p:cNvPr id="7" name="Pladsholder til indhold 2"/>
          <p:cNvSpPr txBox="1">
            <a:spLocks/>
          </p:cNvSpPr>
          <p:nvPr/>
        </p:nvSpPr>
        <p:spPr>
          <a:xfrm>
            <a:off x="457200" y="17551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a-DK" sz="1800" dirty="0" smtClean="0">
                <a:latin typeface="Arial"/>
                <a:cs typeface="Arial"/>
              </a:rPr>
              <a:t>Internationale teams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er i praksis ofte </a:t>
            </a:r>
            <a:r>
              <a:rPr lang="da-DK" sz="1800" i="1" dirty="0">
                <a:latin typeface="Arial"/>
                <a:cs typeface="Arial"/>
              </a:rPr>
              <a:t>v</a:t>
            </a:r>
            <a:r>
              <a:rPr lang="da-DK" sz="1800" i="1" dirty="0" smtClean="0">
                <a:latin typeface="Arial"/>
                <a:cs typeface="Arial"/>
              </a:rPr>
              <a:t>irtuelle</a:t>
            </a:r>
            <a:r>
              <a:rPr lang="da-DK" sz="1800" dirty="0" smtClean="0">
                <a:latin typeface="Arial"/>
                <a:cs typeface="Arial"/>
              </a:rPr>
              <a:t> teams</a:t>
            </a: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Virtuelle </a:t>
            </a:r>
            <a:r>
              <a:rPr lang="da-DK" sz="1800" dirty="0">
                <a:latin typeface="Arial"/>
                <a:cs typeface="Arial"/>
              </a:rPr>
              <a:t>og traditionelle teams adskiller </a:t>
            </a:r>
            <a:r>
              <a:rPr lang="da-DK" sz="1800" dirty="0" smtClean="0">
                <a:latin typeface="Arial"/>
                <a:cs typeface="Arial"/>
              </a:rPr>
              <a:t>sig særligt på to måder: </a:t>
            </a:r>
          </a:p>
          <a:p>
            <a:pPr lvl="1" algn="just"/>
            <a:r>
              <a:rPr lang="da-DK" sz="1800" i="1" dirty="0" smtClean="0">
                <a:latin typeface="Arial"/>
                <a:cs typeface="Arial"/>
              </a:rPr>
              <a:t>Rum</a:t>
            </a:r>
            <a:r>
              <a:rPr lang="da-DK" sz="1800" dirty="0" smtClean="0">
                <a:latin typeface="Arial"/>
                <a:cs typeface="Arial"/>
              </a:rPr>
              <a:t>: Traditionelle team arbejder ofte sammen på et lokalt kontor mens virtuelle teams samarbejder over geografiske afstande</a:t>
            </a:r>
            <a:endParaRPr lang="da-DK" sz="1800" dirty="0">
              <a:latin typeface="Arial"/>
              <a:cs typeface="Arial"/>
            </a:endParaRPr>
          </a:p>
          <a:p>
            <a:pPr lvl="1" algn="just"/>
            <a:r>
              <a:rPr lang="da-DK" sz="1800" i="1" dirty="0" smtClean="0">
                <a:latin typeface="Arial"/>
                <a:cs typeface="Arial"/>
              </a:rPr>
              <a:t>Kommunikation</a:t>
            </a:r>
            <a:r>
              <a:rPr lang="da-DK" sz="1800" dirty="0" smtClean="0">
                <a:latin typeface="Arial"/>
                <a:cs typeface="Arial"/>
              </a:rPr>
              <a:t>: Traditionelle teams kan både mødes ansigt-til-ansigt og bruge medier, mens virtuelle teams er samarbejder via e-mail, chat, telefon, video- og telefonmøder og sjældent mødes rent fysisk</a:t>
            </a:r>
            <a:r>
              <a:rPr lang="da-DK" sz="1800" dirty="0" smtClean="0">
                <a:effectLst/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(Bell og Kozlowski 2002). </a:t>
            </a:r>
          </a:p>
          <a:p>
            <a:pPr algn="just"/>
            <a:endParaRPr lang="da-DK" sz="1800" i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1800" i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1800" i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1800" i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1800" i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da-DK" sz="18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4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1507</Words>
  <Application>Microsoft Macintosh PowerPoint</Application>
  <PresentationFormat>Skærmshow (4:3)</PresentationFormat>
  <Paragraphs>149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Teams i internationale virksomheder</vt:lpstr>
      <vt:lpstr>Indhold</vt:lpstr>
      <vt:lpstr>Hvad er et team?  </vt:lpstr>
      <vt:lpstr>Forskningsperspektiver </vt:lpstr>
      <vt:lpstr>Teamsamarbejdets paradigmer</vt:lpstr>
      <vt:lpstr>Teamsamarbejdets paradigmer</vt:lpstr>
      <vt:lpstr>Fra grupper til synergi</vt:lpstr>
      <vt:lpstr>Teamdannelse</vt:lpstr>
      <vt:lpstr>Internationale teams </vt:lpstr>
      <vt:lpstr>Internationale teams</vt:lpstr>
      <vt:lpstr>Eksempel &amp; Øvelse</vt:lpstr>
      <vt:lpstr>Eksempel &amp; Øvelse</vt:lpstr>
      <vt:lpstr>Teamstruktur</vt:lpstr>
      <vt:lpstr>Teamstruktur</vt:lpstr>
      <vt:lpstr>Teamtyper</vt:lpstr>
      <vt:lpstr>Samarbejde mellem teams </vt:lpstr>
      <vt:lpstr>Ledelse af teams </vt:lpstr>
      <vt:lpstr>Team- og projektledelse</vt:lpstr>
    </vt:vector>
  </TitlesOfParts>
  <Company>KU/Maersk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i internationale virksomheder</dc:title>
  <dc:creator>Liv Hassert</dc:creator>
  <cp:lastModifiedBy>Thomas Lehman Waaben Toft</cp:lastModifiedBy>
  <cp:revision>54</cp:revision>
  <dcterms:created xsi:type="dcterms:W3CDTF">2016-06-20T06:03:34Z</dcterms:created>
  <dcterms:modified xsi:type="dcterms:W3CDTF">2016-08-14T19:34:34Z</dcterms:modified>
</cp:coreProperties>
</file>