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60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882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650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912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633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665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189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547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77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786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100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21A12-AD48-ED42-95D8-74B695CA742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63CF4-9829-2640-B610-AB830161A3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482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5200" dirty="0" smtClean="0">
                <a:latin typeface="Arial"/>
                <a:cs typeface="Arial"/>
              </a:rPr>
              <a:t>Globalt lederskab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Kapitel </a:t>
            </a:r>
            <a:r>
              <a:rPr lang="da-DK" sz="2800" dirty="0" smtClean="0">
                <a:latin typeface="Arial"/>
                <a:cs typeface="Arial"/>
              </a:rPr>
              <a:t>16</a:t>
            </a:r>
          </a:p>
          <a:p>
            <a:endParaRPr lang="da-DK" sz="2800" dirty="0">
              <a:latin typeface="Arial"/>
              <a:cs typeface="Arial"/>
            </a:endParaRPr>
          </a:p>
          <a:p>
            <a:r>
              <a:rPr lang="da-DK" sz="2000" dirty="0" smtClean="0">
                <a:latin typeface="Arial"/>
                <a:cs typeface="Arial"/>
              </a:rPr>
              <a:t>Magnus Larsson og Sandra Bothmann</a:t>
            </a:r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3323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3035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transformationelle lederskab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81707" y="1873351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Fokus </a:t>
            </a:r>
            <a:r>
              <a:rPr lang="da-DK" sz="1800" dirty="0">
                <a:latin typeface="Arial"/>
                <a:cs typeface="Arial"/>
              </a:rPr>
              <a:t>på motivation, følelser og </a:t>
            </a:r>
            <a:r>
              <a:rPr lang="da-DK" sz="1800" dirty="0" smtClean="0">
                <a:latin typeface="Arial"/>
                <a:cs typeface="Arial"/>
              </a:rPr>
              <a:t>mening. </a:t>
            </a:r>
          </a:p>
          <a:p>
            <a:r>
              <a:rPr lang="da-DK" sz="1800" dirty="0" smtClean="0">
                <a:latin typeface="Arial"/>
                <a:cs typeface="Arial"/>
              </a:rPr>
              <a:t>Lederen formulerer en mening </a:t>
            </a:r>
            <a:r>
              <a:rPr lang="da-DK" sz="1800" dirty="0">
                <a:latin typeface="Arial"/>
                <a:cs typeface="Arial"/>
              </a:rPr>
              <a:t>med arbejdet og en </a:t>
            </a:r>
            <a:r>
              <a:rPr lang="da-DK" sz="1800" i="1" dirty="0">
                <a:latin typeface="Arial"/>
                <a:cs typeface="Arial"/>
              </a:rPr>
              <a:t>vision </a:t>
            </a:r>
            <a:r>
              <a:rPr lang="da-DK" sz="1800" dirty="0">
                <a:latin typeface="Arial"/>
                <a:cs typeface="Arial"/>
              </a:rPr>
              <a:t>for, hvor virksomheden skal </a:t>
            </a:r>
            <a:r>
              <a:rPr lang="da-DK" sz="1800" dirty="0" smtClean="0">
                <a:latin typeface="Arial"/>
                <a:cs typeface="Arial"/>
              </a:rPr>
              <a:t>hen.</a:t>
            </a:r>
          </a:p>
          <a:p>
            <a:r>
              <a:rPr lang="da-DK" sz="1800" dirty="0" smtClean="0">
                <a:latin typeface="Arial"/>
                <a:cs typeface="Arial"/>
              </a:rPr>
              <a:t>Det er vigtigt at lederen besidder egenskaben karisma</a:t>
            </a:r>
          </a:p>
          <a:p>
            <a:r>
              <a:rPr lang="da-DK" sz="1800" dirty="0">
                <a:latin typeface="Arial"/>
                <a:cs typeface="Arial"/>
              </a:rPr>
              <a:t>Forskningen har vist, at transformationel ledelse har </a:t>
            </a:r>
            <a:r>
              <a:rPr lang="da-DK" sz="1800" dirty="0" smtClean="0">
                <a:latin typeface="Arial"/>
                <a:cs typeface="Arial"/>
              </a:rPr>
              <a:t>god effekt, </a:t>
            </a:r>
            <a:r>
              <a:rPr lang="da-DK" sz="1800" dirty="0">
                <a:latin typeface="Arial"/>
                <a:cs typeface="Arial"/>
              </a:rPr>
              <a:t>når det gælder medarbejderes præstation, tilfredshed og </a:t>
            </a:r>
            <a:r>
              <a:rPr lang="da-DK" sz="1800" dirty="0" smtClean="0">
                <a:latin typeface="Arial"/>
                <a:cs typeface="Arial"/>
              </a:rPr>
              <a:t>motivation</a:t>
            </a:r>
            <a:r>
              <a:rPr lang="da-DK" sz="1800" dirty="0">
                <a:latin typeface="Arial"/>
                <a:cs typeface="Arial"/>
              </a:rPr>
              <a:t>.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Bass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err="1" smtClean="0">
                <a:latin typeface="Arial"/>
                <a:cs typeface="Arial"/>
              </a:rPr>
              <a:t>Avolios</a:t>
            </a:r>
            <a:r>
              <a:rPr lang="da-DK" sz="1800" dirty="0" smtClean="0">
                <a:latin typeface="Arial"/>
                <a:cs typeface="Arial"/>
              </a:rPr>
              <a:t> fire I’er (fra engelsk):</a:t>
            </a:r>
          </a:p>
          <a:p>
            <a:pPr lvl="1"/>
            <a:r>
              <a:rPr lang="da-DK" sz="1800" b="1" dirty="0">
                <a:latin typeface="Arial"/>
                <a:cs typeface="Arial"/>
              </a:rPr>
              <a:t>Påvirkning gennem vision og karisma</a:t>
            </a:r>
            <a:r>
              <a:rPr lang="da-DK" sz="1800" dirty="0">
                <a:latin typeface="Arial"/>
                <a:cs typeface="Arial"/>
              </a:rPr>
              <a:t> (</a:t>
            </a:r>
            <a:r>
              <a:rPr lang="da-DK" sz="1800" dirty="0" err="1">
                <a:latin typeface="Arial"/>
                <a:cs typeface="Arial"/>
              </a:rPr>
              <a:t>idealized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influence</a:t>
            </a:r>
            <a:r>
              <a:rPr lang="da-DK" sz="1800" dirty="0" smtClean="0">
                <a:latin typeface="Arial"/>
                <a:cs typeface="Arial"/>
              </a:rPr>
              <a:t>) </a:t>
            </a:r>
            <a:r>
              <a:rPr lang="da-DK" sz="1800" b="1" dirty="0" smtClean="0">
                <a:latin typeface="Arial"/>
                <a:cs typeface="Arial"/>
              </a:rPr>
              <a:t>Inspirerende </a:t>
            </a:r>
            <a:r>
              <a:rPr lang="da-DK" sz="1800" b="1" dirty="0">
                <a:latin typeface="Arial"/>
                <a:cs typeface="Arial"/>
              </a:rPr>
              <a:t>motivation</a:t>
            </a:r>
            <a:r>
              <a:rPr lang="da-DK" sz="1800" dirty="0">
                <a:latin typeface="Arial"/>
                <a:cs typeface="Arial"/>
              </a:rPr>
              <a:t> (</a:t>
            </a:r>
            <a:r>
              <a:rPr lang="da-DK" sz="1800" dirty="0" err="1">
                <a:latin typeface="Arial"/>
                <a:cs typeface="Arial"/>
              </a:rPr>
              <a:t>inspirational</a:t>
            </a:r>
            <a:r>
              <a:rPr lang="da-DK" sz="1800" dirty="0">
                <a:latin typeface="Arial"/>
                <a:cs typeface="Arial"/>
              </a:rPr>
              <a:t> motivation</a:t>
            </a:r>
            <a:r>
              <a:rPr lang="da-DK" sz="1800" dirty="0" smtClean="0">
                <a:latin typeface="Arial"/>
                <a:cs typeface="Arial"/>
              </a:rPr>
              <a:t>)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b="1" dirty="0">
                <a:latin typeface="Arial"/>
                <a:cs typeface="Arial"/>
              </a:rPr>
              <a:t>Intellektuel stimulering</a:t>
            </a:r>
            <a:r>
              <a:rPr lang="da-DK" sz="1800" dirty="0">
                <a:latin typeface="Arial"/>
                <a:cs typeface="Arial"/>
              </a:rPr>
              <a:t> (</a:t>
            </a:r>
            <a:r>
              <a:rPr lang="da-DK" sz="1800" dirty="0" err="1">
                <a:latin typeface="Arial"/>
                <a:cs typeface="Arial"/>
              </a:rPr>
              <a:t>intellectual</a:t>
            </a:r>
            <a:r>
              <a:rPr lang="da-DK" sz="1800" dirty="0">
                <a:latin typeface="Arial"/>
                <a:cs typeface="Arial"/>
              </a:rPr>
              <a:t> stimulation</a:t>
            </a:r>
            <a:r>
              <a:rPr lang="da-DK" sz="1800" dirty="0" smtClean="0">
                <a:latin typeface="Arial"/>
                <a:cs typeface="Arial"/>
              </a:rPr>
              <a:t>) 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           </a:t>
            </a:r>
            <a:r>
              <a:rPr lang="da-DK" sz="1800" b="1" dirty="0" smtClean="0">
                <a:latin typeface="Arial"/>
                <a:cs typeface="Arial"/>
              </a:rPr>
              <a:t>Opmærksomhed </a:t>
            </a:r>
            <a:r>
              <a:rPr lang="da-DK" sz="1800" b="1" dirty="0">
                <a:latin typeface="Arial"/>
                <a:cs typeface="Arial"/>
              </a:rPr>
              <a:t>på individer</a:t>
            </a:r>
            <a:r>
              <a:rPr lang="da-DK" sz="1800" dirty="0">
                <a:latin typeface="Arial"/>
                <a:cs typeface="Arial"/>
              </a:rPr>
              <a:t> (</a:t>
            </a:r>
            <a:r>
              <a:rPr lang="da-DK" sz="1800" dirty="0" err="1">
                <a:latin typeface="Arial"/>
                <a:cs typeface="Arial"/>
              </a:rPr>
              <a:t>individual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 smtClean="0">
                <a:latin typeface="Arial"/>
                <a:cs typeface="Arial"/>
              </a:rPr>
              <a:t>consideration</a:t>
            </a:r>
            <a:r>
              <a:rPr lang="da-DK" sz="1800" dirty="0" smtClean="0">
                <a:latin typeface="Arial"/>
                <a:cs typeface="Arial"/>
              </a:rPr>
              <a:t>)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369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111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delte lederskab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7805" y="1979357"/>
            <a:ext cx="7864575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Lederskab er </a:t>
            </a:r>
            <a:r>
              <a:rPr lang="da-DK" sz="1800" dirty="0">
                <a:latin typeface="Arial"/>
                <a:cs typeface="Arial"/>
              </a:rPr>
              <a:t>en proces, der </a:t>
            </a:r>
            <a:r>
              <a:rPr lang="da-DK" sz="1800" dirty="0" smtClean="0">
                <a:latin typeface="Arial"/>
                <a:cs typeface="Arial"/>
              </a:rPr>
              <a:t>kan </a:t>
            </a:r>
            <a:r>
              <a:rPr lang="da-DK" sz="1800" dirty="0">
                <a:latin typeface="Arial"/>
                <a:cs typeface="Arial"/>
              </a:rPr>
              <a:t>fordeles på flere individer.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Skabes i interaktionen mellem medarbejdere.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Fungerer godt i en projektorienteret organisation.</a:t>
            </a:r>
          </a:p>
          <a:p>
            <a:pPr lvl="0" algn="just"/>
            <a:r>
              <a:rPr lang="da-DK" sz="1800" dirty="0">
                <a:latin typeface="Arial"/>
                <a:cs typeface="Arial"/>
              </a:rPr>
              <a:t>Det delte lederskab fungerer bedst i sammenhænge og kulturer med lav magtdistance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Delt lederskab kan være: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Co-</a:t>
            </a:r>
            <a:r>
              <a:rPr lang="da-DK" sz="1800" dirty="0" err="1" smtClean="0">
                <a:latin typeface="Arial"/>
                <a:cs typeface="Arial"/>
              </a:rPr>
              <a:t>leadership</a:t>
            </a:r>
            <a:r>
              <a:rPr lang="da-DK" sz="1800" dirty="0" smtClean="0">
                <a:latin typeface="Arial"/>
                <a:cs typeface="Arial"/>
              </a:rPr>
              <a:t> (fordelt på to </a:t>
            </a:r>
            <a:r>
              <a:rPr lang="da-DK" sz="1800" dirty="0" err="1" smtClean="0">
                <a:latin typeface="Arial"/>
                <a:cs typeface="Arial"/>
              </a:rPr>
              <a:t>enkelt-individer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Skiftende lederskab i en gruppe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Stabil konstellation i en gruppe</a:t>
            </a:r>
          </a:p>
          <a:p>
            <a:pPr lvl="1"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85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Diskursivt perspektiv på lederskab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8850" y="2517415"/>
            <a:ext cx="7902487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Nyt perspektiv, der er kommet inden for forskningen i de sidste 10-15 år.</a:t>
            </a:r>
          </a:p>
          <a:p>
            <a:r>
              <a:rPr lang="da-DK" sz="1800" dirty="0" smtClean="0">
                <a:latin typeface="Arial"/>
                <a:cs typeface="Arial"/>
              </a:rPr>
              <a:t>Lederskab er en social konstruktion.</a:t>
            </a:r>
          </a:p>
          <a:p>
            <a:r>
              <a:rPr lang="da-DK" sz="1800" dirty="0" smtClean="0">
                <a:latin typeface="Arial"/>
                <a:cs typeface="Arial"/>
              </a:rPr>
              <a:t>Lederskab kan være fordelt mellem individer og forhandles i interaktionen.</a:t>
            </a:r>
          </a:p>
          <a:p>
            <a:r>
              <a:rPr lang="da-DK" sz="1800" dirty="0" smtClean="0">
                <a:latin typeface="Arial"/>
                <a:cs typeface="Arial"/>
              </a:rPr>
              <a:t>Beslutninger og accept bliver til i interaktionen og et aktivt samspil og er essentielt for det diskursive lederskab.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3270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Lederskab og kultur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9894" y="1903526"/>
            <a:ext cx="778875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Kultur påvirker holdninger og adfærd og tolkning af andres handlinger.</a:t>
            </a:r>
          </a:p>
          <a:p>
            <a:pPr lvl="0" algn="just"/>
            <a:r>
              <a:rPr lang="da-DK" sz="1800" dirty="0">
                <a:latin typeface="Arial"/>
                <a:cs typeface="Arial"/>
              </a:rPr>
              <a:t>Teknologi har bragt os tættere på hinanden, men vi er ikke nødvendigvis tættere på hinanden rent kulturelt, hvilket stiller større krav til kendskab til andre kulturer og </a:t>
            </a:r>
            <a:r>
              <a:rPr lang="da-DK" sz="1800" dirty="0" smtClean="0">
                <a:latin typeface="Arial"/>
                <a:cs typeface="Arial"/>
              </a:rPr>
              <a:t>ledelsesformer.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Kulturelle udfordringer for lederen, når: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s</a:t>
            </a:r>
            <a:r>
              <a:rPr lang="da-DK" sz="1800" dirty="0" smtClean="0">
                <a:latin typeface="Arial"/>
                <a:cs typeface="Arial"/>
              </a:rPr>
              <a:t>amarbejdspartnerne er fra andre lande med betydelige kulturelle forskelle ift. </a:t>
            </a:r>
            <a:r>
              <a:rPr lang="da-DK" sz="1800" dirty="0" smtClean="0">
                <a:latin typeface="Arial"/>
                <a:cs typeface="Arial"/>
              </a:rPr>
              <a:t>lederen.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>
                <a:latin typeface="Arial"/>
                <a:cs typeface="Arial"/>
              </a:rPr>
              <a:t>l</a:t>
            </a:r>
            <a:r>
              <a:rPr lang="da-DK" sz="1800" dirty="0" smtClean="0">
                <a:latin typeface="Arial"/>
                <a:cs typeface="Arial"/>
              </a:rPr>
              <a:t>ederen arbejder i en virksomhed der har outsourcet dele af arbejdet til andre lande med betydelige kulturelle forskelle ift. </a:t>
            </a:r>
            <a:r>
              <a:rPr lang="da-DK" sz="1800" dirty="0" smtClean="0">
                <a:latin typeface="Arial"/>
                <a:cs typeface="Arial"/>
              </a:rPr>
              <a:t>lederen.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Lederen ledere en multietnisk gruppe enten på samme sted eller placeret på forskellige geografiske </a:t>
            </a:r>
            <a:r>
              <a:rPr lang="da-DK" sz="1800" dirty="0" err="1" smtClean="0">
                <a:latin typeface="Arial"/>
                <a:cs typeface="Arial"/>
              </a:rPr>
              <a:t>lokationer</a:t>
            </a:r>
            <a:r>
              <a:rPr lang="da-DK" sz="1800" dirty="0" smtClean="0">
                <a:latin typeface="Arial"/>
                <a:cs typeface="Arial"/>
              </a:rPr>
              <a:t>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945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697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GLOBE-studiet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9893" y="2149978"/>
            <a:ext cx="7902487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GLOBE står for Global </a:t>
            </a:r>
            <a:r>
              <a:rPr lang="da-DK" sz="1800" dirty="0" err="1">
                <a:latin typeface="Arial"/>
                <a:cs typeface="Arial"/>
              </a:rPr>
              <a:t>Leadership</a:t>
            </a:r>
            <a:r>
              <a:rPr lang="da-DK" sz="1800" dirty="0">
                <a:latin typeface="Arial"/>
                <a:cs typeface="Arial"/>
              </a:rPr>
              <a:t> and </a:t>
            </a:r>
            <a:r>
              <a:rPr lang="da-DK" sz="1800" dirty="0" err="1">
                <a:latin typeface="Arial"/>
                <a:cs typeface="Arial"/>
              </a:rPr>
              <a:t>Organizational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Behavior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Effectivness</a:t>
            </a:r>
            <a:r>
              <a:rPr lang="da-DK" sz="1800" dirty="0">
                <a:latin typeface="Arial"/>
                <a:cs typeface="Arial"/>
              </a:rPr>
              <a:t> Research </a:t>
            </a:r>
            <a:r>
              <a:rPr lang="da-DK" sz="1800" dirty="0" smtClean="0">
                <a:latin typeface="Arial"/>
                <a:cs typeface="Arial"/>
              </a:rPr>
              <a:t>Program.</a:t>
            </a:r>
            <a:r>
              <a:rPr lang="da-DK" sz="1800" dirty="0" smtClean="0">
                <a:effectLst/>
                <a:latin typeface="Arial"/>
                <a:cs typeface="Arial"/>
              </a:rPr>
              <a:t> </a:t>
            </a:r>
            <a:endParaRPr lang="da-DK" sz="1800" dirty="0" smtClean="0">
              <a:effectLst/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</a:t>
            </a:r>
            <a:r>
              <a:rPr lang="da-DK" sz="1800" dirty="0">
                <a:latin typeface="Arial"/>
                <a:cs typeface="Arial"/>
              </a:rPr>
              <a:t>mest omfattende og ambitiøse studie af lederskab og geografisk betingede </a:t>
            </a:r>
            <a:r>
              <a:rPr lang="da-DK" sz="1800" dirty="0" smtClean="0">
                <a:latin typeface="Arial"/>
                <a:cs typeface="Arial"/>
              </a:rPr>
              <a:t>kulturtræk.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Kortlægning af samfundsbetingede </a:t>
            </a:r>
            <a:r>
              <a:rPr lang="da-DK" sz="1800" dirty="0">
                <a:latin typeface="Arial"/>
                <a:cs typeface="Arial"/>
              </a:rPr>
              <a:t>kulturelle værdier, organisatoriske kulturer og foretrukne lederskabshandlinger i forskellige </a:t>
            </a:r>
            <a:r>
              <a:rPr lang="da-DK" sz="1800" dirty="0" smtClean="0">
                <a:latin typeface="Arial"/>
                <a:cs typeface="Arial"/>
              </a:rPr>
              <a:t>kulturer.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Lande samles i klynger, der får hver deres kulturelle profil ift. hvordan de scorer på forskellige kulturelle </a:t>
            </a:r>
            <a:r>
              <a:rPr lang="da-DK" sz="1800" dirty="0" smtClean="0">
                <a:latin typeface="Arial"/>
                <a:cs typeface="Arial"/>
              </a:rPr>
              <a:t>dimensioner.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Desuden tilknyttes seks lederskabsdimensioner, der ligesom den kulturelle dimension havde forskellig score i hver </a:t>
            </a:r>
            <a:r>
              <a:rPr lang="da-DK" sz="1800" dirty="0" smtClean="0">
                <a:latin typeface="Arial"/>
                <a:cs typeface="Arial"/>
              </a:rPr>
              <a:t>klynge.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5782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903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GLOBE’s</a:t>
            </a:r>
            <a:r>
              <a:rPr lang="da-DK" sz="2800" dirty="0" smtClean="0">
                <a:latin typeface="Arial"/>
                <a:cs typeface="Arial"/>
              </a:rPr>
              <a:t> Ni kulturelle dimensioner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26725" y="2332037"/>
            <a:ext cx="3409866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Magtdistance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Usikkerhedsundvigelse</a:t>
            </a:r>
          </a:p>
          <a:p>
            <a:r>
              <a:rPr lang="da-DK" sz="1800" dirty="0" smtClean="0">
                <a:latin typeface="Arial"/>
                <a:cs typeface="Arial"/>
              </a:rPr>
              <a:t>Humanorientering</a:t>
            </a:r>
          </a:p>
          <a:p>
            <a:r>
              <a:rPr lang="da-DK" sz="1800" dirty="0" smtClean="0">
                <a:latin typeface="Arial"/>
                <a:cs typeface="Arial"/>
              </a:rPr>
              <a:t>Institutionel kollektivisme</a:t>
            </a:r>
          </a:p>
          <a:p>
            <a:r>
              <a:rPr lang="da-DK" sz="1800" dirty="0" smtClean="0">
                <a:latin typeface="Arial"/>
                <a:cs typeface="Arial"/>
              </a:rPr>
              <a:t>Gruppekollektivisme</a:t>
            </a:r>
          </a:p>
          <a:p>
            <a:r>
              <a:rPr lang="da-DK" sz="1800" dirty="0" smtClean="0">
                <a:latin typeface="Arial"/>
                <a:cs typeface="Arial"/>
              </a:rPr>
              <a:t>Selvhævdelse</a:t>
            </a:r>
          </a:p>
          <a:p>
            <a:r>
              <a:rPr lang="da-DK" sz="1800" dirty="0" smtClean="0">
                <a:latin typeface="Arial"/>
                <a:cs typeface="Arial"/>
              </a:rPr>
              <a:t>Kønslighed</a:t>
            </a:r>
          </a:p>
          <a:p>
            <a:r>
              <a:rPr lang="da-DK" sz="1800" dirty="0" smtClean="0">
                <a:latin typeface="Arial"/>
                <a:cs typeface="Arial"/>
              </a:rPr>
              <a:t>Fremtidsorienteret</a:t>
            </a:r>
          </a:p>
          <a:p>
            <a:r>
              <a:rPr lang="da-DK" sz="1800" dirty="0" smtClean="0">
                <a:latin typeface="Arial"/>
                <a:cs typeface="Arial"/>
              </a:rPr>
              <a:t>Performanceorientering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6469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9115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GLOBE’s</a:t>
            </a:r>
            <a:r>
              <a:rPr lang="da-DK" sz="2800" dirty="0" smtClean="0">
                <a:latin typeface="Arial"/>
                <a:cs typeface="Arial"/>
              </a:rPr>
              <a:t> seks lederskabsdimensioner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40796"/>
            <a:ext cx="8509086" cy="4874945"/>
          </a:xfrm>
        </p:spPr>
        <p:txBody>
          <a:bodyPr>
            <a:noAutofit/>
          </a:bodyPr>
          <a:lstStyle/>
          <a:p>
            <a:pPr lvl="0"/>
            <a:r>
              <a:rPr lang="da-DK" sz="1800" i="1" dirty="0">
                <a:latin typeface="Arial"/>
                <a:cs typeface="Arial"/>
              </a:rPr>
              <a:t>Karismatisk/værdibaseret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performanceorientering, gruppekollektivisme, kønslighed og lav magtdistance</a:t>
            </a:r>
          </a:p>
          <a:p>
            <a:r>
              <a:rPr lang="da-DK" sz="1800" dirty="0" smtClean="0">
                <a:effectLst/>
                <a:latin typeface="Arial"/>
                <a:cs typeface="Arial"/>
              </a:rPr>
              <a:t>Karaktertræk: visionær, inspirerende, selvopofrende, integritet, beslutsom og performanceorienteret</a:t>
            </a:r>
          </a:p>
          <a:p>
            <a:endParaRPr lang="da-DK" sz="1800" dirty="0" smtClean="0">
              <a:effectLst/>
              <a:latin typeface="Arial"/>
              <a:cs typeface="Arial"/>
            </a:endParaRPr>
          </a:p>
          <a:p>
            <a:pPr lvl="0"/>
            <a:r>
              <a:rPr lang="da-DK" sz="1800" i="1" dirty="0">
                <a:latin typeface="Arial"/>
                <a:cs typeface="Arial"/>
              </a:rPr>
              <a:t>Teamorienteret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usikkerhedsundvigelse og gruppekollektivisme </a:t>
            </a:r>
          </a:p>
          <a:p>
            <a:r>
              <a:rPr lang="da-DK" sz="1800" dirty="0" smtClean="0">
                <a:effectLst/>
                <a:latin typeface="Arial"/>
                <a:cs typeface="Arial"/>
              </a:rPr>
              <a:t>Karaktertræk: teamorienteret, diplomatisk, administrationskompetent og lav score på </a:t>
            </a:r>
            <a:r>
              <a:rPr lang="da-DK" sz="1800" dirty="0" err="1" smtClean="0">
                <a:effectLst/>
                <a:latin typeface="Arial"/>
                <a:cs typeface="Arial"/>
              </a:rPr>
              <a:t>ondsindethed</a:t>
            </a:r>
            <a:endParaRPr lang="da-DK" sz="1800" dirty="0" smtClean="0">
              <a:effectLst/>
              <a:latin typeface="Arial"/>
              <a:cs typeface="Arial"/>
            </a:endParaRPr>
          </a:p>
          <a:p>
            <a:endParaRPr lang="da-DK" sz="1800" dirty="0" smtClean="0">
              <a:effectLst/>
              <a:latin typeface="Arial"/>
              <a:cs typeface="Arial"/>
            </a:endParaRPr>
          </a:p>
          <a:p>
            <a:pPr lvl="0"/>
            <a:r>
              <a:rPr lang="da-DK" sz="1800" i="1" dirty="0">
                <a:latin typeface="Arial"/>
                <a:cs typeface="Arial"/>
              </a:rPr>
              <a:t>Deltagelsesorienteret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performanceorientering, kønslighed, humanorientering og lav usikkerhedsundvigelse og </a:t>
            </a:r>
            <a:r>
              <a:rPr lang="da-DK" sz="1800" dirty="0" smtClean="0">
                <a:latin typeface="Arial"/>
                <a:cs typeface="Arial"/>
              </a:rPr>
              <a:t>magtdistance</a:t>
            </a: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effectLst/>
                <a:latin typeface="Arial"/>
                <a:cs typeface="Arial"/>
              </a:rPr>
              <a:t>Karaktertræk: delagtiggørende og lav score på enevældig</a:t>
            </a:r>
          </a:p>
          <a:p>
            <a:endParaRPr lang="da-DK" sz="1800" dirty="0" smtClean="0"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3004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298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da-DK" sz="1800" i="1" dirty="0">
                <a:latin typeface="Arial"/>
                <a:cs typeface="Arial"/>
              </a:rPr>
              <a:t>Humant orienteret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humanorientering, usikkerhedsundvigelse og selvhævdelse</a:t>
            </a:r>
          </a:p>
          <a:p>
            <a:pPr>
              <a:buFont typeface="Courier New"/>
              <a:buChar char="o"/>
            </a:pPr>
            <a:r>
              <a:rPr lang="da-DK" sz="1800" dirty="0">
                <a:latin typeface="Arial"/>
                <a:cs typeface="Arial"/>
              </a:rPr>
              <a:t>Karaktertræk: beskeden og orienteret mod mennesker</a:t>
            </a:r>
          </a:p>
          <a:p>
            <a:endParaRPr lang="da-DK" sz="1800" dirty="0">
              <a:latin typeface="Arial"/>
              <a:cs typeface="Arial"/>
            </a:endParaRPr>
          </a:p>
          <a:p>
            <a:pPr lvl="0"/>
            <a:r>
              <a:rPr lang="da-DK" sz="1800" i="1" dirty="0">
                <a:latin typeface="Arial"/>
                <a:cs typeface="Arial"/>
              </a:rPr>
              <a:t>Autonomt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performanceorientering, lav humanorientering og institutionel kollektivisme</a:t>
            </a:r>
          </a:p>
          <a:p>
            <a:pPr>
              <a:buFont typeface="Courier New"/>
              <a:buChar char="o"/>
            </a:pPr>
            <a:r>
              <a:rPr lang="da-DK" sz="1800" dirty="0">
                <a:latin typeface="Arial"/>
                <a:cs typeface="Arial"/>
              </a:rPr>
              <a:t>Karaktertræk: individualistisk, selvstændig, autonom og unik</a:t>
            </a:r>
          </a:p>
          <a:p>
            <a:endParaRPr lang="da-DK" sz="1800" dirty="0">
              <a:latin typeface="Arial"/>
              <a:cs typeface="Arial"/>
            </a:endParaRPr>
          </a:p>
          <a:p>
            <a:pPr lvl="0"/>
            <a:r>
              <a:rPr lang="da-DK" sz="1800" i="1" dirty="0">
                <a:latin typeface="Arial"/>
                <a:cs typeface="Arial"/>
              </a:rPr>
              <a:t>Selvbeskyttende lederskab</a:t>
            </a:r>
            <a:r>
              <a:rPr lang="da-DK" sz="1800" dirty="0">
                <a:latin typeface="Arial"/>
                <a:cs typeface="Arial"/>
              </a:rPr>
              <a:t/>
            </a:r>
            <a:br>
              <a:rPr lang="da-DK" sz="1800" dirty="0">
                <a:latin typeface="Arial"/>
                <a:cs typeface="Arial"/>
              </a:rPr>
            </a:br>
            <a:r>
              <a:rPr lang="da-DK" sz="1800" dirty="0">
                <a:latin typeface="Arial"/>
                <a:cs typeface="Arial"/>
              </a:rPr>
              <a:t>Kulturelle dimensioner: høj magtdistance og usikkerhedsundvigelse og lav kønslighed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45998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GLOBE’s</a:t>
            </a:r>
            <a:r>
              <a:rPr lang="da-DK" sz="2800" dirty="0" smtClean="0">
                <a:latin typeface="Arial"/>
                <a:cs typeface="Arial"/>
              </a:rPr>
              <a:t> seks lederskabsdimensioner</a:t>
            </a:r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6450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Ledelsesprofiler for de forskellige klynger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5" name="Billede 4" descr="Skærmbillede 2016-08-02 kl. 07.27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2" y="1337606"/>
            <a:ext cx="8686800" cy="495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12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195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 og magtdistance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7769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Goffmans </a:t>
            </a:r>
            <a:r>
              <a:rPr lang="da-DK" sz="1800" i="1" dirty="0" smtClean="0">
                <a:latin typeface="Arial"/>
                <a:cs typeface="Arial"/>
              </a:rPr>
              <a:t>face-</a:t>
            </a:r>
            <a:r>
              <a:rPr lang="da-DK" sz="1800" dirty="0" smtClean="0">
                <a:latin typeface="Arial"/>
                <a:cs typeface="Arial"/>
              </a:rPr>
              <a:t>begreb: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Et </a:t>
            </a:r>
            <a:r>
              <a:rPr lang="da-DK" sz="1800" dirty="0">
                <a:latin typeface="Arial"/>
                <a:cs typeface="Arial"/>
              </a:rPr>
              <a:t>individs opbyggede positive sociale værdi, som løbende forhandles i interaktionen</a:t>
            </a:r>
            <a:r>
              <a:rPr lang="da-DK" sz="1800" dirty="0" smtClean="0">
                <a:effectLst/>
                <a:latin typeface="Arial"/>
                <a:cs typeface="Arial"/>
              </a:rPr>
              <a:t>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Der er stor forskel på hvor opsat man er på at opretholde sit face i kulturer.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I kulturer med høj humanorientering som kulturdimension vil man være ekstra orienteret mod sit eget og </a:t>
            </a:r>
            <a:r>
              <a:rPr lang="da-DK" sz="1800" dirty="0" smtClean="0">
                <a:latin typeface="Arial"/>
                <a:cs typeface="Arial"/>
              </a:rPr>
              <a:t>andres face.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 kulturer med lav humanorientering vil man ikke være ligeså opmærksom på at opretholde face.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15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34837"/>
            <a:ext cx="8229600" cy="1143000"/>
          </a:xfrm>
        </p:spPr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199" y="1985835"/>
            <a:ext cx="8452217" cy="5175491"/>
          </a:xfrm>
        </p:spPr>
        <p:txBody>
          <a:bodyPr numCol="2"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Begrebet </a:t>
            </a:r>
            <a:r>
              <a:rPr lang="da-DK" sz="1800" dirty="0" smtClean="0">
                <a:latin typeface="Arial"/>
                <a:cs typeface="Arial"/>
              </a:rPr>
              <a:t>lederskab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Historisk blik i forskningen i </a:t>
            </a:r>
            <a:r>
              <a:rPr lang="da-DK" sz="1800" dirty="0" smtClean="0">
                <a:latin typeface="Arial"/>
                <a:cs typeface="Arial"/>
              </a:rPr>
              <a:t>ledelse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Adfærdsperspektiv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Opgave- og relationsorientering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Situationsbestemt </a:t>
            </a:r>
            <a:r>
              <a:rPr lang="da-DK" sz="1800" dirty="0" smtClean="0">
                <a:latin typeface="Arial"/>
                <a:cs typeface="Arial"/>
              </a:rPr>
              <a:t>ledelse</a:t>
            </a:r>
          </a:p>
          <a:p>
            <a:pPr marL="457200" lvl="1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Det transformationelle </a:t>
            </a:r>
            <a:r>
              <a:rPr lang="da-DK" sz="1800" dirty="0" smtClean="0">
                <a:latin typeface="Arial"/>
                <a:cs typeface="Arial"/>
              </a:rPr>
              <a:t>lederskab</a:t>
            </a:r>
          </a:p>
          <a:p>
            <a:endParaRPr lang="da-DK" sz="1800" dirty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Det </a:t>
            </a:r>
            <a:r>
              <a:rPr lang="da-DK" sz="1800" dirty="0" smtClean="0">
                <a:latin typeface="Arial"/>
                <a:cs typeface="Arial"/>
              </a:rPr>
              <a:t>delte </a:t>
            </a:r>
            <a:r>
              <a:rPr lang="da-DK" sz="1800" dirty="0" smtClean="0">
                <a:latin typeface="Arial"/>
                <a:cs typeface="Arial"/>
              </a:rPr>
              <a:t>lederskab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Diskursivt perspektiv på </a:t>
            </a:r>
            <a:r>
              <a:rPr lang="da-DK" sz="1800" dirty="0" smtClean="0">
                <a:latin typeface="Arial"/>
                <a:cs typeface="Arial"/>
              </a:rPr>
              <a:t>lederskab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Lederskab og kultur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GLOBE-studiet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Kultur og magtdistance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2329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6876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på face-truende situationer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6" name="Billede 5" descr="Skærmbillede 2016-08-14 kl. 21.17.4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24"/>
          <a:stretch/>
        </p:blipFill>
        <p:spPr>
          <a:xfrm>
            <a:off x="551655" y="1457304"/>
            <a:ext cx="7867948" cy="1327486"/>
          </a:xfrm>
          <a:prstGeom prst="rect">
            <a:avLst/>
          </a:prstGeom>
        </p:spPr>
      </p:pic>
      <p:pic>
        <p:nvPicPr>
          <p:cNvPr id="7" name="Billede 6" descr="Skærmbillede 2016-08-14 kl. 21.17.57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9"/>
          <a:stretch/>
        </p:blipFill>
        <p:spPr>
          <a:xfrm>
            <a:off x="872385" y="2784790"/>
            <a:ext cx="7320180" cy="33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93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491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Øvelse 1: magtdistance i kulturer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004363"/>
            <a:ext cx="8229600" cy="4525963"/>
          </a:xfrm>
        </p:spPr>
        <p:txBody>
          <a:bodyPr>
            <a:noAutofit/>
          </a:bodyPr>
          <a:lstStyle/>
          <a:p>
            <a:r>
              <a:rPr lang="da-DK" sz="1600" dirty="0" smtClean="0">
                <a:latin typeface="Arial"/>
                <a:cs typeface="Arial"/>
              </a:rPr>
              <a:t>Formål med øvelsen:</a:t>
            </a:r>
          </a:p>
          <a:p>
            <a:pPr lvl="1"/>
            <a:r>
              <a:rPr lang="da-DK" sz="1600" dirty="0" smtClean="0">
                <a:latin typeface="Arial"/>
                <a:cs typeface="Arial"/>
              </a:rPr>
              <a:t>At få de studerende til at reflektere over hvor stor forskel der er på magtdistance i forskellige kulturer.</a:t>
            </a:r>
          </a:p>
          <a:p>
            <a:pPr lvl="1"/>
            <a:r>
              <a:rPr lang="da-DK" sz="1600" dirty="0" smtClean="0">
                <a:latin typeface="Arial"/>
                <a:cs typeface="Arial"/>
              </a:rPr>
              <a:t>At få de studerende til at reflektere over, hvor meget magtdistance spiller ind på lederskabet.</a:t>
            </a:r>
          </a:p>
          <a:p>
            <a:r>
              <a:rPr lang="da-DK" sz="1600" dirty="0" smtClean="0">
                <a:latin typeface="Arial"/>
                <a:cs typeface="Arial"/>
              </a:rPr>
              <a:t>Opbygning af øvelsen:</a:t>
            </a:r>
          </a:p>
          <a:p>
            <a:pPr lvl="1"/>
            <a:r>
              <a:rPr lang="da-DK" sz="1600" dirty="0" smtClean="0">
                <a:latin typeface="Arial"/>
                <a:cs typeface="Arial"/>
              </a:rPr>
              <a:t>1. De studerende skal i grupper af to diskutere det foregående eksempel med udgangspunkt i følgende spørgsmål: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Er magtdistancen høj eller lav i eksemplet?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Hvilken indflydelse har dette på interaktionen på mødet?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Bliver medarbejderen </a:t>
            </a:r>
            <a:r>
              <a:rPr lang="da-DK" sz="1600" dirty="0" err="1" smtClean="0">
                <a:latin typeface="Arial"/>
                <a:cs typeface="Arial"/>
              </a:rPr>
              <a:t>Aarchas</a:t>
            </a:r>
            <a:r>
              <a:rPr lang="da-DK" sz="1600" dirty="0" smtClean="0">
                <a:latin typeface="Arial"/>
                <a:cs typeface="Arial"/>
              </a:rPr>
              <a:t> indvending accepteret og hvordan kan dette være?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Hvordan tror I, at ville interaktionen forløbe, hvis mødet havde foregået i Danmark? Begrund jeres svar.</a:t>
            </a:r>
          </a:p>
          <a:p>
            <a:pPr lvl="1"/>
            <a:r>
              <a:rPr lang="da-DK" sz="1600" dirty="0" smtClean="0">
                <a:latin typeface="Arial"/>
                <a:cs typeface="Arial"/>
              </a:rPr>
              <a:t>2. De skal i grupper af fire lave rollespil: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Tag udgangspunkt i interaktionen præcis som den er og spil den igennem.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Dernæst skal de spille starten som om mødet forgik i Danmark.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Diskuter derefter hvad forskellen mellem interaktionen i Indien (som den var) og som I forestiller jer at den ville være i Danmark.</a:t>
            </a:r>
          </a:p>
          <a:p>
            <a:pPr lvl="2"/>
            <a:r>
              <a:rPr lang="da-DK" sz="1600" dirty="0" smtClean="0">
                <a:latin typeface="Arial"/>
                <a:cs typeface="Arial"/>
              </a:rPr>
              <a:t>Hvad er den største forskel?</a:t>
            </a:r>
          </a:p>
          <a:p>
            <a:endParaRPr lang="da-DK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601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30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Begrebet lederskab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6275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da-DK" sz="1800" dirty="0" smtClean="0">
                <a:latin typeface="Arial"/>
                <a:cs typeface="Arial"/>
              </a:rPr>
              <a:t>Følgende funktioner kan høre ind under begrebet ledelse: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Management (</a:t>
            </a:r>
            <a:r>
              <a:rPr lang="da-DK" sz="1800" dirty="0">
                <a:latin typeface="Arial"/>
                <a:cs typeface="Arial"/>
              </a:rPr>
              <a:t>bemanding, organisering og </a:t>
            </a:r>
            <a:r>
              <a:rPr lang="da-DK" sz="1800" dirty="0" smtClean="0">
                <a:latin typeface="Arial"/>
                <a:cs typeface="Arial"/>
              </a:rPr>
              <a:t>overvågning i organisationen)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At skabe forandringer og motivere </a:t>
            </a:r>
            <a:r>
              <a:rPr lang="da-DK" sz="1800" dirty="0" smtClean="0">
                <a:latin typeface="Arial"/>
                <a:cs typeface="Arial"/>
              </a:rPr>
              <a:t>medarbejdere</a:t>
            </a:r>
          </a:p>
          <a:p>
            <a:pPr marL="457200" lvl="1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Lederskab er en </a:t>
            </a:r>
            <a:r>
              <a:rPr lang="da-DK" sz="1800" dirty="0" smtClean="0">
                <a:latin typeface="Arial"/>
                <a:cs typeface="Arial"/>
              </a:rPr>
              <a:t>proces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Ledelse kan være formel (en organisatorisk position) eller uformel (et naturligt opstået lederskab blandt medarbejdere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Definition af lederskab i kapitlet: 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Lederskab er </a:t>
            </a:r>
            <a:r>
              <a:rPr lang="da-DK" sz="1800" i="1" dirty="0">
                <a:latin typeface="Arial"/>
                <a:cs typeface="Arial"/>
              </a:rPr>
              <a:t>at have følgere </a:t>
            </a:r>
            <a:endParaRPr lang="da-DK" sz="1800" i="1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Lederskab foregår </a:t>
            </a:r>
            <a:r>
              <a:rPr lang="da-DK" sz="1800" dirty="0">
                <a:latin typeface="Arial"/>
                <a:cs typeface="Arial"/>
              </a:rPr>
              <a:t>i en relation med andre </a:t>
            </a:r>
            <a:r>
              <a:rPr lang="da-DK" sz="1800" dirty="0" smtClean="0">
                <a:latin typeface="Arial"/>
                <a:cs typeface="Arial"/>
              </a:rPr>
              <a:t>individer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>
                <a:latin typeface="Arial"/>
                <a:cs typeface="Arial"/>
              </a:rPr>
              <a:t>L</a:t>
            </a:r>
            <a:r>
              <a:rPr lang="da-DK" sz="1800" dirty="0" smtClean="0">
                <a:latin typeface="Arial"/>
                <a:cs typeface="Arial"/>
              </a:rPr>
              <a:t>ederen </a:t>
            </a:r>
            <a:r>
              <a:rPr lang="da-DK" sz="1800" dirty="0">
                <a:latin typeface="Arial"/>
                <a:cs typeface="Arial"/>
              </a:rPr>
              <a:t>har indflydelse i forhold til sine følgere</a:t>
            </a:r>
            <a:r>
              <a:rPr lang="da-DK" sz="1800" dirty="0" smtClean="0">
                <a:effectLst/>
                <a:latin typeface="Arial"/>
                <a:cs typeface="Arial"/>
              </a:rPr>
              <a:t> </a:t>
            </a: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2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Historisk perspektiv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 descr="Skærmbillede 2016-08-02 kl. 07.23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80" y="2275138"/>
            <a:ext cx="8547559" cy="190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65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903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Adfærdsperspektiv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70397" y="2332037"/>
            <a:ext cx="6196428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F</a:t>
            </a:r>
            <a:r>
              <a:rPr lang="da-DK" sz="1800" dirty="0" smtClean="0">
                <a:latin typeface="Arial"/>
                <a:cs typeface="Arial"/>
              </a:rPr>
              <a:t>okus </a:t>
            </a:r>
            <a:r>
              <a:rPr lang="da-DK" sz="1800" dirty="0">
                <a:latin typeface="Arial"/>
                <a:cs typeface="Arial"/>
              </a:rPr>
              <a:t>på, hvad en leder gør, dvs. lederens adfærd, og på hvilken forskel denne gør i forhold til medarbejdere og organisationen.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Opgave- og </a:t>
            </a:r>
            <a:r>
              <a:rPr lang="da-DK" sz="1800" dirty="0" err="1" smtClean="0">
                <a:latin typeface="Arial"/>
                <a:cs typeface="Arial"/>
              </a:rPr>
              <a:t>relationsorientering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Situationsbestemt </a:t>
            </a:r>
            <a:r>
              <a:rPr lang="da-DK" sz="1800" dirty="0" smtClean="0">
                <a:latin typeface="Arial"/>
                <a:cs typeface="Arial"/>
              </a:rPr>
              <a:t>ledelse.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548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Adfærdsperspektiv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>
                <a:latin typeface="Arial"/>
                <a:cs typeface="Arial"/>
              </a:rPr>
              <a:t>O</a:t>
            </a:r>
            <a:r>
              <a:rPr lang="da-DK" sz="2800" dirty="0" smtClean="0">
                <a:latin typeface="Arial"/>
                <a:cs typeface="Arial"/>
              </a:rPr>
              <a:t>pgave- og relationsorientering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27473" y="1188657"/>
            <a:ext cx="8625075" cy="4525963"/>
          </a:xfrm>
        </p:spPr>
        <p:txBody>
          <a:bodyPr>
            <a:noAutofit/>
          </a:bodyPr>
          <a:lstStyle/>
          <a:p>
            <a:r>
              <a:rPr lang="da-DK" sz="1700" dirty="0">
                <a:latin typeface="Arial"/>
                <a:cs typeface="Arial"/>
              </a:rPr>
              <a:t>O</a:t>
            </a:r>
            <a:r>
              <a:rPr lang="da-DK" sz="1700" i="1" dirty="0" smtClean="0">
                <a:latin typeface="Arial"/>
                <a:cs typeface="Arial"/>
              </a:rPr>
              <a:t>pgaveorientering </a:t>
            </a:r>
            <a:r>
              <a:rPr lang="da-DK" sz="1700" dirty="0" smtClean="0">
                <a:latin typeface="Arial"/>
                <a:cs typeface="Arial"/>
              </a:rPr>
              <a:t>og </a:t>
            </a:r>
            <a:r>
              <a:rPr lang="da-DK" sz="1700" i="1" dirty="0" smtClean="0">
                <a:latin typeface="Arial"/>
                <a:cs typeface="Arial"/>
              </a:rPr>
              <a:t>relationsorientering </a:t>
            </a:r>
            <a:r>
              <a:rPr lang="da-DK" sz="1700" dirty="0" smtClean="0">
                <a:latin typeface="Arial"/>
                <a:cs typeface="Arial"/>
              </a:rPr>
              <a:t>er de mest dominerende dimensioner </a:t>
            </a:r>
            <a:r>
              <a:rPr lang="da-DK" sz="1700" dirty="0">
                <a:latin typeface="Arial"/>
                <a:cs typeface="Arial"/>
              </a:rPr>
              <a:t>i forskningen om lederes adfærd. </a:t>
            </a:r>
            <a:endParaRPr lang="da-DK" sz="1700" dirty="0" smtClean="0">
              <a:latin typeface="Arial"/>
              <a:cs typeface="Arial"/>
            </a:endParaRPr>
          </a:p>
          <a:p>
            <a:r>
              <a:rPr lang="da-DK" sz="1700" dirty="0">
                <a:latin typeface="Arial"/>
                <a:cs typeface="Arial"/>
              </a:rPr>
              <a:t>A</a:t>
            </a:r>
            <a:r>
              <a:rPr lang="da-DK" sz="1700" dirty="0" smtClean="0">
                <a:latin typeface="Arial"/>
                <a:cs typeface="Arial"/>
              </a:rPr>
              <a:t>ndre </a:t>
            </a:r>
            <a:r>
              <a:rPr lang="da-DK" sz="1700" dirty="0">
                <a:latin typeface="Arial"/>
                <a:cs typeface="Arial"/>
              </a:rPr>
              <a:t>typer af adfærd er </a:t>
            </a:r>
            <a:r>
              <a:rPr lang="da-DK" sz="1700" dirty="0" smtClean="0">
                <a:latin typeface="Arial"/>
                <a:cs typeface="Arial"/>
              </a:rPr>
              <a:t>også blevet </a:t>
            </a:r>
            <a:r>
              <a:rPr lang="da-DK" sz="1700" dirty="0">
                <a:latin typeface="Arial"/>
                <a:cs typeface="Arial"/>
              </a:rPr>
              <a:t>identificeret i </a:t>
            </a:r>
            <a:r>
              <a:rPr lang="da-DK" sz="1700" dirty="0" smtClean="0">
                <a:latin typeface="Arial"/>
                <a:cs typeface="Arial"/>
              </a:rPr>
              <a:t>forskningen, </a:t>
            </a:r>
            <a:r>
              <a:rPr lang="da-DK" sz="1700" dirty="0">
                <a:latin typeface="Arial"/>
                <a:cs typeface="Arial"/>
              </a:rPr>
              <a:t>eksempelvis forandringsorienteret og deltagelsesorienteret adfærd.</a:t>
            </a:r>
            <a:r>
              <a:rPr lang="da-DK" sz="1700" dirty="0" smtClean="0">
                <a:effectLst/>
                <a:latin typeface="Arial"/>
                <a:cs typeface="Arial"/>
              </a:rPr>
              <a:t> </a:t>
            </a:r>
          </a:p>
          <a:p>
            <a:endParaRPr lang="da-DK" sz="1700" dirty="0" smtClean="0">
              <a:effectLst/>
              <a:latin typeface="Arial"/>
              <a:cs typeface="Arial"/>
            </a:endParaRPr>
          </a:p>
          <a:p>
            <a:r>
              <a:rPr lang="da-DK" sz="1700" i="1" dirty="0" smtClean="0">
                <a:latin typeface="Arial"/>
                <a:cs typeface="Arial"/>
              </a:rPr>
              <a:t>Opgaveorientering</a:t>
            </a:r>
            <a:r>
              <a:rPr lang="da-DK" sz="1700" dirty="0" smtClean="0">
                <a:latin typeface="Arial"/>
                <a:cs typeface="Arial"/>
              </a:rPr>
              <a:t> </a:t>
            </a:r>
            <a:r>
              <a:rPr lang="da-DK" sz="1700" dirty="0">
                <a:latin typeface="Arial"/>
                <a:cs typeface="Arial"/>
              </a:rPr>
              <a:t>dækker over, at lederen har fokus på selve arbejdet, dvs. på gruppens eller personens opgave. </a:t>
            </a:r>
            <a:r>
              <a:rPr lang="da-DK" sz="1700" dirty="0" smtClean="0">
                <a:latin typeface="Arial"/>
                <a:cs typeface="Arial"/>
              </a:rPr>
              <a:t>Lederen vil fx lægge vægt på at:</a:t>
            </a:r>
          </a:p>
          <a:p>
            <a:pPr lvl="1"/>
            <a:r>
              <a:rPr lang="da-DK" sz="1700" dirty="0" smtClean="0">
                <a:latin typeface="Arial"/>
                <a:cs typeface="Arial"/>
              </a:rPr>
              <a:t>Klargøre roller</a:t>
            </a:r>
          </a:p>
          <a:p>
            <a:pPr lvl="1"/>
            <a:r>
              <a:rPr lang="da-DK" sz="1700" dirty="0">
                <a:latin typeface="Arial"/>
                <a:cs typeface="Arial"/>
              </a:rPr>
              <a:t>S</a:t>
            </a:r>
            <a:r>
              <a:rPr lang="da-DK" sz="1700" dirty="0" smtClean="0">
                <a:latin typeface="Arial"/>
                <a:cs typeface="Arial"/>
              </a:rPr>
              <a:t>ætte mål</a:t>
            </a:r>
            <a:endParaRPr lang="da-DK" sz="1700" dirty="0">
              <a:latin typeface="Arial"/>
              <a:cs typeface="Arial"/>
            </a:endParaRPr>
          </a:p>
          <a:p>
            <a:pPr lvl="1"/>
            <a:r>
              <a:rPr lang="da-DK" sz="1700" dirty="0" smtClean="0">
                <a:latin typeface="Arial"/>
                <a:cs typeface="Arial"/>
              </a:rPr>
              <a:t>Lave </a:t>
            </a:r>
            <a:r>
              <a:rPr lang="da-DK" sz="1700" dirty="0">
                <a:latin typeface="Arial"/>
                <a:cs typeface="Arial"/>
              </a:rPr>
              <a:t>konkrete </a:t>
            </a:r>
            <a:r>
              <a:rPr lang="da-DK" sz="1700" dirty="0" smtClean="0">
                <a:latin typeface="Arial"/>
                <a:cs typeface="Arial"/>
              </a:rPr>
              <a:t>planer</a:t>
            </a:r>
          </a:p>
          <a:p>
            <a:pPr lvl="1"/>
            <a:r>
              <a:rPr lang="da-DK" sz="1700" dirty="0">
                <a:latin typeface="Arial"/>
                <a:cs typeface="Arial"/>
              </a:rPr>
              <a:t>F</a:t>
            </a:r>
            <a:r>
              <a:rPr lang="da-DK" sz="1700" dirty="0" smtClean="0">
                <a:latin typeface="Arial"/>
                <a:cs typeface="Arial"/>
              </a:rPr>
              <a:t>ølge </a:t>
            </a:r>
            <a:r>
              <a:rPr lang="da-DK" sz="1700" dirty="0">
                <a:latin typeface="Arial"/>
                <a:cs typeface="Arial"/>
              </a:rPr>
              <a:t>op </a:t>
            </a:r>
            <a:r>
              <a:rPr lang="da-DK" sz="1700" dirty="0" smtClean="0">
                <a:latin typeface="Arial"/>
                <a:cs typeface="Arial"/>
              </a:rPr>
              <a:t>på</a:t>
            </a:r>
            <a:r>
              <a:rPr lang="da-DK" sz="1700" dirty="0">
                <a:latin typeface="Arial"/>
                <a:cs typeface="Arial"/>
              </a:rPr>
              <a:t> </a:t>
            </a:r>
            <a:r>
              <a:rPr lang="da-DK" sz="1700" dirty="0" smtClean="0">
                <a:latin typeface="Arial"/>
                <a:cs typeface="Arial"/>
              </a:rPr>
              <a:t>medarbejdernes opnåelse af delmål og </a:t>
            </a:r>
            <a:r>
              <a:rPr lang="da-DK" sz="1700" dirty="0" smtClean="0">
                <a:latin typeface="Arial"/>
                <a:cs typeface="Arial"/>
              </a:rPr>
              <a:t>mål. </a:t>
            </a:r>
            <a:endParaRPr lang="da-DK" sz="1700" dirty="0" smtClean="0">
              <a:latin typeface="Arial"/>
              <a:cs typeface="Arial"/>
            </a:endParaRPr>
          </a:p>
          <a:p>
            <a:pPr lvl="1"/>
            <a:endParaRPr lang="da-DK" sz="1700" dirty="0" smtClean="0">
              <a:latin typeface="Arial"/>
              <a:cs typeface="Arial"/>
            </a:endParaRPr>
          </a:p>
          <a:p>
            <a:r>
              <a:rPr lang="da-DK" sz="1700" i="1" dirty="0" smtClean="0">
                <a:latin typeface="Arial"/>
                <a:cs typeface="Arial"/>
              </a:rPr>
              <a:t>Relationsorientering</a:t>
            </a:r>
            <a:r>
              <a:rPr lang="da-DK" sz="1700" dirty="0" smtClean="0">
                <a:latin typeface="Arial"/>
                <a:cs typeface="Arial"/>
              </a:rPr>
              <a:t> </a:t>
            </a:r>
            <a:r>
              <a:rPr lang="da-DK" sz="1700" dirty="0">
                <a:latin typeface="Arial"/>
                <a:cs typeface="Arial"/>
              </a:rPr>
              <a:t>henviser til et fokus på, hvordan medarbejderne relaterer til hinanden indbyrdes og til lederen. </a:t>
            </a:r>
            <a:r>
              <a:rPr lang="da-DK" sz="1700" dirty="0" smtClean="0">
                <a:latin typeface="Arial"/>
                <a:cs typeface="Arial"/>
              </a:rPr>
              <a:t>Lederen vil fx lægge vægt på at:</a:t>
            </a:r>
          </a:p>
          <a:p>
            <a:pPr lvl="1"/>
            <a:r>
              <a:rPr lang="da-DK" sz="1700" dirty="0" smtClean="0">
                <a:latin typeface="Arial"/>
                <a:cs typeface="Arial"/>
              </a:rPr>
              <a:t>Hjælpe medarbejdere </a:t>
            </a:r>
            <a:r>
              <a:rPr lang="da-DK" sz="1700" dirty="0">
                <a:latin typeface="Arial"/>
                <a:cs typeface="Arial"/>
              </a:rPr>
              <a:t>i varetagelsen af </a:t>
            </a:r>
            <a:r>
              <a:rPr lang="da-DK" sz="1700" dirty="0" smtClean="0">
                <a:latin typeface="Arial"/>
                <a:cs typeface="Arial"/>
              </a:rPr>
              <a:t>arbejdet</a:t>
            </a:r>
            <a:endParaRPr lang="da-DK" sz="1700" dirty="0">
              <a:latin typeface="Arial"/>
              <a:cs typeface="Arial"/>
            </a:endParaRPr>
          </a:p>
          <a:p>
            <a:pPr lvl="1"/>
            <a:r>
              <a:rPr lang="da-DK" sz="1700" dirty="0" smtClean="0">
                <a:latin typeface="Arial"/>
                <a:cs typeface="Arial"/>
              </a:rPr>
              <a:t>Finde </a:t>
            </a:r>
            <a:r>
              <a:rPr lang="da-DK" sz="1700" dirty="0">
                <a:latin typeface="Arial"/>
                <a:cs typeface="Arial"/>
              </a:rPr>
              <a:t>tid til at lytte til </a:t>
            </a:r>
            <a:r>
              <a:rPr lang="da-DK" sz="1700" dirty="0" smtClean="0">
                <a:latin typeface="Arial"/>
                <a:cs typeface="Arial"/>
              </a:rPr>
              <a:t>sine medarbejdere</a:t>
            </a:r>
          </a:p>
          <a:p>
            <a:pPr lvl="1"/>
            <a:r>
              <a:rPr lang="da-DK" sz="1700" dirty="0">
                <a:latin typeface="Arial"/>
                <a:cs typeface="Arial"/>
              </a:rPr>
              <a:t>S</a:t>
            </a:r>
            <a:r>
              <a:rPr lang="da-DK" sz="1700" dirty="0" smtClean="0">
                <a:latin typeface="Arial"/>
                <a:cs typeface="Arial"/>
              </a:rPr>
              <a:t>tøtte </a:t>
            </a:r>
            <a:r>
              <a:rPr lang="da-DK" sz="1700" dirty="0">
                <a:latin typeface="Arial"/>
                <a:cs typeface="Arial"/>
              </a:rPr>
              <a:t>eller forsvare </a:t>
            </a:r>
            <a:r>
              <a:rPr lang="da-DK" sz="1700" dirty="0" smtClean="0">
                <a:latin typeface="Arial"/>
                <a:cs typeface="Arial"/>
              </a:rPr>
              <a:t>sine medarbejdere</a:t>
            </a:r>
          </a:p>
          <a:p>
            <a:pPr lvl="1"/>
            <a:r>
              <a:rPr lang="da-DK" sz="1700" dirty="0" smtClean="0">
                <a:latin typeface="Arial"/>
                <a:cs typeface="Arial"/>
              </a:rPr>
              <a:t>Acceptere forslag </a:t>
            </a:r>
            <a:r>
              <a:rPr lang="da-DK" sz="1700" dirty="0">
                <a:latin typeface="Arial"/>
                <a:cs typeface="Arial"/>
              </a:rPr>
              <a:t>fra </a:t>
            </a:r>
            <a:r>
              <a:rPr lang="da-DK" sz="1700" dirty="0" smtClean="0">
                <a:latin typeface="Arial"/>
                <a:cs typeface="Arial"/>
              </a:rPr>
              <a:t>medarbejdere.</a:t>
            </a:r>
            <a:endParaRPr lang="da-DK"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2660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826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Adfærdsperspektiv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Situationsbestemt ledelse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46762" y="1911268"/>
            <a:ext cx="7845618" cy="4525963"/>
          </a:xfrm>
        </p:spPr>
        <p:txBody>
          <a:bodyPr>
            <a:normAutofit/>
          </a:bodyPr>
          <a:lstStyle/>
          <a:p>
            <a:r>
              <a:rPr lang="da-DK" sz="1800" dirty="0" err="1">
                <a:latin typeface="Arial"/>
                <a:cs typeface="Arial"/>
              </a:rPr>
              <a:t>Hersey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Blanchards</a:t>
            </a:r>
            <a:r>
              <a:rPr lang="da-DK" sz="1800" dirty="0">
                <a:latin typeface="Arial"/>
                <a:cs typeface="Arial"/>
              </a:rPr>
              <a:t> (1969) </a:t>
            </a:r>
            <a:r>
              <a:rPr lang="da-DK" sz="1800" i="1" dirty="0" smtClean="0">
                <a:latin typeface="Arial"/>
                <a:cs typeface="Arial"/>
              </a:rPr>
              <a:t>situationsbestemte </a:t>
            </a:r>
            <a:r>
              <a:rPr lang="da-DK" sz="1800" i="1" dirty="0">
                <a:latin typeface="Arial"/>
                <a:cs typeface="Arial"/>
              </a:rPr>
              <a:t>ledelse</a:t>
            </a:r>
            <a:r>
              <a:rPr lang="da-DK" sz="1800" dirty="0">
                <a:latin typeface="Arial"/>
                <a:cs typeface="Arial"/>
              </a:rPr>
              <a:t> (</a:t>
            </a:r>
            <a:r>
              <a:rPr lang="da-DK" sz="1800" dirty="0" err="1">
                <a:latin typeface="Arial"/>
                <a:cs typeface="Arial"/>
              </a:rPr>
              <a:t>situational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leadership</a:t>
            </a:r>
            <a:r>
              <a:rPr lang="da-DK" sz="1800" dirty="0" smtClean="0">
                <a:latin typeface="Arial"/>
                <a:cs typeface="Arial"/>
              </a:rPr>
              <a:t>):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Opgaveparathed er det vigtigste parameter for lederen til valg af lederstil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Opgaveparathed skal ifølge </a:t>
            </a:r>
            <a:r>
              <a:rPr lang="da-DK" sz="1800" dirty="0" err="1" smtClean="0">
                <a:latin typeface="Arial"/>
                <a:cs typeface="Arial"/>
              </a:rPr>
              <a:t>Hersey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Blanchard</a:t>
            </a:r>
            <a:r>
              <a:rPr lang="da-DK" sz="1800" dirty="0" smtClean="0">
                <a:latin typeface="Arial"/>
                <a:cs typeface="Arial"/>
              </a:rPr>
              <a:t> vurderes </a:t>
            </a:r>
            <a:r>
              <a:rPr lang="da-DK" sz="1800" dirty="0">
                <a:latin typeface="Arial"/>
                <a:cs typeface="Arial"/>
              </a:rPr>
              <a:t>ud fra den specifikke opgave og </a:t>
            </a:r>
            <a:r>
              <a:rPr lang="da-DK" sz="1800" dirty="0" smtClean="0">
                <a:latin typeface="Arial"/>
                <a:cs typeface="Arial"/>
              </a:rPr>
              <a:t>situation og </a:t>
            </a:r>
            <a:r>
              <a:rPr lang="da-DK" sz="1800" dirty="0">
                <a:latin typeface="Arial"/>
                <a:cs typeface="Arial"/>
              </a:rPr>
              <a:t>ikke ud fra en generel betragtning om medarbejderens samlede kompetencer.</a:t>
            </a:r>
            <a:r>
              <a:rPr lang="da-DK" sz="1800" dirty="0" smtClean="0">
                <a:effectLst/>
                <a:latin typeface="Arial"/>
                <a:cs typeface="Arial"/>
              </a:rPr>
              <a:t> 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dirty="0">
                <a:latin typeface="Arial"/>
                <a:cs typeface="Arial"/>
              </a:rPr>
              <a:t>effektive leder tilpasser sin </a:t>
            </a:r>
            <a:r>
              <a:rPr lang="da-DK" sz="1800" dirty="0" smtClean="0">
                <a:latin typeface="Arial"/>
                <a:cs typeface="Arial"/>
              </a:rPr>
              <a:t>ledelsesstil, og er orienteret mod enten: </a:t>
            </a:r>
          </a:p>
          <a:p>
            <a:pPr lvl="2"/>
            <a:r>
              <a:rPr lang="da-DK" sz="1800" dirty="0" smtClean="0">
                <a:latin typeface="Arial"/>
                <a:cs typeface="Arial"/>
              </a:rPr>
              <a:t>opgaven </a:t>
            </a:r>
          </a:p>
          <a:p>
            <a:pPr lvl="2"/>
            <a:r>
              <a:rPr lang="da-DK" sz="1800" dirty="0" smtClean="0">
                <a:latin typeface="Arial"/>
                <a:cs typeface="Arial"/>
              </a:rPr>
              <a:t>eller </a:t>
            </a:r>
            <a:r>
              <a:rPr lang="da-DK" sz="1800" dirty="0">
                <a:latin typeface="Arial"/>
                <a:cs typeface="Arial"/>
              </a:rPr>
              <a:t>relationen til </a:t>
            </a:r>
            <a:r>
              <a:rPr lang="da-DK" sz="1800" dirty="0" smtClean="0">
                <a:latin typeface="Arial"/>
                <a:cs typeface="Arial"/>
              </a:rPr>
              <a:t>medarbejderne</a:t>
            </a:r>
          </a:p>
        </p:txBody>
      </p:sp>
    </p:spTree>
    <p:extLst>
      <p:ext uri="{BB962C8B-B14F-4D97-AF65-F5344CB8AC3E}">
        <p14:creationId xmlns:p14="http://schemas.microsoft.com/office/powerpoint/2010/main" val="194382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46269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err="1" smtClean="0">
                <a:latin typeface="Arial"/>
                <a:cs typeface="Arial"/>
              </a:rPr>
              <a:t>Hersey</a:t>
            </a:r>
            <a:r>
              <a:rPr lang="da-DK" sz="2800" dirty="0" smtClean="0">
                <a:latin typeface="Arial"/>
                <a:cs typeface="Arial"/>
              </a:rPr>
              <a:t> og </a:t>
            </a:r>
            <a:r>
              <a:rPr lang="da-DK" sz="2800" dirty="0" err="1" smtClean="0">
                <a:latin typeface="Arial"/>
                <a:cs typeface="Arial"/>
              </a:rPr>
              <a:t>Blanchards</a:t>
            </a:r>
            <a:r>
              <a:rPr lang="da-DK" sz="2800" dirty="0" smtClean="0">
                <a:latin typeface="Arial"/>
                <a:cs typeface="Arial"/>
              </a:rPr>
              <a:t> model for situationsbestemte ledelse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7921443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S1</a:t>
            </a:r>
            <a:r>
              <a:rPr lang="da-DK" sz="1800" dirty="0">
                <a:latin typeface="Arial"/>
                <a:cs typeface="Arial"/>
              </a:rPr>
              <a:t>) høj opgaveorientering og lav relationsorientering, S2) høj opgaveorientering og høj relationsorientering, S3) lav opgaveorientering og høj relationsorientering og S4) lav opgaveorientering og lav relationsorientering.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4" name="Billede 3" descr="Skærmbillede 2016-08-02 kl. 07.25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12" y="2540351"/>
            <a:ext cx="3532858" cy="403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0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79403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Adfærdsperspektiv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Situationsbestemt ledelse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63536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err="1" smtClean="0">
                <a:latin typeface="Arial"/>
                <a:cs typeface="Arial"/>
              </a:rPr>
              <a:t>Fielders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(1967) </a:t>
            </a:r>
            <a:r>
              <a:rPr lang="da-DK" sz="1800" i="1" dirty="0">
                <a:latin typeface="Arial"/>
                <a:cs typeface="Arial"/>
              </a:rPr>
              <a:t>kontingensteori </a:t>
            </a:r>
            <a:r>
              <a:rPr lang="da-DK" sz="1800" dirty="0">
                <a:latin typeface="Arial"/>
                <a:cs typeface="Arial"/>
              </a:rPr>
              <a:t>(</a:t>
            </a:r>
            <a:r>
              <a:rPr lang="da-DK" sz="1800" dirty="0" err="1">
                <a:latin typeface="Arial"/>
                <a:cs typeface="Arial"/>
              </a:rPr>
              <a:t>contingency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theory</a:t>
            </a:r>
            <a:r>
              <a:rPr lang="da-DK" sz="1800" dirty="0">
                <a:latin typeface="Arial"/>
                <a:cs typeface="Arial"/>
              </a:rPr>
              <a:t> of </a:t>
            </a:r>
            <a:r>
              <a:rPr lang="da-DK" sz="1800" dirty="0" err="1">
                <a:latin typeface="Arial"/>
                <a:cs typeface="Arial"/>
              </a:rPr>
              <a:t>leadership</a:t>
            </a:r>
            <a:r>
              <a:rPr lang="da-DK" sz="1800" dirty="0" smtClean="0">
                <a:latin typeface="Arial"/>
                <a:cs typeface="Arial"/>
              </a:rPr>
              <a:t>):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Tre faktorer </a:t>
            </a:r>
            <a:r>
              <a:rPr lang="da-DK" sz="1800" dirty="0">
                <a:latin typeface="Arial"/>
                <a:cs typeface="Arial"/>
              </a:rPr>
              <a:t>som er vigtige for at kunne lede</a:t>
            </a:r>
            <a:r>
              <a:rPr lang="da-DK" sz="1800" dirty="0" smtClean="0">
                <a:latin typeface="Arial"/>
                <a:cs typeface="Arial"/>
              </a:rPr>
              <a:t>:</a:t>
            </a:r>
            <a:r>
              <a:rPr lang="da-DK" sz="1800" dirty="0">
                <a:latin typeface="Arial"/>
                <a:cs typeface="Arial"/>
              </a:rPr>
              <a:t> </a:t>
            </a:r>
          </a:p>
          <a:p>
            <a:pPr lvl="1" algn="just"/>
            <a:r>
              <a:rPr lang="da-DK" sz="1800" dirty="0" smtClean="0">
                <a:effectLst/>
                <a:latin typeface="Arial"/>
                <a:cs typeface="Arial"/>
              </a:rPr>
              <a:t>Relationen mellem leder og medarbejder, især graden af tillid og respekt</a:t>
            </a:r>
          </a:p>
          <a:p>
            <a:pPr lvl="1" algn="just"/>
            <a:r>
              <a:rPr lang="da-DK" sz="1800" dirty="0" smtClean="0">
                <a:effectLst/>
                <a:latin typeface="Arial"/>
                <a:cs typeface="Arial"/>
              </a:rPr>
              <a:t>Opgavestrukturen (opgavens klarhed og tydelighed og hvordan opgaven kan løses eller håndteres)</a:t>
            </a:r>
          </a:p>
          <a:p>
            <a:pPr lvl="1" algn="just"/>
            <a:r>
              <a:rPr lang="da-DK" sz="1800" dirty="0" smtClean="0">
                <a:effectLst/>
                <a:latin typeface="Arial"/>
                <a:cs typeface="Arial"/>
              </a:rPr>
              <a:t>Lederens magtposition (bedst når lederens magtpositionen er god)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727608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1111</Words>
  <Application>Microsoft Macintosh PowerPoint</Application>
  <PresentationFormat>Skærmshow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Kontortema</vt:lpstr>
      <vt:lpstr>Globalt lederskab</vt:lpstr>
      <vt:lpstr>Indhold</vt:lpstr>
      <vt:lpstr>Begrebet lederskab</vt:lpstr>
      <vt:lpstr>Historisk perspektiv</vt:lpstr>
      <vt:lpstr>Adfærdsperspektiv</vt:lpstr>
      <vt:lpstr>Adfærdsperspektiv Opgave- og relationsorientering</vt:lpstr>
      <vt:lpstr>Adfærdsperspektiv Situationsbestemt ledelse</vt:lpstr>
      <vt:lpstr>Hersey og Blanchards model for situationsbestemte ledelse</vt:lpstr>
      <vt:lpstr>Adfærdsperspektiv Situationsbestemt ledelse</vt:lpstr>
      <vt:lpstr>Det transformationelle lederskab</vt:lpstr>
      <vt:lpstr>Det delte lederskab</vt:lpstr>
      <vt:lpstr>Diskursivt perspektiv på lederskab</vt:lpstr>
      <vt:lpstr>Lederskab og kultur</vt:lpstr>
      <vt:lpstr>GLOBE-studiet</vt:lpstr>
      <vt:lpstr>GLOBE’s Ni kulturelle dimensioner</vt:lpstr>
      <vt:lpstr>GLOBE’s seks lederskabsdimensioner</vt:lpstr>
      <vt:lpstr>GLOBE’s seks lederskabsdimensioner</vt:lpstr>
      <vt:lpstr>Ledelsesprofiler for de forskellige klynger</vt:lpstr>
      <vt:lpstr>Kultur og magtdistance</vt:lpstr>
      <vt:lpstr>Eksempel på face-truende situationer</vt:lpstr>
      <vt:lpstr>Øvelse 1: magtdistance i kulturer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Globalt lederskab</dc:title>
  <dc:creator>Sandra Bothmann</dc:creator>
  <cp:lastModifiedBy>Thomas Lehman Waaben Toft</cp:lastModifiedBy>
  <cp:revision>83</cp:revision>
  <dcterms:created xsi:type="dcterms:W3CDTF">2016-06-29T15:05:32Z</dcterms:created>
  <dcterms:modified xsi:type="dcterms:W3CDTF">2016-08-14T19:21:15Z</dcterms:modified>
</cp:coreProperties>
</file>