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307" r:id="rId4"/>
    <p:sldId id="259" r:id="rId5"/>
    <p:sldId id="258" r:id="rId6"/>
    <p:sldId id="275" r:id="rId7"/>
    <p:sldId id="306" r:id="rId8"/>
    <p:sldId id="301" r:id="rId9"/>
    <p:sldId id="302" r:id="rId10"/>
    <p:sldId id="278" r:id="rId11"/>
    <p:sldId id="283" r:id="rId12"/>
    <p:sldId id="303" r:id="rId13"/>
    <p:sldId id="304" r:id="rId14"/>
    <p:sldId id="284" r:id="rId15"/>
    <p:sldId id="305" r:id="rId16"/>
    <p:sldId id="271" r:id="rId17"/>
    <p:sldId id="270" r:id="rId18"/>
    <p:sldId id="300" r:id="rId19"/>
    <p:sldId id="272" r:id="rId20"/>
    <p:sldId id="273" r:id="rId21"/>
    <p:sldId id="308" r:id="rId22"/>
    <p:sldId id="312" r:id="rId23"/>
    <p:sldId id="311" r:id="rId24"/>
    <p:sldId id="294" r:id="rId25"/>
    <p:sldId id="295" r:id="rId26"/>
    <p:sldId id="296" r:id="rId27"/>
    <p:sldId id="298" r:id="rId28"/>
    <p:sldId id="299" r:id="rId29"/>
    <p:sldId id="297"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anette Landgrebe" initials="" lastIdx="8" clrIdx="0"/>
  <p:cmAuthor id="1" name="gitte gravengaard" initials="gg" lastIdx="3"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9DF33"/>
    <a:srgbClr val="0FBF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05"/>
    <p:restoredTop sz="94794"/>
  </p:normalViewPr>
  <p:slideViewPr>
    <p:cSldViewPr snapToGrid="0" snapToObjects="1">
      <p:cViewPr varScale="1">
        <p:scale>
          <a:sx n="74" d="100"/>
          <a:sy n="74" d="100"/>
        </p:scale>
        <p:origin x="-1200" y="-10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printerSettings" Target="printerSettings/printerSettings1.bin"/><Relationship Id="rId32" Type="http://schemas.openxmlformats.org/officeDocument/2006/relationships/commentAuthors" Target="commentAuthor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da-DK"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smtClean="0"/>
              <a:t>Click to edit Master subtitle style</a:t>
            </a:r>
            <a:endParaRPr lang="en-US"/>
          </a:p>
        </p:txBody>
      </p:sp>
      <p:sp>
        <p:nvSpPr>
          <p:cNvPr id="4" name="Date Placeholder 3"/>
          <p:cNvSpPr>
            <a:spLocks noGrp="1"/>
          </p:cNvSpPr>
          <p:nvPr>
            <p:ph type="dt" sz="half" idx="10"/>
          </p:nvPr>
        </p:nvSpPr>
        <p:spPr/>
        <p:txBody>
          <a:bodyPr/>
          <a:lstStyle/>
          <a:p>
            <a:fld id="{79A01DD2-12AD-EE43-A7D6-D14080F4FF5C}" type="datetimeFigureOut">
              <a:rPr lang="en-US" smtClean="0"/>
              <a:t>14/08/16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444631-249C-F049-88CE-24773CD09D25}" type="slidenum">
              <a:rPr lang="en-US" smtClean="0"/>
              <a:t>‹nr.›</a:t>
            </a:fld>
            <a:endParaRPr lang="en-US"/>
          </a:p>
        </p:txBody>
      </p:sp>
    </p:spTree>
    <p:extLst>
      <p:ext uri="{BB962C8B-B14F-4D97-AF65-F5344CB8AC3E}">
        <p14:creationId xmlns:p14="http://schemas.microsoft.com/office/powerpoint/2010/main" val="722079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
        <p:nvSpPr>
          <p:cNvPr id="4" name="Date Placeholder 3"/>
          <p:cNvSpPr>
            <a:spLocks noGrp="1"/>
          </p:cNvSpPr>
          <p:nvPr>
            <p:ph type="dt" sz="half" idx="10"/>
          </p:nvPr>
        </p:nvSpPr>
        <p:spPr/>
        <p:txBody>
          <a:bodyPr/>
          <a:lstStyle/>
          <a:p>
            <a:fld id="{79A01DD2-12AD-EE43-A7D6-D14080F4FF5C}" type="datetimeFigureOut">
              <a:rPr lang="en-US" smtClean="0"/>
              <a:t>14/08/16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444631-249C-F049-88CE-24773CD09D25}" type="slidenum">
              <a:rPr lang="en-US" smtClean="0"/>
              <a:t>‹nr.›</a:t>
            </a:fld>
            <a:endParaRPr lang="en-US"/>
          </a:p>
        </p:txBody>
      </p:sp>
    </p:spTree>
    <p:extLst>
      <p:ext uri="{BB962C8B-B14F-4D97-AF65-F5344CB8AC3E}">
        <p14:creationId xmlns:p14="http://schemas.microsoft.com/office/powerpoint/2010/main" val="1828012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a-DK"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
        <p:nvSpPr>
          <p:cNvPr id="4" name="Date Placeholder 3"/>
          <p:cNvSpPr>
            <a:spLocks noGrp="1"/>
          </p:cNvSpPr>
          <p:nvPr>
            <p:ph type="dt" sz="half" idx="10"/>
          </p:nvPr>
        </p:nvSpPr>
        <p:spPr/>
        <p:txBody>
          <a:bodyPr/>
          <a:lstStyle/>
          <a:p>
            <a:fld id="{79A01DD2-12AD-EE43-A7D6-D14080F4FF5C}" type="datetimeFigureOut">
              <a:rPr lang="en-US" smtClean="0"/>
              <a:t>14/08/16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444631-249C-F049-88CE-24773CD09D25}" type="slidenum">
              <a:rPr lang="en-US" smtClean="0"/>
              <a:t>‹nr.›</a:t>
            </a:fld>
            <a:endParaRPr lang="en-US"/>
          </a:p>
        </p:txBody>
      </p:sp>
    </p:spTree>
    <p:extLst>
      <p:ext uri="{BB962C8B-B14F-4D97-AF65-F5344CB8AC3E}">
        <p14:creationId xmlns:p14="http://schemas.microsoft.com/office/powerpoint/2010/main" val="1506411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Click to edit Master title style</a:t>
            </a:r>
            <a:endParaRPr lang="en-US"/>
          </a:p>
        </p:txBody>
      </p:sp>
      <p:sp>
        <p:nvSpPr>
          <p:cNvPr id="3" name="Content Placeholder 2"/>
          <p:cNvSpPr>
            <a:spLocks noGrp="1"/>
          </p:cNvSpPr>
          <p:nvPr>
            <p:ph idx="1"/>
          </p:nvPr>
        </p:nvSpPr>
        <p:spPr/>
        <p:txBody>
          <a:body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
        <p:nvSpPr>
          <p:cNvPr id="4" name="Date Placeholder 3"/>
          <p:cNvSpPr>
            <a:spLocks noGrp="1"/>
          </p:cNvSpPr>
          <p:nvPr>
            <p:ph type="dt" sz="half" idx="10"/>
          </p:nvPr>
        </p:nvSpPr>
        <p:spPr/>
        <p:txBody>
          <a:bodyPr/>
          <a:lstStyle/>
          <a:p>
            <a:fld id="{79A01DD2-12AD-EE43-A7D6-D14080F4FF5C}" type="datetimeFigureOut">
              <a:rPr lang="en-US" smtClean="0"/>
              <a:t>14/08/16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444631-249C-F049-88CE-24773CD09D25}" type="slidenum">
              <a:rPr lang="en-US" smtClean="0"/>
              <a:t>‹nr.›</a:t>
            </a:fld>
            <a:endParaRPr lang="en-US"/>
          </a:p>
        </p:txBody>
      </p:sp>
    </p:spTree>
    <p:extLst>
      <p:ext uri="{BB962C8B-B14F-4D97-AF65-F5344CB8AC3E}">
        <p14:creationId xmlns:p14="http://schemas.microsoft.com/office/powerpoint/2010/main" val="1924348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a-DK"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smtClean="0"/>
              <a:t>Click to edit Master text styles</a:t>
            </a:r>
          </a:p>
        </p:txBody>
      </p:sp>
      <p:sp>
        <p:nvSpPr>
          <p:cNvPr id="4" name="Date Placeholder 3"/>
          <p:cNvSpPr>
            <a:spLocks noGrp="1"/>
          </p:cNvSpPr>
          <p:nvPr>
            <p:ph type="dt" sz="half" idx="10"/>
          </p:nvPr>
        </p:nvSpPr>
        <p:spPr/>
        <p:txBody>
          <a:bodyPr/>
          <a:lstStyle/>
          <a:p>
            <a:fld id="{79A01DD2-12AD-EE43-A7D6-D14080F4FF5C}" type="datetimeFigureOut">
              <a:rPr lang="en-US" smtClean="0"/>
              <a:t>14/08/16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444631-249C-F049-88CE-24773CD09D25}" type="slidenum">
              <a:rPr lang="en-US" smtClean="0"/>
              <a:t>‹nr.›</a:t>
            </a:fld>
            <a:endParaRPr lang="en-US"/>
          </a:p>
        </p:txBody>
      </p:sp>
    </p:spTree>
    <p:extLst>
      <p:ext uri="{BB962C8B-B14F-4D97-AF65-F5344CB8AC3E}">
        <p14:creationId xmlns:p14="http://schemas.microsoft.com/office/powerpoint/2010/main" val="1414960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
        <p:nvSpPr>
          <p:cNvPr id="5" name="Date Placeholder 4"/>
          <p:cNvSpPr>
            <a:spLocks noGrp="1"/>
          </p:cNvSpPr>
          <p:nvPr>
            <p:ph type="dt" sz="half" idx="10"/>
          </p:nvPr>
        </p:nvSpPr>
        <p:spPr/>
        <p:txBody>
          <a:bodyPr/>
          <a:lstStyle/>
          <a:p>
            <a:fld id="{79A01DD2-12AD-EE43-A7D6-D14080F4FF5C}" type="datetimeFigureOut">
              <a:rPr lang="en-US" smtClean="0"/>
              <a:t>14/08/16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444631-249C-F049-88CE-24773CD09D25}" type="slidenum">
              <a:rPr lang="en-US" smtClean="0"/>
              <a:t>‹nr.›</a:t>
            </a:fld>
            <a:endParaRPr lang="en-US"/>
          </a:p>
        </p:txBody>
      </p:sp>
    </p:spTree>
    <p:extLst>
      <p:ext uri="{BB962C8B-B14F-4D97-AF65-F5344CB8AC3E}">
        <p14:creationId xmlns:p14="http://schemas.microsoft.com/office/powerpoint/2010/main" val="14779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a-DK"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
        <p:nvSpPr>
          <p:cNvPr id="7" name="Date Placeholder 6"/>
          <p:cNvSpPr>
            <a:spLocks noGrp="1"/>
          </p:cNvSpPr>
          <p:nvPr>
            <p:ph type="dt" sz="half" idx="10"/>
          </p:nvPr>
        </p:nvSpPr>
        <p:spPr/>
        <p:txBody>
          <a:bodyPr/>
          <a:lstStyle/>
          <a:p>
            <a:fld id="{79A01DD2-12AD-EE43-A7D6-D14080F4FF5C}" type="datetimeFigureOut">
              <a:rPr lang="en-US" smtClean="0"/>
              <a:t>14/08/16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444631-249C-F049-88CE-24773CD09D25}" type="slidenum">
              <a:rPr lang="en-US" smtClean="0"/>
              <a:t>‹nr.›</a:t>
            </a:fld>
            <a:endParaRPr lang="en-US"/>
          </a:p>
        </p:txBody>
      </p:sp>
    </p:spTree>
    <p:extLst>
      <p:ext uri="{BB962C8B-B14F-4D97-AF65-F5344CB8AC3E}">
        <p14:creationId xmlns:p14="http://schemas.microsoft.com/office/powerpoint/2010/main" val="1443008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Click to edit Master title style</a:t>
            </a:r>
            <a:endParaRPr lang="en-US"/>
          </a:p>
        </p:txBody>
      </p:sp>
      <p:sp>
        <p:nvSpPr>
          <p:cNvPr id="3" name="Date Placeholder 2"/>
          <p:cNvSpPr>
            <a:spLocks noGrp="1"/>
          </p:cNvSpPr>
          <p:nvPr>
            <p:ph type="dt" sz="half" idx="10"/>
          </p:nvPr>
        </p:nvSpPr>
        <p:spPr/>
        <p:txBody>
          <a:bodyPr/>
          <a:lstStyle/>
          <a:p>
            <a:fld id="{79A01DD2-12AD-EE43-A7D6-D14080F4FF5C}" type="datetimeFigureOut">
              <a:rPr lang="en-US" smtClean="0"/>
              <a:t>14/08/16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444631-249C-F049-88CE-24773CD09D25}" type="slidenum">
              <a:rPr lang="en-US" smtClean="0"/>
              <a:t>‹nr.›</a:t>
            </a:fld>
            <a:endParaRPr lang="en-US"/>
          </a:p>
        </p:txBody>
      </p:sp>
    </p:spTree>
    <p:extLst>
      <p:ext uri="{BB962C8B-B14F-4D97-AF65-F5344CB8AC3E}">
        <p14:creationId xmlns:p14="http://schemas.microsoft.com/office/powerpoint/2010/main" val="1112697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A01DD2-12AD-EE43-A7D6-D14080F4FF5C}" type="datetimeFigureOut">
              <a:rPr lang="en-US" smtClean="0"/>
              <a:t>14/08/16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444631-249C-F049-88CE-24773CD09D25}" type="slidenum">
              <a:rPr lang="en-US" smtClean="0"/>
              <a:t>‹nr.›</a:t>
            </a:fld>
            <a:endParaRPr lang="en-US"/>
          </a:p>
        </p:txBody>
      </p:sp>
    </p:spTree>
    <p:extLst>
      <p:ext uri="{BB962C8B-B14F-4D97-AF65-F5344CB8AC3E}">
        <p14:creationId xmlns:p14="http://schemas.microsoft.com/office/powerpoint/2010/main" val="824696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a-DK"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Click to edit Master text styles</a:t>
            </a:r>
          </a:p>
        </p:txBody>
      </p:sp>
      <p:sp>
        <p:nvSpPr>
          <p:cNvPr id="5" name="Date Placeholder 4"/>
          <p:cNvSpPr>
            <a:spLocks noGrp="1"/>
          </p:cNvSpPr>
          <p:nvPr>
            <p:ph type="dt" sz="half" idx="10"/>
          </p:nvPr>
        </p:nvSpPr>
        <p:spPr/>
        <p:txBody>
          <a:bodyPr/>
          <a:lstStyle/>
          <a:p>
            <a:fld id="{79A01DD2-12AD-EE43-A7D6-D14080F4FF5C}" type="datetimeFigureOut">
              <a:rPr lang="en-US" smtClean="0"/>
              <a:t>14/08/16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444631-249C-F049-88CE-24773CD09D25}" type="slidenum">
              <a:rPr lang="en-US" smtClean="0"/>
              <a:t>‹nr.›</a:t>
            </a:fld>
            <a:endParaRPr lang="en-US"/>
          </a:p>
        </p:txBody>
      </p:sp>
    </p:spTree>
    <p:extLst>
      <p:ext uri="{BB962C8B-B14F-4D97-AF65-F5344CB8AC3E}">
        <p14:creationId xmlns:p14="http://schemas.microsoft.com/office/powerpoint/2010/main" val="810886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a-DK"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Click to edit Master text styles</a:t>
            </a:r>
          </a:p>
        </p:txBody>
      </p:sp>
      <p:sp>
        <p:nvSpPr>
          <p:cNvPr id="5" name="Date Placeholder 4"/>
          <p:cNvSpPr>
            <a:spLocks noGrp="1"/>
          </p:cNvSpPr>
          <p:nvPr>
            <p:ph type="dt" sz="half" idx="10"/>
          </p:nvPr>
        </p:nvSpPr>
        <p:spPr/>
        <p:txBody>
          <a:bodyPr/>
          <a:lstStyle/>
          <a:p>
            <a:fld id="{79A01DD2-12AD-EE43-A7D6-D14080F4FF5C}" type="datetimeFigureOut">
              <a:rPr lang="en-US" smtClean="0"/>
              <a:t>14/08/16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444631-249C-F049-88CE-24773CD09D25}" type="slidenum">
              <a:rPr lang="en-US" smtClean="0"/>
              <a:t>‹nr.›</a:t>
            </a:fld>
            <a:endParaRPr lang="en-US"/>
          </a:p>
        </p:txBody>
      </p:sp>
    </p:spTree>
    <p:extLst>
      <p:ext uri="{BB962C8B-B14F-4D97-AF65-F5344CB8AC3E}">
        <p14:creationId xmlns:p14="http://schemas.microsoft.com/office/powerpoint/2010/main" val="63999679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a-DK"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A01DD2-12AD-EE43-A7D6-D14080F4FF5C}" type="datetimeFigureOut">
              <a:rPr lang="en-US" smtClean="0"/>
              <a:t>14/08/16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444631-249C-F049-88CE-24773CD09D25}" type="slidenum">
              <a:rPr lang="en-US" smtClean="0"/>
              <a:t>‹nr.›</a:t>
            </a:fld>
            <a:endParaRPr lang="en-US"/>
          </a:p>
        </p:txBody>
      </p:sp>
    </p:spTree>
    <p:extLst>
      <p:ext uri="{BB962C8B-B14F-4D97-AF65-F5344CB8AC3E}">
        <p14:creationId xmlns:p14="http://schemas.microsoft.com/office/powerpoint/2010/main" val="71212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312" y="1002236"/>
            <a:ext cx="8925162" cy="2387600"/>
          </a:xfrm>
        </p:spPr>
        <p:txBody>
          <a:bodyPr>
            <a:normAutofit/>
          </a:bodyPr>
          <a:lstStyle/>
          <a:p>
            <a:r>
              <a:rPr lang="en-US" sz="5200" dirty="0" err="1" smtClean="0">
                <a:latin typeface="Arial"/>
                <a:cs typeface="Arial"/>
              </a:rPr>
              <a:t>Socialisering</a:t>
            </a:r>
            <a:r>
              <a:rPr lang="en-US" sz="5200" dirty="0" smtClean="0">
                <a:latin typeface="Arial"/>
                <a:cs typeface="Arial"/>
              </a:rPr>
              <a:t> </a:t>
            </a:r>
            <a:r>
              <a:rPr lang="en-US" sz="5200" dirty="0">
                <a:latin typeface="Arial"/>
                <a:cs typeface="Arial"/>
              </a:rPr>
              <a:t>i</a:t>
            </a:r>
            <a:r>
              <a:rPr lang="en-US" sz="5200" dirty="0" smtClean="0">
                <a:latin typeface="Arial"/>
                <a:cs typeface="Arial"/>
              </a:rPr>
              <a:t> </a:t>
            </a:r>
            <a:r>
              <a:rPr lang="en-US" sz="5200" dirty="0" err="1" smtClean="0">
                <a:latin typeface="Arial"/>
                <a:cs typeface="Arial"/>
              </a:rPr>
              <a:t>organisationer</a:t>
            </a:r>
            <a:endParaRPr lang="en-US" sz="5200" dirty="0">
              <a:latin typeface="Arial"/>
              <a:cs typeface="Arial"/>
            </a:endParaRPr>
          </a:p>
        </p:txBody>
      </p:sp>
      <p:sp>
        <p:nvSpPr>
          <p:cNvPr id="3" name="Subtitle 2"/>
          <p:cNvSpPr>
            <a:spLocks noGrp="1"/>
          </p:cNvSpPr>
          <p:nvPr>
            <p:ph type="subTitle" idx="1"/>
          </p:nvPr>
        </p:nvSpPr>
        <p:spPr>
          <a:xfrm>
            <a:off x="1143000" y="3722165"/>
            <a:ext cx="6858000" cy="1655762"/>
          </a:xfrm>
        </p:spPr>
        <p:txBody>
          <a:bodyPr/>
          <a:lstStyle/>
          <a:p>
            <a:r>
              <a:rPr lang="en-US" sz="2800" dirty="0" err="1" smtClean="0">
                <a:solidFill>
                  <a:srgbClr val="7F7F7F"/>
                </a:solidFill>
                <a:latin typeface="Arial"/>
                <a:cs typeface="Arial"/>
              </a:rPr>
              <a:t>Kapitel</a:t>
            </a:r>
            <a:r>
              <a:rPr lang="en-US" sz="2800" dirty="0" smtClean="0">
                <a:solidFill>
                  <a:srgbClr val="7F7F7F"/>
                </a:solidFill>
                <a:latin typeface="Arial"/>
                <a:cs typeface="Arial"/>
              </a:rPr>
              <a:t> </a:t>
            </a:r>
            <a:r>
              <a:rPr lang="en-US" sz="2800" dirty="0" smtClean="0">
                <a:solidFill>
                  <a:srgbClr val="7F7F7F"/>
                </a:solidFill>
                <a:latin typeface="Arial"/>
                <a:cs typeface="Arial"/>
              </a:rPr>
              <a:t>13</a:t>
            </a:r>
          </a:p>
          <a:p>
            <a:endParaRPr lang="en-US" dirty="0">
              <a:solidFill>
                <a:srgbClr val="7F7F7F"/>
              </a:solidFill>
              <a:latin typeface="Arial"/>
              <a:cs typeface="Arial"/>
            </a:endParaRPr>
          </a:p>
          <a:p>
            <a:r>
              <a:rPr lang="en-US" sz="2000" dirty="0" err="1" smtClean="0">
                <a:solidFill>
                  <a:srgbClr val="7F7F7F"/>
                </a:solidFill>
                <a:latin typeface="Arial"/>
                <a:cs typeface="Arial"/>
              </a:rPr>
              <a:t>Gitte</a:t>
            </a:r>
            <a:r>
              <a:rPr lang="en-US" sz="2000" dirty="0" smtClean="0">
                <a:solidFill>
                  <a:srgbClr val="7F7F7F"/>
                </a:solidFill>
                <a:latin typeface="Arial"/>
                <a:cs typeface="Arial"/>
              </a:rPr>
              <a:t> </a:t>
            </a:r>
            <a:r>
              <a:rPr lang="en-US" sz="2000" dirty="0" err="1" smtClean="0">
                <a:solidFill>
                  <a:srgbClr val="7F7F7F"/>
                </a:solidFill>
                <a:latin typeface="Arial"/>
                <a:cs typeface="Arial"/>
              </a:rPr>
              <a:t>Gravengaard</a:t>
            </a:r>
            <a:r>
              <a:rPr lang="en-US" sz="2000" dirty="0" smtClean="0">
                <a:solidFill>
                  <a:srgbClr val="7F7F7F"/>
                </a:solidFill>
                <a:latin typeface="Arial"/>
                <a:cs typeface="Arial"/>
              </a:rPr>
              <a:t> </a:t>
            </a:r>
            <a:r>
              <a:rPr lang="en-US" sz="2000" dirty="0" err="1" smtClean="0">
                <a:solidFill>
                  <a:srgbClr val="7F7F7F"/>
                </a:solidFill>
                <a:latin typeface="Arial"/>
                <a:cs typeface="Arial"/>
              </a:rPr>
              <a:t>og</a:t>
            </a:r>
            <a:r>
              <a:rPr lang="en-US" sz="2000" dirty="0" smtClean="0">
                <a:solidFill>
                  <a:srgbClr val="7F7F7F"/>
                </a:solidFill>
                <a:latin typeface="Arial"/>
                <a:cs typeface="Arial"/>
              </a:rPr>
              <a:t> Jeanette </a:t>
            </a:r>
            <a:r>
              <a:rPr lang="en-US" sz="2000" dirty="0" err="1" smtClean="0">
                <a:solidFill>
                  <a:srgbClr val="7F7F7F"/>
                </a:solidFill>
                <a:latin typeface="Arial"/>
                <a:cs typeface="Arial"/>
              </a:rPr>
              <a:t>Landgrebe</a:t>
            </a:r>
            <a:endParaRPr lang="en-US" sz="2000" dirty="0" smtClean="0">
              <a:solidFill>
                <a:srgbClr val="7F7F7F"/>
              </a:solidFill>
              <a:latin typeface="Arial"/>
              <a:cs typeface="Arial"/>
            </a:endParaRPr>
          </a:p>
        </p:txBody>
      </p:sp>
    </p:spTree>
    <p:extLst>
      <p:ext uri="{BB962C8B-B14F-4D97-AF65-F5344CB8AC3E}">
        <p14:creationId xmlns:p14="http://schemas.microsoft.com/office/powerpoint/2010/main" val="55749583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29706"/>
            <a:ext cx="7886700" cy="1325563"/>
          </a:xfrm>
        </p:spPr>
        <p:txBody>
          <a:bodyPr>
            <a:normAutofit/>
          </a:bodyPr>
          <a:lstStyle/>
          <a:p>
            <a:pPr algn="ctr"/>
            <a:r>
              <a:rPr lang="en-US" sz="2800" dirty="0" err="1" smtClean="0">
                <a:latin typeface="Arial"/>
                <a:cs typeface="Arial"/>
              </a:rPr>
              <a:t>Socialisering</a:t>
            </a:r>
            <a:r>
              <a:rPr lang="en-US" sz="2800" dirty="0" smtClean="0">
                <a:latin typeface="Arial"/>
                <a:cs typeface="Arial"/>
              </a:rPr>
              <a:t> – </a:t>
            </a:r>
            <a:r>
              <a:rPr lang="en-US" sz="2800" dirty="0" err="1" smtClean="0">
                <a:latin typeface="Arial"/>
                <a:cs typeface="Arial"/>
              </a:rPr>
              <a:t>paradigme</a:t>
            </a:r>
            <a:r>
              <a:rPr lang="en-US" sz="2800" dirty="0" smtClean="0">
                <a:latin typeface="Arial"/>
                <a:cs typeface="Arial"/>
              </a:rPr>
              <a:t> 1</a:t>
            </a:r>
            <a:endParaRPr lang="en-US" sz="2800" dirty="0">
              <a:latin typeface="Arial"/>
              <a:cs typeface="Arial"/>
            </a:endParaRPr>
          </a:p>
        </p:txBody>
      </p:sp>
      <p:sp>
        <p:nvSpPr>
          <p:cNvPr id="3" name="Content Placeholder 2"/>
          <p:cNvSpPr>
            <a:spLocks noGrp="1"/>
          </p:cNvSpPr>
          <p:nvPr>
            <p:ph idx="1"/>
          </p:nvPr>
        </p:nvSpPr>
        <p:spPr>
          <a:xfrm>
            <a:off x="2310701" y="1883658"/>
            <a:ext cx="4366008" cy="5032375"/>
          </a:xfrm>
        </p:spPr>
        <p:txBody>
          <a:bodyPr>
            <a:normAutofit/>
          </a:bodyPr>
          <a:lstStyle/>
          <a:p>
            <a:pPr algn="just"/>
            <a:r>
              <a:rPr lang="en-US" sz="1800" dirty="0" err="1" smtClean="0">
                <a:latin typeface="Arial"/>
                <a:cs typeface="Arial"/>
              </a:rPr>
              <a:t>Fokus</a:t>
            </a:r>
            <a:r>
              <a:rPr lang="en-US" sz="1800" dirty="0" smtClean="0">
                <a:latin typeface="Arial"/>
                <a:cs typeface="Arial"/>
              </a:rPr>
              <a:t>: </a:t>
            </a:r>
            <a:r>
              <a:rPr lang="en-US" sz="1800" dirty="0" err="1" smtClean="0">
                <a:latin typeface="Arial"/>
                <a:cs typeface="Arial"/>
              </a:rPr>
              <a:t>Hvad</a:t>
            </a:r>
            <a:r>
              <a:rPr lang="en-US" sz="1800" dirty="0" smtClean="0">
                <a:latin typeface="Arial"/>
                <a:cs typeface="Arial"/>
              </a:rPr>
              <a:t> </a:t>
            </a:r>
            <a:r>
              <a:rPr lang="en-US" sz="1800" dirty="0" err="1" smtClean="0">
                <a:latin typeface="Arial"/>
                <a:cs typeface="Arial"/>
              </a:rPr>
              <a:t>gør</a:t>
            </a:r>
            <a:r>
              <a:rPr lang="en-US" sz="1800" dirty="0" smtClean="0">
                <a:latin typeface="Arial"/>
                <a:cs typeface="Arial"/>
              </a:rPr>
              <a:t> </a:t>
            </a:r>
            <a:r>
              <a:rPr lang="en-US" sz="1800" dirty="0" err="1" smtClean="0">
                <a:latin typeface="Arial"/>
                <a:cs typeface="Arial"/>
              </a:rPr>
              <a:t>organisationen</a:t>
            </a:r>
            <a:r>
              <a:rPr lang="en-US" sz="1800" dirty="0" smtClean="0">
                <a:latin typeface="Arial"/>
                <a:cs typeface="Arial"/>
              </a:rPr>
              <a:t>?</a:t>
            </a:r>
          </a:p>
          <a:p>
            <a:pPr algn="just"/>
            <a:r>
              <a:rPr lang="en-US" sz="1800" dirty="0" err="1" smtClean="0">
                <a:latin typeface="Arial"/>
                <a:cs typeface="Arial"/>
              </a:rPr>
              <a:t>Hvordan</a:t>
            </a:r>
            <a:r>
              <a:rPr lang="en-US" sz="1800" dirty="0" smtClean="0">
                <a:latin typeface="Arial"/>
                <a:cs typeface="Arial"/>
              </a:rPr>
              <a:t> </a:t>
            </a:r>
            <a:r>
              <a:rPr lang="en-US" sz="1800" dirty="0" err="1" smtClean="0">
                <a:latin typeface="Arial"/>
                <a:cs typeface="Arial"/>
              </a:rPr>
              <a:t>tilrettelægger</a:t>
            </a:r>
            <a:r>
              <a:rPr lang="en-US" sz="1800" dirty="0" smtClean="0">
                <a:latin typeface="Arial"/>
                <a:cs typeface="Arial"/>
              </a:rPr>
              <a:t> </a:t>
            </a:r>
            <a:r>
              <a:rPr lang="en-US" sz="1800" dirty="0" err="1" smtClean="0">
                <a:latin typeface="Arial"/>
                <a:cs typeface="Arial"/>
              </a:rPr>
              <a:t>organisationen</a:t>
            </a:r>
            <a:r>
              <a:rPr lang="en-US" sz="1800" dirty="0" smtClean="0">
                <a:latin typeface="Arial"/>
                <a:cs typeface="Arial"/>
              </a:rPr>
              <a:t> </a:t>
            </a:r>
            <a:r>
              <a:rPr lang="en-US" sz="1800" dirty="0" err="1" smtClean="0">
                <a:latin typeface="Arial"/>
                <a:cs typeface="Arial"/>
              </a:rPr>
              <a:t>socialiseringsprocesser</a:t>
            </a:r>
            <a:r>
              <a:rPr lang="en-US" sz="1800" dirty="0" smtClean="0">
                <a:latin typeface="Arial"/>
                <a:cs typeface="Arial"/>
              </a:rPr>
              <a:t>?</a:t>
            </a:r>
          </a:p>
          <a:p>
            <a:pPr algn="just"/>
            <a:endParaRPr lang="en-US" sz="1800" dirty="0" smtClean="0">
              <a:latin typeface="Arial"/>
              <a:cs typeface="Arial"/>
            </a:endParaRPr>
          </a:p>
          <a:p>
            <a:pPr algn="just"/>
            <a:r>
              <a:rPr lang="en-US" sz="1800" dirty="0" smtClean="0">
                <a:latin typeface="Arial"/>
                <a:cs typeface="Arial"/>
              </a:rPr>
              <a:t>Top-down-</a:t>
            </a:r>
            <a:r>
              <a:rPr lang="en-US" sz="1800" dirty="0" err="1" smtClean="0">
                <a:latin typeface="Arial"/>
                <a:cs typeface="Arial"/>
              </a:rPr>
              <a:t>perspektiv</a:t>
            </a:r>
            <a:r>
              <a:rPr lang="en-US" sz="1800" dirty="0" smtClean="0">
                <a:latin typeface="Arial"/>
                <a:cs typeface="Arial"/>
              </a:rPr>
              <a:t> </a:t>
            </a:r>
            <a:r>
              <a:rPr lang="en-US" sz="1800" dirty="0" err="1" smtClean="0">
                <a:latin typeface="Arial"/>
                <a:cs typeface="Arial"/>
              </a:rPr>
              <a:t>på</a:t>
            </a:r>
            <a:r>
              <a:rPr lang="en-US" sz="1800" dirty="0" smtClean="0">
                <a:latin typeface="Arial"/>
                <a:cs typeface="Arial"/>
              </a:rPr>
              <a:t> </a:t>
            </a:r>
            <a:r>
              <a:rPr lang="en-US" sz="1800" dirty="0" err="1" smtClean="0">
                <a:latin typeface="Arial"/>
                <a:cs typeface="Arial"/>
              </a:rPr>
              <a:t>socialisering</a:t>
            </a:r>
            <a:endParaRPr lang="en-US" sz="1800" dirty="0" smtClean="0">
              <a:latin typeface="Arial"/>
              <a:cs typeface="Arial"/>
            </a:endParaRPr>
          </a:p>
          <a:p>
            <a:pPr algn="just"/>
            <a:r>
              <a:rPr lang="en-US" sz="1800" dirty="0" smtClean="0">
                <a:latin typeface="Arial"/>
                <a:cs typeface="Arial"/>
              </a:rPr>
              <a:t>En-</a:t>
            </a:r>
            <a:r>
              <a:rPr lang="en-US" sz="1800" dirty="0" err="1" smtClean="0">
                <a:latin typeface="Arial"/>
                <a:cs typeface="Arial"/>
              </a:rPr>
              <a:t>vejs</a:t>
            </a:r>
            <a:r>
              <a:rPr lang="en-US" sz="1800" dirty="0">
                <a:latin typeface="Arial"/>
                <a:cs typeface="Arial"/>
              </a:rPr>
              <a:t>-</a:t>
            </a:r>
            <a:r>
              <a:rPr lang="en-US" sz="1800" dirty="0" err="1" smtClean="0">
                <a:latin typeface="Arial"/>
                <a:cs typeface="Arial"/>
              </a:rPr>
              <a:t>overførsel</a:t>
            </a:r>
            <a:r>
              <a:rPr lang="en-US" sz="1800" dirty="0" smtClean="0">
                <a:latin typeface="Arial"/>
                <a:cs typeface="Arial"/>
              </a:rPr>
              <a:t> </a:t>
            </a:r>
            <a:r>
              <a:rPr lang="en-US" sz="1800" dirty="0" err="1" smtClean="0">
                <a:latin typeface="Arial"/>
                <a:cs typeface="Arial"/>
              </a:rPr>
              <a:t>af</a:t>
            </a:r>
            <a:r>
              <a:rPr lang="en-US" sz="1800" dirty="0" smtClean="0">
                <a:latin typeface="Arial"/>
                <a:cs typeface="Arial"/>
              </a:rPr>
              <a:t> </a:t>
            </a:r>
            <a:r>
              <a:rPr lang="en-US" sz="1800" dirty="0" err="1" smtClean="0">
                <a:latin typeface="Arial"/>
                <a:cs typeface="Arial"/>
              </a:rPr>
              <a:t>viden</a:t>
            </a:r>
            <a:endParaRPr lang="en-US" sz="1800" dirty="0" smtClean="0">
              <a:latin typeface="Arial"/>
              <a:cs typeface="Arial"/>
            </a:endParaRPr>
          </a:p>
          <a:p>
            <a:pPr algn="just"/>
            <a:endParaRPr lang="en-US" sz="1800" dirty="0" smtClean="0">
              <a:latin typeface="Arial"/>
              <a:cs typeface="Arial"/>
            </a:endParaRPr>
          </a:p>
          <a:p>
            <a:pPr algn="just"/>
            <a:r>
              <a:rPr lang="en-US" sz="1800" dirty="0" smtClean="0">
                <a:latin typeface="Arial"/>
                <a:cs typeface="Arial"/>
              </a:rPr>
              <a:t>Van </a:t>
            </a:r>
            <a:r>
              <a:rPr lang="en-US" sz="1800" dirty="0" err="1" smtClean="0">
                <a:latin typeface="Arial"/>
                <a:cs typeface="Arial"/>
              </a:rPr>
              <a:t>manen</a:t>
            </a:r>
            <a:r>
              <a:rPr lang="en-US" sz="1800" dirty="0" smtClean="0">
                <a:latin typeface="Arial"/>
                <a:cs typeface="Arial"/>
              </a:rPr>
              <a:t> </a:t>
            </a:r>
            <a:r>
              <a:rPr lang="en-US" sz="1800" dirty="0" err="1" smtClean="0">
                <a:latin typeface="Arial"/>
                <a:cs typeface="Arial"/>
              </a:rPr>
              <a:t>og</a:t>
            </a:r>
            <a:r>
              <a:rPr lang="en-US" sz="1800" dirty="0" smtClean="0">
                <a:latin typeface="Arial"/>
                <a:cs typeface="Arial"/>
              </a:rPr>
              <a:t> </a:t>
            </a:r>
            <a:r>
              <a:rPr lang="en-US" sz="1800" dirty="0">
                <a:latin typeface="Arial"/>
                <a:cs typeface="Arial"/>
              </a:rPr>
              <a:t>S</a:t>
            </a:r>
            <a:r>
              <a:rPr lang="en-US" sz="1800" dirty="0" smtClean="0">
                <a:latin typeface="Arial"/>
                <a:cs typeface="Arial"/>
              </a:rPr>
              <a:t>chein (1979)</a:t>
            </a:r>
          </a:p>
          <a:p>
            <a:pPr lvl="1" algn="just">
              <a:buFont typeface="Courier New"/>
              <a:buChar char="o"/>
            </a:pPr>
            <a:r>
              <a:rPr lang="en-US" sz="1800" dirty="0" err="1" smtClean="0">
                <a:latin typeface="Arial"/>
                <a:cs typeface="Arial"/>
              </a:rPr>
              <a:t>Seks</a:t>
            </a:r>
            <a:r>
              <a:rPr lang="en-US" sz="1800" dirty="0" smtClean="0">
                <a:latin typeface="Arial"/>
                <a:cs typeface="Arial"/>
              </a:rPr>
              <a:t> </a:t>
            </a:r>
            <a:r>
              <a:rPr lang="en-US" sz="1800" dirty="0" err="1" smtClean="0">
                <a:latin typeface="Arial"/>
                <a:cs typeface="Arial"/>
              </a:rPr>
              <a:t>taktikker</a:t>
            </a:r>
            <a:endParaRPr lang="en-US" sz="1800" dirty="0" smtClean="0">
              <a:latin typeface="Arial"/>
              <a:cs typeface="Arial"/>
            </a:endParaRPr>
          </a:p>
          <a:p>
            <a:pPr algn="just"/>
            <a:r>
              <a:rPr lang="en-US" sz="1800" dirty="0" smtClean="0">
                <a:latin typeface="Arial"/>
                <a:cs typeface="Arial"/>
              </a:rPr>
              <a:t>Dreyfus </a:t>
            </a:r>
            <a:r>
              <a:rPr lang="en-US" sz="1800" dirty="0" err="1" smtClean="0">
                <a:latin typeface="Arial"/>
                <a:cs typeface="Arial"/>
              </a:rPr>
              <a:t>og</a:t>
            </a:r>
            <a:r>
              <a:rPr lang="en-US" sz="1800" dirty="0" smtClean="0">
                <a:latin typeface="Arial"/>
                <a:cs typeface="Arial"/>
              </a:rPr>
              <a:t> Dreyfus (1986)</a:t>
            </a:r>
          </a:p>
          <a:p>
            <a:pPr lvl="1" algn="just">
              <a:buFont typeface="Courier New"/>
              <a:buChar char="o"/>
            </a:pPr>
            <a:r>
              <a:rPr lang="en-US" sz="1800" dirty="0" smtClean="0">
                <a:latin typeface="Arial"/>
                <a:cs typeface="Arial"/>
              </a:rPr>
              <a:t>Fra novice </a:t>
            </a:r>
            <a:r>
              <a:rPr lang="en-US" sz="1800" dirty="0" err="1" smtClean="0">
                <a:latin typeface="Arial"/>
                <a:cs typeface="Arial"/>
              </a:rPr>
              <a:t>til</a:t>
            </a:r>
            <a:r>
              <a:rPr lang="en-US" sz="1800" dirty="0" smtClean="0">
                <a:latin typeface="Arial"/>
                <a:cs typeface="Arial"/>
              </a:rPr>
              <a:t> </a:t>
            </a:r>
            <a:r>
              <a:rPr lang="en-US" sz="1800" dirty="0" err="1" smtClean="0">
                <a:latin typeface="Arial"/>
                <a:cs typeface="Arial"/>
              </a:rPr>
              <a:t>intuitiv</a:t>
            </a:r>
            <a:r>
              <a:rPr lang="en-US" sz="1800" dirty="0" smtClean="0">
                <a:latin typeface="Arial"/>
                <a:cs typeface="Arial"/>
              </a:rPr>
              <a:t> </a:t>
            </a:r>
            <a:r>
              <a:rPr lang="en-US" sz="1800" dirty="0" err="1" smtClean="0">
                <a:latin typeface="Arial"/>
                <a:cs typeface="Arial"/>
              </a:rPr>
              <a:t>ekspert</a:t>
            </a:r>
            <a:endParaRPr lang="en-US" sz="1800" dirty="0">
              <a:latin typeface="Arial"/>
              <a:cs typeface="Arial"/>
            </a:endParaRPr>
          </a:p>
        </p:txBody>
      </p:sp>
    </p:spTree>
    <p:extLst>
      <p:ext uri="{BB962C8B-B14F-4D97-AF65-F5344CB8AC3E}">
        <p14:creationId xmlns:p14="http://schemas.microsoft.com/office/powerpoint/2010/main" val="85296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308986"/>
            <a:ext cx="7886700" cy="1325563"/>
          </a:xfrm>
        </p:spPr>
        <p:txBody>
          <a:bodyPr>
            <a:normAutofit/>
          </a:bodyPr>
          <a:lstStyle/>
          <a:p>
            <a:pPr algn="ctr"/>
            <a:r>
              <a:rPr lang="en-US" sz="2800" dirty="0" err="1" smtClean="0">
                <a:latin typeface="Arial"/>
                <a:cs typeface="Arial"/>
              </a:rPr>
              <a:t>Socialisering</a:t>
            </a:r>
            <a:r>
              <a:rPr lang="en-US" sz="2800" dirty="0" smtClean="0">
                <a:latin typeface="Arial"/>
                <a:cs typeface="Arial"/>
              </a:rPr>
              <a:t> – </a:t>
            </a:r>
            <a:r>
              <a:rPr lang="en-US" sz="2800" dirty="0" err="1" smtClean="0">
                <a:latin typeface="Arial"/>
                <a:cs typeface="Arial"/>
              </a:rPr>
              <a:t>paradigme</a:t>
            </a:r>
            <a:r>
              <a:rPr lang="en-US" sz="2800" dirty="0" smtClean="0">
                <a:latin typeface="Arial"/>
                <a:cs typeface="Arial"/>
              </a:rPr>
              <a:t> 2</a:t>
            </a:r>
            <a:endParaRPr lang="en-US" sz="2800" dirty="0">
              <a:latin typeface="Arial"/>
              <a:cs typeface="Arial"/>
            </a:endParaRPr>
          </a:p>
        </p:txBody>
      </p:sp>
      <p:sp>
        <p:nvSpPr>
          <p:cNvPr id="3" name="Content Placeholder 2"/>
          <p:cNvSpPr>
            <a:spLocks noGrp="1"/>
          </p:cNvSpPr>
          <p:nvPr>
            <p:ph idx="1"/>
          </p:nvPr>
        </p:nvSpPr>
        <p:spPr>
          <a:xfrm>
            <a:off x="628650" y="1825625"/>
            <a:ext cx="7558470" cy="4351338"/>
          </a:xfrm>
        </p:spPr>
        <p:txBody>
          <a:bodyPr>
            <a:normAutofit/>
          </a:bodyPr>
          <a:lstStyle/>
          <a:p>
            <a:pPr algn="just"/>
            <a:endParaRPr lang="en-US" sz="1800" dirty="0" smtClean="0">
              <a:latin typeface="Arial"/>
              <a:cs typeface="Arial"/>
            </a:endParaRPr>
          </a:p>
          <a:p>
            <a:pPr algn="just"/>
            <a:endParaRPr lang="en-US" sz="1800" dirty="0">
              <a:latin typeface="Arial"/>
              <a:cs typeface="Arial"/>
            </a:endParaRPr>
          </a:p>
          <a:p>
            <a:pPr algn="just"/>
            <a:r>
              <a:rPr lang="en-US" sz="1800" dirty="0" err="1" smtClean="0">
                <a:latin typeface="Arial"/>
                <a:cs typeface="Arial"/>
              </a:rPr>
              <a:t>Øget</a:t>
            </a:r>
            <a:r>
              <a:rPr lang="en-US" sz="1800" dirty="0" smtClean="0">
                <a:latin typeface="Arial"/>
                <a:cs typeface="Arial"/>
              </a:rPr>
              <a:t> </a:t>
            </a:r>
            <a:r>
              <a:rPr lang="en-US" sz="1800" dirty="0" err="1" smtClean="0">
                <a:latin typeface="Arial"/>
                <a:cs typeface="Arial"/>
              </a:rPr>
              <a:t>fokus</a:t>
            </a:r>
            <a:r>
              <a:rPr lang="en-US" sz="1800" dirty="0" smtClean="0">
                <a:latin typeface="Arial"/>
                <a:cs typeface="Arial"/>
              </a:rPr>
              <a:t> </a:t>
            </a:r>
            <a:r>
              <a:rPr lang="en-US" sz="1800" dirty="0" err="1" smtClean="0">
                <a:latin typeface="Arial"/>
                <a:cs typeface="Arial"/>
              </a:rPr>
              <a:t>på</a:t>
            </a:r>
            <a:r>
              <a:rPr lang="en-US" sz="1800" dirty="0" smtClean="0">
                <a:latin typeface="Arial"/>
                <a:cs typeface="Arial"/>
              </a:rPr>
              <a:t> den </a:t>
            </a:r>
            <a:r>
              <a:rPr lang="en-US" sz="1800" dirty="0" err="1" smtClean="0">
                <a:latin typeface="Arial"/>
                <a:cs typeface="Arial"/>
              </a:rPr>
              <a:t>nytilkomne</a:t>
            </a:r>
            <a:r>
              <a:rPr lang="en-US" sz="1800" dirty="0" smtClean="0">
                <a:latin typeface="Arial"/>
                <a:cs typeface="Arial"/>
              </a:rPr>
              <a:t> </a:t>
            </a:r>
            <a:r>
              <a:rPr lang="en-US" sz="1800" dirty="0" err="1" smtClean="0">
                <a:latin typeface="Arial"/>
                <a:cs typeface="Arial"/>
              </a:rPr>
              <a:t>og</a:t>
            </a:r>
            <a:r>
              <a:rPr lang="en-US" sz="1800" dirty="0" smtClean="0">
                <a:latin typeface="Arial"/>
                <a:cs typeface="Arial"/>
              </a:rPr>
              <a:t> </a:t>
            </a:r>
            <a:r>
              <a:rPr lang="en-US" sz="1800" dirty="0" err="1" smtClean="0">
                <a:latin typeface="Arial"/>
                <a:cs typeface="Arial"/>
              </a:rPr>
              <a:t>dennes</a:t>
            </a:r>
            <a:r>
              <a:rPr lang="en-US" sz="1800" dirty="0" smtClean="0">
                <a:latin typeface="Arial"/>
                <a:cs typeface="Arial"/>
              </a:rPr>
              <a:t> </a:t>
            </a:r>
            <a:r>
              <a:rPr lang="en-US" sz="1800" dirty="0" err="1" smtClean="0">
                <a:latin typeface="Arial"/>
                <a:cs typeface="Arial"/>
              </a:rPr>
              <a:t>handlemuligheder</a:t>
            </a:r>
            <a:r>
              <a:rPr lang="en-US" sz="1800" dirty="0" smtClean="0">
                <a:latin typeface="Arial"/>
                <a:cs typeface="Arial"/>
              </a:rPr>
              <a:t> for at </a:t>
            </a:r>
            <a:r>
              <a:rPr lang="en-US" sz="1800" dirty="0" err="1" smtClean="0">
                <a:latin typeface="Arial"/>
                <a:cs typeface="Arial"/>
              </a:rPr>
              <a:t>kunne</a:t>
            </a:r>
            <a:r>
              <a:rPr lang="en-US" sz="1800" dirty="0" smtClean="0">
                <a:latin typeface="Arial"/>
                <a:cs typeface="Arial"/>
              </a:rPr>
              <a:t> </a:t>
            </a:r>
            <a:r>
              <a:rPr lang="en-US" sz="1800" dirty="0" err="1" smtClean="0">
                <a:latin typeface="Arial"/>
                <a:cs typeface="Arial"/>
              </a:rPr>
              <a:t>agere</a:t>
            </a:r>
            <a:r>
              <a:rPr lang="en-US" sz="1800" dirty="0" smtClean="0">
                <a:latin typeface="Arial"/>
                <a:cs typeface="Arial"/>
              </a:rPr>
              <a:t> </a:t>
            </a:r>
            <a:r>
              <a:rPr lang="en-US" sz="1800" dirty="0" err="1" smtClean="0">
                <a:latin typeface="Arial"/>
                <a:cs typeface="Arial"/>
              </a:rPr>
              <a:t>proaktivt</a:t>
            </a:r>
            <a:r>
              <a:rPr lang="en-US" sz="1800" dirty="0" smtClean="0">
                <a:latin typeface="Arial"/>
                <a:cs typeface="Arial"/>
              </a:rPr>
              <a:t> </a:t>
            </a:r>
            <a:r>
              <a:rPr lang="en-US" sz="1800" dirty="0" err="1" smtClean="0">
                <a:latin typeface="Arial"/>
                <a:cs typeface="Arial"/>
              </a:rPr>
              <a:t>i</a:t>
            </a:r>
            <a:r>
              <a:rPr lang="en-US" sz="1800" dirty="0" smtClean="0">
                <a:latin typeface="Arial"/>
                <a:cs typeface="Arial"/>
              </a:rPr>
              <a:t> </a:t>
            </a:r>
            <a:r>
              <a:rPr lang="en-US" sz="1800" dirty="0" err="1" smtClean="0">
                <a:latin typeface="Arial"/>
                <a:cs typeface="Arial"/>
              </a:rPr>
              <a:t>socialiseringsprocessen</a:t>
            </a:r>
            <a:endParaRPr lang="en-US" sz="1800" dirty="0" smtClean="0">
              <a:latin typeface="Arial"/>
              <a:cs typeface="Arial"/>
            </a:endParaRPr>
          </a:p>
          <a:p>
            <a:pPr algn="just"/>
            <a:r>
              <a:rPr lang="en-US" sz="1800" dirty="0" err="1" smtClean="0">
                <a:latin typeface="Arial"/>
                <a:cs typeface="Arial"/>
              </a:rPr>
              <a:t>Stigende</a:t>
            </a:r>
            <a:r>
              <a:rPr lang="en-US" sz="1800" dirty="0" smtClean="0">
                <a:latin typeface="Arial"/>
                <a:cs typeface="Arial"/>
              </a:rPr>
              <a:t> </a:t>
            </a:r>
            <a:r>
              <a:rPr lang="en-US" sz="1800" dirty="0" err="1" smtClean="0">
                <a:latin typeface="Arial"/>
                <a:cs typeface="Arial"/>
              </a:rPr>
              <a:t>fokus</a:t>
            </a:r>
            <a:r>
              <a:rPr lang="en-US" sz="1800" dirty="0" smtClean="0">
                <a:latin typeface="Arial"/>
                <a:cs typeface="Arial"/>
              </a:rPr>
              <a:t> </a:t>
            </a:r>
            <a:r>
              <a:rPr lang="en-US" sz="1800" dirty="0" err="1" smtClean="0">
                <a:latin typeface="Arial"/>
                <a:cs typeface="Arial"/>
              </a:rPr>
              <a:t>på</a:t>
            </a:r>
            <a:r>
              <a:rPr lang="en-US" sz="1800" dirty="0" smtClean="0">
                <a:latin typeface="Arial"/>
                <a:cs typeface="Arial"/>
              </a:rPr>
              <a:t> </a:t>
            </a:r>
            <a:r>
              <a:rPr lang="en-US" sz="1800" dirty="0" err="1" smtClean="0">
                <a:latin typeface="Arial"/>
                <a:cs typeface="Arial"/>
              </a:rPr>
              <a:t>individet</a:t>
            </a:r>
            <a:r>
              <a:rPr lang="en-US" sz="1800" dirty="0" smtClean="0">
                <a:latin typeface="Arial"/>
                <a:cs typeface="Arial"/>
              </a:rPr>
              <a:t> – </a:t>
            </a:r>
            <a:r>
              <a:rPr lang="en-US" sz="1800" dirty="0" err="1" smtClean="0">
                <a:latin typeface="Arial"/>
                <a:cs typeface="Arial"/>
              </a:rPr>
              <a:t>hvad</a:t>
            </a:r>
            <a:r>
              <a:rPr lang="en-US" sz="1800" dirty="0" smtClean="0">
                <a:latin typeface="Arial"/>
                <a:cs typeface="Arial"/>
              </a:rPr>
              <a:t> </a:t>
            </a:r>
            <a:r>
              <a:rPr lang="en-US" sz="1800" dirty="0" err="1" smtClean="0">
                <a:latin typeface="Arial"/>
                <a:cs typeface="Arial"/>
              </a:rPr>
              <a:t>vedkommende</a:t>
            </a:r>
            <a:r>
              <a:rPr lang="en-US" sz="1800" dirty="0" smtClean="0">
                <a:latin typeface="Arial"/>
                <a:cs typeface="Arial"/>
              </a:rPr>
              <a:t> </a:t>
            </a:r>
            <a:r>
              <a:rPr lang="en-US" sz="1800" dirty="0" err="1" smtClean="0">
                <a:latin typeface="Arial"/>
                <a:cs typeface="Arial"/>
              </a:rPr>
              <a:t>tænker</a:t>
            </a:r>
            <a:r>
              <a:rPr lang="en-US" sz="1800" dirty="0" smtClean="0">
                <a:latin typeface="Arial"/>
                <a:cs typeface="Arial"/>
              </a:rPr>
              <a:t>, </a:t>
            </a:r>
            <a:r>
              <a:rPr lang="en-US" sz="1800" dirty="0" err="1" smtClean="0">
                <a:latin typeface="Arial"/>
                <a:cs typeface="Arial"/>
              </a:rPr>
              <a:t>gør</a:t>
            </a:r>
            <a:r>
              <a:rPr lang="en-US" sz="1800" dirty="0" smtClean="0">
                <a:latin typeface="Arial"/>
                <a:cs typeface="Arial"/>
              </a:rPr>
              <a:t> </a:t>
            </a:r>
            <a:r>
              <a:rPr lang="en-US" sz="1800" dirty="0" err="1" smtClean="0">
                <a:latin typeface="Arial"/>
                <a:cs typeface="Arial"/>
              </a:rPr>
              <a:t>og</a:t>
            </a:r>
            <a:r>
              <a:rPr lang="en-US" sz="1800" dirty="0" smtClean="0">
                <a:latin typeface="Arial"/>
                <a:cs typeface="Arial"/>
              </a:rPr>
              <a:t> </a:t>
            </a:r>
            <a:r>
              <a:rPr lang="en-US" sz="1800" dirty="0" err="1" smtClean="0">
                <a:latin typeface="Arial"/>
                <a:cs typeface="Arial"/>
              </a:rPr>
              <a:t>oplever</a:t>
            </a:r>
            <a:endParaRPr lang="en-US" sz="1800" dirty="0" smtClean="0">
              <a:latin typeface="Arial"/>
              <a:cs typeface="Arial"/>
            </a:endParaRPr>
          </a:p>
          <a:p>
            <a:pPr algn="just"/>
            <a:r>
              <a:rPr lang="en-US" sz="1800" dirty="0" err="1" smtClean="0">
                <a:latin typeface="Arial"/>
                <a:cs typeface="Arial"/>
              </a:rPr>
              <a:t>Socialiseing</a:t>
            </a:r>
            <a:r>
              <a:rPr lang="en-US" sz="1800" dirty="0" smtClean="0">
                <a:latin typeface="Arial"/>
                <a:cs typeface="Arial"/>
              </a:rPr>
              <a:t> </a:t>
            </a:r>
            <a:r>
              <a:rPr lang="en-US" sz="1800" dirty="0" err="1" smtClean="0">
                <a:latin typeface="Arial"/>
                <a:cs typeface="Arial"/>
              </a:rPr>
              <a:t>er</a:t>
            </a:r>
            <a:r>
              <a:rPr lang="en-US" sz="1800" dirty="0" smtClean="0">
                <a:latin typeface="Arial"/>
                <a:cs typeface="Arial"/>
              </a:rPr>
              <a:t> en </a:t>
            </a:r>
            <a:r>
              <a:rPr lang="en-US" sz="1800" dirty="0" err="1" smtClean="0">
                <a:latin typeface="Arial"/>
                <a:cs typeface="Arial"/>
              </a:rPr>
              <a:t>tovejsproces</a:t>
            </a:r>
            <a:r>
              <a:rPr lang="en-US" sz="1800" dirty="0" smtClean="0">
                <a:latin typeface="Arial"/>
                <a:cs typeface="Arial"/>
              </a:rPr>
              <a:t>.</a:t>
            </a:r>
          </a:p>
          <a:p>
            <a:pPr algn="just"/>
            <a:r>
              <a:rPr lang="en-US" sz="1800" dirty="0" err="1" smtClean="0">
                <a:latin typeface="Arial"/>
                <a:cs typeface="Arial"/>
              </a:rPr>
              <a:t>Socialisering</a:t>
            </a:r>
            <a:r>
              <a:rPr lang="en-US" sz="1800" dirty="0" smtClean="0">
                <a:latin typeface="Arial"/>
                <a:cs typeface="Arial"/>
              </a:rPr>
              <a:t> finder </a:t>
            </a:r>
            <a:r>
              <a:rPr lang="en-US" sz="1800" dirty="0" err="1" smtClean="0">
                <a:latin typeface="Arial"/>
                <a:cs typeface="Arial"/>
              </a:rPr>
              <a:t>sted</a:t>
            </a:r>
            <a:r>
              <a:rPr lang="en-US" sz="1800" dirty="0" smtClean="0">
                <a:latin typeface="Arial"/>
                <a:cs typeface="Arial"/>
              </a:rPr>
              <a:t> </a:t>
            </a:r>
            <a:r>
              <a:rPr lang="en-US" sz="1800" dirty="0" err="1" smtClean="0">
                <a:latin typeface="Arial"/>
                <a:cs typeface="Arial"/>
              </a:rPr>
              <a:t>i</a:t>
            </a:r>
            <a:r>
              <a:rPr lang="en-US" sz="1800" dirty="0" smtClean="0">
                <a:latin typeface="Arial"/>
                <a:cs typeface="Arial"/>
              </a:rPr>
              <a:t> et </a:t>
            </a:r>
            <a:r>
              <a:rPr lang="en-US" sz="1800" dirty="0" err="1" smtClean="0">
                <a:latin typeface="Arial"/>
                <a:cs typeface="Arial"/>
              </a:rPr>
              <a:t>praksisfællesskab</a:t>
            </a:r>
            <a:r>
              <a:rPr lang="en-US" sz="1800" dirty="0" smtClean="0">
                <a:latin typeface="Arial"/>
                <a:cs typeface="Arial"/>
              </a:rPr>
              <a:t>.</a:t>
            </a:r>
            <a:endParaRPr lang="en-US" sz="1800" dirty="0">
              <a:latin typeface="Arial"/>
              <a:cs typeface="Arial"/>
            </a:endParaRPr>
          </a:p>
        </p:txBody>
      </p:sp>
    </p:spTree>
    <p:extLst>
      <p:ext uri="{BB962C8B-B14F-4D97-AF65-F5344CB8AC3E}">
        <p14:creationId xmlns:p14="http://schemas.microsoft.com/office/powerpoint/2010/main" val="1491490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07069"/>
            <a:ext cx="7886700" cy="1325563"/>
          </a:xfrm>
        </p:spPr>
        <p:txBody>
          <a:bodyPr>
            <a:normAutofit/>
          </a:bodyPr>
          <a:lstStyle/>
          <a:p>
            <a:pPr algn="ctr"/>
            <a:r>
              <a:rPr lang="en-US" sz="2800" dirty="0" err="1" smtClean="0">
                <a:latin typeface="Arial"/>
                <a:cs typeface="Arial"/>
              </a:rPr>
              <a:t>Praksisfællesskab</a:t>
            </a:r>
            <a:endParaRPr lang="en-US" sz="2800" dirty="0">
              <a:latin typeface="Arial"/>
              <a:cs typeface="Arial"/>
            </a:endParaRPr>
          </a:p>
        </p:txBody>
      </p:sp>
      <p:sp>
        <p:nvSpPr>
          <p:cNvPr id="3" name="Content Placeholder 2"/>
          <p:cNvSpPr>
            <a:spLocks noGrp="1"/>
          </p:cNvSpPr>
          <p:nvPr>
            <p:ph idx="1"/>
          </p:nvPr>
        </p:nvSpPr>
        <p:spPr>
          <a:xfrm>
            <a:off x="937597" y="2449973"/>
            <a:ext cx="7198030" cy="4351338"/>
          </a:xfrm>
        </p:spPr>
        <p:txBody>
          <a:bodyPr>
            <a:normAutofit/>
          </a:bodyPr>
          <a:lstStyle/>
          <a:p>
            <a:pPr algn="just"/>
            <a:r>
              <a:rPr lang="da-DK" sz="1800" dirty="0" smtClean="0">
                <a:latin typeface="Arial"/>
                <a:cs typeface="Arial"/>
              </a:rPr>
              <a:t>Socialisering finder sted i praksis i organisationen.</a:t>
            </a:r>
          </a:p>
          <a:p>
            <a:pPr algn="just"/>
            <a:r>
              <a:rPr lang="da-DK" sz="1800" dirty="0">
                <a:latin typeface="Arial"/>
                <a:cs typeface="Arial"/>
              </a:rPr>
              <a:t>O</a:t>
            </a:r>
            <a:r>
              <a:rPr lang="da-DK" sz="1800" dirty="0" smtClean="0">
                <a:latin typeface="Arial"/>
                <a:cs typeface="Arial"/>
              </a:rPr>
              <a:t>rganisationen er et praksisfællesskab.</a:t>
            </a:r>
          </a:p>
          <a:p>
            <a:pPr algn="just"/>
            <a:r>
              <a:rPr lang="da-DK" sz="1800" dirty="0" smtClean="0">
                <a:latin typeface="Arial"/>
                <a:cs typeface="Arial"/>
              </a:rPr>
              <a:t>Nytilkomne socialiseres og tilegner sig den nødvendige viden, forståelse og kompetencer via deres faktiske </a:t>
            </a:r>
            <a:r>
              <a:rPr lang="da-DK" sz="1800" i="1" dirty="0" smtClean="0">
                <a:latin typeface="Arial"/>
                <a:cs typeface="Arial"/>
              </a:rPr>
              <a:t>deltagelse</a:t>
            </a:r>
            <a:r>
              <a:rPr lang="da-DK" sz="1800" dirty="0" smtClean="0">
                <a:latin typeface="Arial"/>
                <a:cs typeface="Arial"/>
              </a:rPr>
              <a:t> i den konkrete praksis.</a:t>
            </a:r>
          </a:p>
          <a:p>
            <a:pPr algn="just"/>
            <a:r>
              <a:rPr lang="da-DK" sz="1800" dirty="0" smtClean="0">
                <a:latin typeface="Arial"/>
                <a:cs typeface="Arial"/>
              </a:rPr>
              <a:t>Sker via legitim perifer deltagelse i praksisfællesskabet.     </a:t>
            </a:r>
          </a:p>
          <a:p>
            <a:pPr marL="0" indent="0" algn="r">
              <a:buNone/>
            </a:pPr>
            <a:r>
              <a:rPr lang="da-DK" sz="1800" dirty="0" smtClean="0">
                <a:latin typeface="Arial"/>
                <a:cs typeface="Arial"/>
              </a:rPr>
              <a:t>          </a:t>
            </a:r>
          </a:p>
          <a:p>
            <a:pPr marL="0" indent="0" algn="r">
              <a:buNone/>
            </a:pPr>
            <a:r>
              <a:rPr lang="da-DK" sz="1800" dirty="0" smtClean="0">
                <a:latin typeface="Arial"/>
                <a:cs typeface="Arial"/>
              </a:rPr>
              <a:t>(Lave &amp; Wenger 1991)</a:t>
            </a:r>
          </a:p>
          <a:p>
            <a:pPr algn="just"/>
            <a:endParaRPr lang="en-US" sz="1800" dirty="0">
              <a:latin typeface="Arial"/>
              <a:cs typeface="Arial"/>
            </a:endParaRPr>
          </a:p>
        </p:txBody>
      </p:sp>
    </p:spTree>
    <p:extLst>
      <p:ext uri="{BB962C8B-B14F-4D97-AF65-F5344CB8AC3E}">
        <p14:creationId xmlns:p14="http://schemas.microsoft.com/office/powerpoint/2010/main" val="303161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330305"/>
            <a:ext cx="7886700" cy="1325563"/>
          </a:xfrm>
        </p:spPr>
        <p:txBody>
          <a:bodyPr>
            <a:normAutofit/>
          </a:bodyPr>
          <a:lstStyle/>
          <a:p>
            <a:pPr algn="ctr"/>
            <a:r>
              <a:rPr lang="en-US" sz="2800" dirty="0" err="1" smtClean="0">
                <a:latin typeface="Arial"/>
                <a:cs typeface="Arial"/>
              </a:rPr>
              <a:t>Legitim</a:t>
            </a:r>
            <a:r>
              <a:rPr lang="en-US" sz="2800" dirty="0" smtClean="0">
                <a:latin typeface="Arial"/>
                <a:cs typeface="Arial"/>
              </a:rPr>
              <a:t> </a:t>
            </a:r>
            <a:r>
              <a:rPr lang="en-US" sz="2800" dirty="0" err="1" smtClean="0">
                <a:latin typeface="Arial"/>
                <a:cs typeface="Arial"/>
              </a:rPr>
              <a:t>perifer</a:t>
            </a:r>
            <a:r>
              <a:rPr lang="en-US" sz="2800" dirty="0" smtClean="0">
                <a:latin typeface="Arial"/>
                <a:cs typeface="Arial"/>
              </a:rPr>
              <a:t> </a:t>
            </a:r>
            <a:r>
              <a:rPr lang="en-US" sz="2800" dirty="0" err="1" smtClean="0">
                <a:latin typeface="Arial"/>
                <a:cs typeface="Arial"/>
              </a:rPr>
              <a:t>deltagelse</a:t>
            </a:r>
            <a:endParaRPr lang="en-US" sz="2800" dirty="0">
              <a:latin typeface="Arial"/>
              <a:cs typeface="Arial"/>
            </a:endParaRPr>
          </a:p>
        </p:txBody>
      </p:sp>
      <p:sp>
        <p:nvSpPr>
          <p:cNvPr id="3" name="Content Placeholder 2"/>
          <p:cNvSpPr>
            <a:spLocks noGrp="1"/>
          </p:cNvSpPr>
          <p:nvPr>
            <p:ph idx="1"/>
          </p:nvPr>
        </p:nvSpPr>
        <p:spPr>
          <a:xfrm>
            <a:off x="817452" y="2506662"/>
            <a:ext cx="7352504" cy="4351338"/>
          </a:xfrm>
        </p:spPr>
        <p:txBody>
          <a:bodyPr>
            <a:normAutofit/>
          </a:bodyPr>
          <a:lstStyle/>
          <a:p>
            <a:pPr algn="just"/>
            <a:r>
              <a:rPr lang="da-DK" sz="1800" dirty="0" smtClean="0">
                <a:latin typeface="Arial"/>
                <a:cs typeface="Arial"/>
              </a:rPr>
              <a:t>En særlig form for deltagelse i praksisfællesskabet i organisationen.</a:t>
            </a:r>
          </a:p>
          <a:p>
            <a:pPr algn="just"/>
            <a:r>
              <a:rPr lang="da-DK" sz="1800" dirty="0" smtClean="0">
                <a:latin typeface="Arial"/>
                <a:cs typeface="Arial"/>
              </a:rPr>
              <a:t>Legitim: Medarbejderen er formelt ansat med oplæring for øje. Har ret til at være i organisationen.</a:t>
            </a:r>
          </a:p>
          <a:p>
            <a:pPr algn="just"/>
            <a:r>
              <a:rPr lang="da-DK" sz="1800" dirty="0" smtClean="0">
                <a:latin typeface="Arial"/>
                <a:cs typeface="Arial"/>
              </a:rPr>
              <a:t>Perifer: medarbejderen er </a:t>
            </a:r>
            <a:r>
              <a:rPr lang="da-DK" sz="1800" dirty="0" err="1" smtClean="0">
                <a:latin typeface="Arial"/>
                <a:cs typeface="Arial"/>
              </a:rPr>
              <a:t>nytilkommen</a:t>
            </a:r>
            <a:r>
              <a:rPr lang="da-DK" sz="1800" dirty="0" smtClean="0">
                <a:latin typeface="Arial"/>
                <a:cs typeface="Arial"/>
              </a:rPr>
              <a:t>. Andre forventninger til vedkommende end til de mere erfarne.</a:t>
            </a:r>
          </a:p>
          <a:p>
            <a:pPr algn="just"/>
            <a:r>
              <a:rPr lang="da-DK" sz="1800" dirty="0" smtClean="0">
                <a:latin typeface="Arial"/>
                <a:cs typeface="Arial"/>
              </a:rPr>
              <a:t>Mål: At bevæge sig fra periferien af praksisfællesskabet til at blive kulturelt kompetent medlem.</a:t>
            </a:r>
          </a:p>
          <a:p>
            <a:pPr algn="just"/>
            <a:endParaRPr lang="en-US" sz="1800" dirty="0">
              <a:latin typeface="Arial"/>
              <a:cs typeface="Arial"/>
            </a:endParaRPr>
          </a:p>
        </p:txBody>
      </p:sp>
    </p:spTree>
    <p:extLst>
      <p:ext uri="{BB962C8B-B14F-4D97-AF65-F5344CB8AC3E}">
        <p14:creationId xmlns:p14="http://schemas.microsoft.com/office/powerpoint/2010/main" val="1400892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27907"/>
            <a:ext cx="7886700" cy="1325563"/>
          </a:xfrm>
        </p:spPr>
        <p:txBody>
          <a:bodyPr>
            <a:normAutofit/>
          </a:bodyPr>
          <a:lstStyle/>
          <a:p>
            <a:pPr algn="ctr"/>
            <a:r>
              <a:rPr lang="en-US" sz="2800" dirty="0" err="1" smtClean="0">
                <a:latin typeface="Arial"/>
                <a:cs typeface="Arial"/>
              </a:rPr>
              <a:t>Socialisering</a:t>
            </a:r>
            <a:r>
              <a:rPr lang="en-US" sz="2800" dirty="0" smtClean="0">
                <a:latin typeface="Arial"/>
                <a:cs typeface="Arial"/>
              </a:rPr>
              <a:t> – </a:t>
            </a:r>
            <a:r>
              <a:rPr lang="en-US" sz="2800" dirty="0" err="1" smtClean="0">
                <a:latin typeface="Arial"/>
                <a:cs typeface="Arial"/>
              </a:rPr>
              <a:t>paradigme</a:t>
            </a:r>
            <a:r>
              <a:rPr lang="en-US" sz="2800" dirty="0" smtClean="0">
                <a:latin typeface="Arial"/>
                <a:cs typeface="Arial"/>
              </a:rPr>
              <a:t> 3</a:t>
            </a:r>
            <a:endParaRPr lang="en-US" sz="2800" dirty="0">
              <a:latin typeface="Arial"/>
              <a:cs typeface="Arial"/>
            </a:endParaRPr>
          </a:p>
        </p:txBody>
      </p:sp>
      <p:sp>
        <p:nvSpPr>
          <p:cNvPr id="3" name="Content Placeholder 2"/>
          <p:cNvSpPr>
            <a:spLocks noGrp="1"/>
          </p:cNvSpPr>
          <p:nvPr>
            <p:ph idx="1"/>
          </p:nvPr>
        </p:nvSpPr>
        <p:spPr>
          <a:xfrm>
            <a:off x="628650" y="2203169"/>
            <a:ext cx="7886700" cy="5032375"/>
          </a:xfrm>
        </p:spPr>
        <p:txBody>
          <a:bodyPr>
            <a:normAutofit/>
          </a:bodyPr>
          <a:lstStyle/>
          <a:p>
            <a:pPr algn="just"/>
            <a:r>
              <a:rPr lang="en-US" sz="1800" dirty="0" err="1" smtClean="0">
                <a:latin typeface="Arial"/>
                <a:cs typeface="Arial"/>
              </a:rPr>
              <a:t>Fokus</a:t>
            </a:r>
            <a:r>
              <a:rPr lang="en-US" sz="1800" dirty="0" smtClean="0">
                <a:latin typeface="Arial"/>
                <a:cs typeface="Arial"/>
              </a:rPr>
              <a:t> </a:t>
            </a:r>
            <a:r>
              <a:rPr lang="en-US" sz="1800" dirty="0" err="1" smtClean="0">
                <a:latin typeface="Arial"/>
                <a:cs typeface="Arial"/>
              </a:rPr>
              <a:t>på</a:t>
            </a:r>
            <a:r>
              <a:rPr lang="en-US" sz="1800" dirty="0" smtClean="0">
                <a:latin typeface="Arial"/>
                <a:cs typeface="Arial"/>
              </a:rPr>
              <a:t> den </a:t>
            </a:r>
            <a:r>
              <a:rPr lang="en-US" sz="1800" dirty="0" err="1" smtClean="0">
                <a:latin typeface="Arial"/>
                <a:cs typeface="Arial"/>
              </a:rPr>
              <a:t>faktiske</a:t>
            </a:r>
            <a:r>
              <a:rPr lang="en-US" sz="1800" dirty="0" smtClean="0">
                <a:latin typeface="Arial"/>
                <a:cs typeface="Arial"/>
              </a:rPr>
              <a:t> </a:t>
            </a:r>
            <a:r>
              <a:rPr lang="en-US" sz="1800" dirty="0" err="1" smtClean="0">
                <a:latin typeface="Arial"/>
                <a:cs typeface="Arial"/>
              </a:rPr>
              <a:t>socialisering</a:t>
            </a:r>
            <a:r>
              <a:rPr lang="en-US" sz="1800" dirty="0" smtClean="0">
                <a:latin typeface="Arial"/>
                <a:cs typeface="Arial"/>
              </a:rPr>
              <a:t> </a:t>
            </a:r>
            <a:r>
              <a:rPr lang="en-US" sz="1800" dirty="0" err="1" smtClean="0">
                <a:latin typeface="Arial"/>
                <a:cs typeface="Arial"/>
              </a:rPr>
              <a:t>i</a:t>
            </a:r>
            <a:r>
              <a:rPr lang="en-US" sz="1800" dirty="0" smtClean="0">
                <a:latin typeface="Arial"/>
                <a:cs typeface="Arial"/>
              </a:rPr>
              <a:t> </a:t>
            </a:r>
            <a:r>
              <a:rPr lang="en-US" sz="1800" dirty="0" err="1" smtClean="0">
                <a:latin typeface="Arial"/>
                <a:cs typeface="Arial"/>
              </a:rPr>
              <a:t>praksis</a:t>
            </a:r>
            <a:r>
              <a:rPr lang="en-US" sz="1800" dirty="0" smtClean="0">
                <a:latin typeface="Arial"/>
                <a:cs typeface="Arial"/>
              </a:rPr>
              <a:t> </a:t>
            </a:r>
            <a:r>
              <a:rPr lang="en-US" sz="1800" dirty="0" err="1" smtClean="0">
                <a:latin typeface="Arial"/>
                <a:cs typeface="Arial"/>
              </a:rPr>
              <a:t>og</a:t>
            </a:r>
            <a:r>
              <a:rPr lang="en-US" sz="1800" dirty="0" smtClean="0">
                <a:latin typeface="Arial"/>
                <a:cs typeface="Arial"/>
              </a:rPr>
              <a:t> </a:t>
            </a:r>
            <a:r>
              <a:rPr lang="en-US" sz="1800" dirty="0" err="1" smtClean="0">
                <a:latin typeface="Arial"/>
                <a:cs typeface="Arial"/>
              </a:rPr>
              <a:t>på</a:t>
            </a:r>
            <a:r>
              <a:rPr lang="en-US" sz="1800" dirty="0" smtClean="0">
                <a:latin typeface="Arial"/>
                <a:cs typeface="Arial"/>
              </a:rPr>
              <a:t> </a:t>
            </a:r>
            <a:r>
              <a:rPr lang="en-US" sz="1800" dirty="0" err="1" smtClean="0">
                <a:latin typeface="Arial"/>
                <a:cs typeface="Arial"/>
              </a:rPr>
              <a:t>hverdagsinteraktionen</a:t>
            </a:r>
            <a:r>
              <a:rPr lang="en-US" sz="1800" dirty="0" smtClean="0">
                <a:latin typeface="Arial"/>
                <a:cs typeface="Arial"/>
              </a:rPr>
              <a:t> </a:t>
            </a:r>
            <a:r>
              <a:rPr lang="en-US" sz="1800" dirty="0" err="1" smtClean="0">
                <a:latin typeface="Arial"/>
                <a:cs typeface="Arial"/>
              </a:rPr>
              <a:t>i</a:t>
            </a:r>
            <a:r>
              <a:rPr lang="en-US" sz="1800" dirty="0" smtClean="0">
                <a:latin typeface="Arial"/>
                <a:cs typeface="Arial"/>
              </a:rPr>
              <a:t> </a:t>
            </a:r>
            <a:r>
              <a:rPr lang="en-US" sz="1800" dirty="0" err="1" smtClean="0">
                <a:latin typeface="Arial"/>
                <a:cs typeface="Arial"/>
              </a:rPr>
              <a:t>organisationen</a:t>
            </a:r>
            <a:r>
              <a:rPr lang="en-US" sz="1800" dirty="0" smtClean="0">
                <a:latin typeface="Arial"/>
                <a:cs typeface="Arial"/>
              </a:rPr>
              <a:t>.</a:t>
            </a:r>
          </a:p>
          <a:p>
            <a:pPr algn="just"/>
            <a:r>
              <a:rPr lang="da-DK" sz="1800" dirty="0" smtClean="0">
                <a:latin typeface="Arial"/>
                <a:cs typeface="Arial"/>
              </a:rPr>
              <a:t>Socialisering </a:t>
            </a:r>
            <a:r>
              <a:rPr lang="da-DK" sz="1800" dirty="0">
                <a:latin typeface="Arial"/>
                <a:cs typeface="Arial"/>
              </a:rPr>
              <a:t>ses </a:t>
            </a:r>
            <a:r>
              <a:rPr lang="da-DK" sz="1800" dirty="0" smtClean="0">
                <a:latin typeface="Arial"/>
                <a:cs typeface="Arial"/>
              </a:rPr>
              <a:t>som </a:t>
            </a:r>
            <a:r>
              <a:rPr lang="da-DK" sz="1800" dirty="0">
                <a:latin typeface="Arial"/>
                <a:cs typeface="Arial"/>
              </a:rPr>
              <a:t>en dialektisk proces, hvor organisationens erfarne medarbejdere og den nytilkomne gensidigt påvirker og påvirkes af </a:t>
            </a:r>
            <a:r>
              <a:rPr lang="da-DK" sz="1800" dirty="0" smtClean="0">
                <a:latin typeface="Arial"/>
                <a:cs typeface="Arial"/>
              </a:rPr>
              <a:t>hinanden.</a:t>
            </a:r>
          </a:p>
          <a:p>
            <a:pPr algn="just"/>
            <a:r>
              <a:rPr lang="da-DK" sz="1800" dirty="0">
                <a:latin typeface="Arial"/>
                <a:cs typeface="Arial"/>
              </a:rPr>
              <a:t>Socialisering betragtes </a:t>
            </a:r>
            <a:r>
              <a:rPr lang="da-DK" sz="1800" dirty="0" smtClean="0">
                <a:latin typeface="Arial"/>
                <a:cs typeface="Arial"/>
              </a:rPr>
              <a:t>som </a:t>
            </a:r>
            <a:r>
              <a:rPr lang="da-DK" sz="1800" dirty="0">
                <a:latin typeface="Arial"/>
                <a:cs typeface="Arial"/>
              </a:rPr>
              <a:t>en </a:t>
            </a:r>
            <a:r>
              <a:rPr lang="da-DK" sz="1800" dirty="0" err="1">
                <a:latin typeface="Arial"/>
                <a:cs typeface="Arial"/>
              </a:rPr>
              <a:t>interaktionel</a:t>
            </a:r>
            <a:r>
              <a:rPr lang="da-DK" sz="1800" dirty="0">
                <a:latin typeface="Arial"/>
                <a:cs typeface="Arial"/>
              </a:rPr>
              <a:t> </a:t>
            </a:r>
            <a:r>
              <a:rPr lang="da-DK" sz="1800" dirty="0" err="1">
                <a:latin typeface="Arial"/>
                <a:cs typeface="Arial"/>
              </a:rPr>
              <a:t>samskabelsesproces</a:t>
            </a:r>
            <a:r>
              <a:rPr lang="da-DK" sz="1800" dirty="0">
                <a:latin typeface="Arial"/>
                <a:cs typeface="Arial"/>
              </a:rPr>
              <a:t>, hvor den nytilkomne ikke bare er en passiv modtager af viden, værdier og normer, der forsøger at tilpasse sig, men også i nogle tilfælde forsøger at præge situationer, så de bedre passer til vedkommende, og dermed skaber forandringer i konteksten og i </a:t>
            </a:r>
            <a:r>
              <a:rPr lang="da-DK" sz="1800" dirty="0" smtClean="0">
                <a:latin typeface="Arial"/>
                <a:cs typeface="Arial"/>
              </a:rPr>
              <a:t>organisationen.</a:t>
            </a:r>
            <a:endParaRPr lang="en-US" sz="1800" dirty="0">
              <a:latin typeface="Arial"/>
              <a:cs typeface="Arial"/>
            </a:endParaRPr>
          </a:p>
        </p:txBody>
      </p:sp>
    </p:spTree>
    <p:extLst>
      <p:ext uri="{BB962C8B-B14F-4D97-AF65-F5344CB8AC3E}">
        <p14:creationId xmlns:p14="http://schemas.microsoft.com/office/powerpoint/2010/main" val="8394612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91825"/>
            <a:ext cx="7886700" cy="1325563"/>
          </a:xfrm>
        </p:spPr>
        <p:txBody>
          <a:bodyPr>
            <a:normAutofit/>
          </a:bodyPr>
          <a:lstStyle/>
          <a:p>
            <a:pPr algn="ctr"/>
            <a:r>
              <a:rPr lang="en-US" sz="2800" dirty="0" err="1" smtClean="0">
                <a:latin typeface="Arial"/>
                <a:cs typeface="Arial"/>
              </a:rPr>
              <a:t>Socialisering</a:t>
            </a:r>
            <a:r>
              <a:rPr lang="en-US" sz="2800" dirty="0" smtClean="0">
                <a:latin typeface="Arial"/>
                <a:cs typeface="Arial"/>
              </a:rPr>
              <a:t> </a:t>
            </a:r>
            <a:r>
              <a:rPr lang="en-US" sz="2800" dirty="0" err="1" smtClean="0">
                <a:latin typeface="Arial"/>
                <a:cs typeface="Arial"/>
              </a:rPr>
              <a:t>i</a:t>
            </a:r>
            <a:r>
              <a:rPr lang="en-US" sz="2800" dirty="0" smtClean="0">
                <a:latin typeface="Arial"/>
                <a:cs typeface="Arial"/>
              </a:rPr>
              <a:t> </a:t>
            </a:r>
            <a:r>
              <a:rPr lang="en-US" sz="2800" dirty="0" err="1" smtClean="0">
                <a:latin typeface="Arial"/>
                <a:cs typeface="Arial"/>
              </a:rPr>
              <a:t>internationale</a:t>
            </a:r>
            <a:r>
              <a:rPr lang="en-US" sz="2800" dirty="0" smtClean="0">
                <a:latin typeface="Arial"/>
                <a:cs typeface="Arial"/>
              </a:rPr>
              <a:t> </a:t>
            </a:r>
            <a:r>
              <a:rPr lang="en-US" sz="2800" dirty="0" err="1" smtClean="0">
                <a:latin typeface="Arial"/>
                <a:cs typeface="Arial"/>
              </a:rPr>
              <a:t>virksomheder</a:t>
            </a:r>
            <a:endParaRPr lang="en-US" sz="2800" dirty="0">
              <a:latin typeface="Arial"/>
              <a:cs typeface="Arial"/>
            </a:endParaRPr>
          </a:p>
        </p:txBody>
      </p:sp>
      <p:sp>
        <p:nvSpPr>
          <p:cNvPr id="3" name="Content Placeholder 2"/>
          <p:cNvSpPr>
            <a:spLocks noGrp="1"/>
          </p:cNvSpPr>
          <p:nvPr>
            <p:ph idx="1"/>
          </p:nvPr>
        </p:nvSpPr>
        <p:spPr>
          <a:xfrm>
            <a:off x="628650" y="2496051"/>
            <a:ext cx="7886700" cy="4351338"/>
          </a:xfrm>
        </p:spPr>
        <p:txBody>
          <a:bodyPr>
            <a:normAutofit/>
          </a:bodyPr>
          <a:lstStyle/>
          <a:p>
            <a:pPr algn="just"/>
            <a:r>
              <a:rPr lang="da-DK" sz="1800" dirty="0" smtClean="0">
                <a:latin typeface="Arial"/>
                <a:cs typeface="Arial"/>
              </a:rPr>
              <a:t>Effektive </a:t>
            </a:r>
            <a:r>
              <a:rPr lang="da-DK" sz="1800" dirty="0">
                <a:latin typeface="Arial"/>
                <a:cs typeface="Arial"/>
              </a:rPr>
              <a:t>socialiseringsprocesser </a:t>
            </a:r>
            <a:r>
              <a:rPr lang="da-DK" sz="1800" dirty="0" smtClean="0">
                <a:latin typeface="Arial"/>
                <a:cs typeface="Arial"/>
              </a:rPr>
              <a:t>kræver kendskab </a:t>
            </a:r>
            <a:r>
              <a:rPr lang="da-DK" sz="1800" dirty="0">
                <a:latin typeface="Arial"/>
                <a:cs typeface="Arial"/>
              </a:rPr>
              <a:t>til den kultur, socialiseringen foregår i, og en opmærksomhed på, at individer med forskellig kulturel baggrund sagtens kan opfatte og opleve den samme socialiseringsproces på forskellige </a:t>
            </a:r>
            <a:r>
              <a:rPr lang="da-DK" sz="1800" dirty="0" smtClean="0">
                <a:latin typeface="Arial"/>
                <a:cs typeface="Arial"/>
              </a:rPr>
              <a:t>måder.</a:t>
            </a:r>
          </a:p>
          <a:p>
            <a:pPr algn="just"/>
            <a:r>
              <a:rPr lang="da-DK" sz="1800" dirty="0" smtClean="0">
                <a:effectLst/>
                <a:latin typeface="Arial"/>
                <a:cs typeface="Arial"/>
              </a:rPr>
              <a:t>En vigtig del af socialiseringen finder sted i den lokale hverdagskontekst i det nære arbejdsmiljø.</a:t>
            </a:r>
          </a:p>
          <a:p>
            <a:pPr algn="just"/>
            <a:r>
              <a:rPr lang="da-DK" sz="1800" dirty="0" smtClean="0">
                <a:latin typeface="Arial"/>
                <a:cs typeface="Arial"/>
              </a:rPr>
              <a:t>Organisationsstruktur og geografisk placering har betydning for, hvem den nytilkomne har mulighed for at skabe netværk med.</a:t>
            </a:r>
            <a:endParaRPr lang="da-DK" sz="1800" dirty="0">
              <a:latin typeface="Arial"/>
              <a:cs typeface="Arial"/>
            </a:endParaRPr>
          </a:p>
          <a:p>
            <a:pPr algn="just"/>
            <a:r>
              <a:rPr lang="en-US" sz="1800" dirty="0" err="1" smtClean="0">
                <a:latin typeface="Arial"/>
                <a:cs typeface="Arial"/>
              </a:rPr>
              <a:t>Socialisering</a:t>
            </a:r>
            <a:r>
              <a:rPr lang="en-US" sz="1800" dirty="0" smtClean="0">
                <a:latin typeface="Arial"/>
                <a:cs typeface="Arial"/>
              </a:rPr>
              <a:t> via </a:t>
            </a:r>
            <a:r>
              <a:rPr lang="en-US" sz="1800" dirty="0" err="1" smtClean="0">
                <a:latin typeface="Arial"/>
                <a:cs typeface="Arial"/>
              </a:rPr>
              <a:t>virtuelle</a:t>
            </a:r>
            <a:r>
              <a:rPr lang="en-US" sz="1800" dirty="0" smtClean="0">
                <a:latin typeface="Arial"/>
                <a:cs typeface="Arial"/>
              </a:rPr>
              <a:t> teams </a:t>
            </a:r>
            <a:r>
              <a:rPr lang="en-US" sz="1800" dirty="0" err="1" smtClean="0">
                <a:latin typeface="Arial"/>
                <a:cs typeface="Arial"/>
              </a:rPr>
              <a:t>og</a:t>
            </a:r>
            <a:r>
              <a:rPr lang="en-US" sz="1800" dirty="0" smtClean="0">
                <a:latin typeface="Arial"/>
                <a:cs typeface="Arial"/>
              </a:rPr>
              <a:t> ICT-</a:t>
            </a:r>
            <a:r>
              <a:rPr lang="en-US" sz="1800" dirty="0" err="1" smtClean="0">
                <a:latin typeface="Arial"/>
                <a:cs typeface="Arial"/>
              </a:rPr>
              <a:t>medierede</a:t>
            </a:r>
            <a:r>
              <a:rPr lang="en-US" sz="1800" dirty="0" smtClean="0">
                <a:latin typeface="Arial"/>
                <a:cs typeface="Arial"/>
              </a:rPr>
              <a:t> </a:t>
            </a:r>
            <a:r>
              <a:rPr lang="en-US" sz="1800" dirty="0" err="1" smtClean="0">
                <a:latin typeface="Arial"/>
                <a:cs typeface="Arial"/>
              </a:rPr>
              <a:t>møder</a:t>
            </a:r>
            <a:r>
              <a:rPr lang="en-US" sz="1800" dirty="0" smtClean="0">
                <a:latin typeface="Arial"/>
                <a:cs typeface="Arial"/>
              </a:rPr>
              <a:t> </a:t>
            </a:r>
            <a:r>
              <a:rPr lang="en-US" sz="1800" dirty="0" err="1" smtClean="0">
                <a:latin typeface="Arial"/>
                <a:cs typeface="Arial"/>
              </a:rPr>
              <a:t>gør</a:t>
            </a:r>
            <a:r>
              <a:rPr lang="en-US" sz="1800" dirty="0" smtClean="0">
                <a:latin typeface="Arial"/>
                <a:cs typeface="Arial"/>
              </a:rPr>
              <a:t> </a:t>
            </a:r>
            <a:r>
              <a:rPr lang="en-US" sz="1800" dirty="0" err="1" smtClean="0">
                <a:latin typeface="Arial"/>
                <a:cs typeface="Arial"/>
              </a:rPr>
              <a:t>det</a:t>
            </a:r>
            <a:r>
              <a:rPr lang="en-US" sz="1800" dirty="0" smtClean="0">
                <a:latin typeface="Arial"/>
                <a:cs typeface="Arial"/>
              </a:rPr>
              <a:t> </a:t>
            </a:r>
            <a:r>
              <a:rPr lang="en-US" sz="1800" dirty="0" err="1" smtClean="0">
                <a:latin typeface="Arial"/>
                <a:cs typeface="Arial"/>
              </a:rPr>
              <a:t>svært</a:t>
            </a:r>
            <a:r>
              <a:rPr lang="en-US" sz="1800" dirty="0" smtClean="0">
                <a:latin typeface="Arial"/>
                <a:cs typeface="Arial"/>
              </a:rPr>
              <a:t> at </a:t>
            </a:r>
            <a:r>
              <a:rPr lang="en-US" sz="1800" dirty="0" err="1" smtClean="0">
                <a:latin typeface="Arial"/>
                <a:cs typeface="Arial"/>
              </a:rPr>
              <a:t>få</a:t>
            </a:r>
            <a:r>
              <a:rPr lang="en-US" sz="1800" dirty="0" smtClean="0">
                <a:latin typeface="Arial"/>
                <a:cs typeface="Arial"/>
              </a:rPr>
              <a:t> </a:t>
            </a:r>
            <a:r>
              <a:rPr lang="en-US" sz="1800" dirty="0" err="1" smtClean="0">
                <a:latin typeface="Arial"/>
                <a:cs typeface="Arial"/>
              </a:rPr>
              <a:t>adgang</a:t>
            </a:r>
            <a:r>
              <a:rPr lang="en-US" sz="1800" dirty="0" smtClean="0">
                <a:latin typeface="Arial"/>
                <a:cs typeface="Arial"/>
              </a:rPr>
              <a:t> </a:t>
            </a:r>
            <a:r>
              <a:rPr lang="en-US" sz="1800" dirty="0" err="1" smtClean="0">
                <a:latin typeface="Arial"/>
                <a:cs typeface="Arial"/>
              </a:rPr>
              <a:t>til</a:t>
            </a:r>
            <a:r>
              <a:rPr lang="en-US" sz="1800" dirty="0" smtClean="0">
                <a:latin typeface="Arial"/>
                <a:cs typeface="Arial"/>
              </a:rPr>
              <a:t> den </a:t>
            </a:r>
            <a:r>
              <a:rPr lang="en-US" sz="1800" dirty="0" err="1" smtClean="0">
                <a:latin typeface="Arial"/>
                <a:cs typeface="Arial"/>
              </a:rPr>
              <a:t>tavse</a:t>
            </a:r>
            <a:r>
              <a:rPr lang="en-US" sz="1800" dirty="0" smtClean="0">
                <a:latin typeface="Arial"/>
                <a:cs typeface="Arial"/>
              </a:rPr>
              <a:t> </a:t>
            </a:r>
            <a:r>
              <a:rPr lang="en-US" sz="1800" dirty="0" err="1" smtClean="0">
                <a:latin typeface="Arial"/>
                <a:cs typeface="Arial"/>
              </a:rPr>
              <a:t>ekspertviden</a:t>
            </a:r>
            <a:r>
              <a:rPr lang="en-US" sz="1800" dirty="0" smtClean="0">
                <a:latin typeface="Arial"/>
                <a:cs typeface="Arial"/>
              </a:rPr>
              <a:t>.</a:t>
            </a:r>
            <a:endParaRPr lang="en-US" sz="1800" dirty="0">
              <a:latin typeface="Arial"/>
              <a:cs typeface="Arial"/>
            </a:endParaRPr>
          </a:p>
        </p:txBody>
      </p:sp>
    </p:spTree>
    <p:extLst>
      <p:ext uri="{BB962C8B-B14F-4D97-AF65-F5344CB8AC3E}">
        <p14:creationId xmlns:p14="http://schemas.microsoft.com/office/powerpoint/2010/main" val="20125237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err="1" smtClean="0">
                <a:latin typeface="Arial"/>
                <a:cs typeface="Arial"/>
              </a:rPr>
              <a:t>Faser</a:t>
            </a:r>
            <a:r>
              <a:rPr lang="en-US" sz="2800" dirty="0" smtClean="0">
                <a:latin typeface="Arial"/>
                <a:cs typeface="Arial"/>
              </a:rPr>
              <a:t> </a:t>
            </a:r>
            <a:r>
              <a:rPr lang="en-US" sz="2800" dirty="0" err="1" smtClean="0">
                <a:latin typeface="Arial"/>
                <a:cs typeface="Arial"/>
              </a:rPr>
              <a:t>i</a:t>
            </a:r>
            <a:r>
              <a:rPr lang="en-US" sz="2800" dirty="0" smtClean="0">
                <a:latin typeface="Arial"/>
                <a:cs typeface="Arial"/>
              </a:rPr>
              <a:t> </a:t>
            </a:r>
            <a:r>
              <a:rPr lang="en-US" sz="2800" dirty="0" err="1" smtClean="0">
                <a:latin typeface="Arial"/>
                <a:cs typeface="Arial"/>
              </a:rPr>
              <a:t>socialiseringen</a:t>
            </a:r>
            <a:endParaRPr lang="en-US" sz="2800" dirty="0">
              <a:latin typeface="Arial"/>
              <a:cs typeface="Arial"/>
            </a:endParaRPr>
          </a:p>
        </p:txBody>
      </p:sp>
      <p:pic>
        <p:nvPicPr>
          <p:cNvPr id="4" name="Billede 4" descr="Screen Shot 2015-08-04 at 12.10.07.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7966" y="1315234"/>
            <a:ext cx="6882047" cy="5542766"/>
          </a:xfrm>
          <a:prstGeom prst="rect">
            <a:avLst/>
          </a:prstGeom>
        </p:spPr>
      </p:pic>
      <p:sp>
        <p:nvSpPr>
          <p:cNvPr id="5" name="Rectangle 4"/>
          <p:cNvSpPr/>
          <p:nvPr/>
        </p:nvSpPr>
        <p:spPr>
          <a:xfrm>
            <a:off x="5580126" y="6375857"/>
            <a:ext cx="3623370" cy="369332"/>
          </a:xfrm>
          <a:prstGeom prst="rect">
            <a:avLst/>
          </a:prstGeom>
        </p:spPr>
        <p:txBody>
          <a:bodyPr wrap="none">
            <a:spAutoFit/>
          </a:bodyPr>
          <a:lstStyle/>
          <a:p>
            <a:r>
              <a:rPr lang="da-DK" dirty="0" smtClean="0">
                <a:latin typeface="Arial"/>
                <a:cs typeface="Arial"/>
              </a:rPr>
              <a:t>(Gravengaard og Rimestad 2015)</a:t>
            </a:r>
            <a:endParaRPr lang="en-US" dirty="0">
              <a:latin typeface="Arial"/>
              <a:cs typeface="Arial"/>
            </a:endParaRPr>
          </a:p>
        </p:txBody>
      </p:sp>
    </p:spTree>
    <p:extLst>
      <p:ext uri="{BB962C8B-B14F-4D97-AF65-F5344CB8AC3E}">
        <p14:creationId xmlns:p14="http://schemas.microsoft.com/office/powerpoint/2010/main" val="25500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descr="Screen Shot 2015-08-04 at 12.10.07.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13162" y="2078336"/>
            <a:ext cx="2784534" cy="2242650"/>
          </a:xfrm>
          <a:prstGeom prst="rect">
            <a:avLst/>
          </a:prstGeom>
        </p:spPr>
      </p:pic>
      <p:sp>
        <p:nvSpPr>
          <p:cNvPr id="2" name="Title 1"/>
          <p:cNvSpPr>
            <a:spLocks noGrp="1"/>
          </p:cNvSpPr>
          <p:nvPr>
            <p:ph type="title"/>
          </p:nvPr>
        </p:nvSpPr>
        <p:spPr>
          <a:xfrm>
            <a:off x="628650" y="877606"/>
            <a:ext cx="7886700" cy="1325563"/>
          </a:xfrm>
        </p:spPr>
        <p:txBody>
          <a:bodyPr>
            <a:normAutofit/>
          </a:bodyPr>
          <a:lstStyle/>
          <a:p>
            <a:pPr algn="ctr"/>
            <a:r>
              <a:rPr lang="en-US" sz="2800" dirty="0" err="1" smtClean="0">
                <a:latin typeface="Arial"/>
                <a:cs typeface="Arial"/>
              </a:rPr>
              <a:t>Faser</a:t>
            </a:r>
            <a:r>
              <a:rPr lang="en-US" sz="2800" dirty="0" smtClean="0">
                <a:latin typeface="Arial"/>
                <a:cs typeface="Arial"/>
              </a:rPr>
              <a:t> </a:t>
            </a:r>
            <a:r>
              <a:rPr lang="en-US" sz="2800" dirty="0" err="1" smtClean="0">
                <a:latin typeface="Arial"/>
                <a:cs typeface="Arial"/>
              </a:rPr>
              <a:t>i</a:t>
            </a:r>
            <a:r>
              <a:rPr lang="en-US" sz="2800" dirty="0" smtClean="0">
                <a:latin typeface="Arial"/>
                <a:cs typeface="Arial"/>
              </a:rPr>
              <a:t> </a:t>
            </a:r>
            <a:r>
              <a:rPr lang="en-US" sz="2800" dirty="0" err="1" smtClean="0">
                <a:latin typeface="Arial"/>
                <a:cs typeface="Arial"/>
              </a:rPr>
              <a:t>socialiseringen</a:t>
            </a:r>
            <a:endParaRPr lang="en-US" sz="2800" dirty="0">
              <a:latin typeface="Arial"/>
              <a:cs typeface="Arial"/>
            </a:endParaRPr>
          </a:p>
        </p:txBody>
      </p:sp>
      <p:sp>
        <p:nvSpPr>
          <p:cNvPr id="3" name="Content Placeholder 2"/>
          <p:cNvSpPr>
            <a:spLocks noGrp="1"/>
          </p:cNvSpPr>
          <p:nvPr>
            <p:ph idx="1"/>
          </p:nvPr>
        </p:nvSpPr>
        <p:spPr>
          <a:xfrm>
            <a:off x="628650" y="2203169"/>
            <a:ext cx="6665953" cy="4351338"/>
          </a:xfrm>
        </p:spPr>
        <p:txBody>
          <a:bodyPr>
            <a:normAutofit/>
          </a:bodyPr>
          <a:lstStyle/>
          <a:p>
            <a:r>
              <a:rPr lang="da-DK" sz="1800" dirty="0" err="1" smtClean="0">
                <a:latin typeface="Arial"/>
                <a:cs typeface="Arial"/>
              </a:rPr>
              <a:t>Pre-encounter</a:t>
            </a:r>
            <a:r>
              <a:rPr lang="da-DK" sz="1800" dirty="0" smtClean="0">
                <a:latin typeface="Arial"/>
                <a:cs typeface="Arial"/>
              </a:rPr>
              <a:t> </a:t>
            </a:r>
            <a:r>
              <a:rPr lang="da-DK" sz="1800" dirty="0" err="1" smtClean="0">
                <a:latin typeface="Arial"/>
                <a:cs typeface="Arial"/>
              </a:rPr>
              <a:t>phase</a:t>
            </a:r>
            <a:endParaRPr lang="da-DK" sz="1800" dirty="0" smtClean="0">
              <a:latin typeface="Arial"/>
              <a:cs typeface="Arial"/>
            </a:endParaRPr>
          </a:p>
          <a:p>
            <a:pPr lvl="1"/>
            <a:r>
              <a:rPr lang="da-DK" sz="1800" dirty="0" smtClean="0">
                <a:latin typeface="Arial"/>
                <a:cs typeface="Arial"/>
              </a:rPr>
              <a:t>Før man ansættes i organisationen.</a:t>
            </a:r>
          </a:p>
          <a:p>
            <a:r>
              <a:rPr lang="da-DK" sz="1800" dirty="0" err="1" smtClean="0">
                <a:latin typeface="Arial"/>
                <a:cs typeface="Arial"/>
              </a:rPr>
              <a:t>Encounter</a:t>
            </a:r>
            <a:r>
              <a:rPr lang="da-DK" sz="1800" dirty="0" smtClean="0">
                <a:latin typeface="Arial"/>
                <a:cs typeface="Arial"/>
              </a:rPr>
              <a:t> </a:t>
            </a:r>
            <a:r>
              <a:rPr lang="da-DK" sz="1800" dirty="0" err="1" smtClean="0">
                <a:latin typeface="Arial"/>
                <a:cs typeface="Arial"/>
              </a:rPr>
              <a:t>phase</a:t>
            </a:r>
            <a:endParaRPr lang="da-DK" sz="1800" dirty="0" smtClean="0">
              <a:latin typeface="Arial"/>
              <a:cs typeface="Arial"/>
            </a:endParaRPr>
          </a:p>
          <a:p>
            <a:pPr lvl="1"/>
            <a:r>
              <a:rPr lang="da-DK" sz="1800" dirty="0" smtClean="0">
                <a:latin typeface="Arial"/>
                <a:cs typeface="Arial"/>
              </a:rPr>
              <a:t>Det første møde med organisationen.</a:t>
            </a:r>
          </a:p>
          <a:p>
            <a:r>
              <a:rPr lang="da-DK" sz="1800" dirty="0" smtClean="0">
                <a:latin typeface="Arial"/>
                <a:cs typeface="Arial"/>
              </a:rPr>
              <a:t>Adaption </a:t>
            </a:r>
            <a:r>
              <a:rPr lang="da-DK" sz="1800" dirty="0" err="1" smtClean="0">
                <a:latin typeface="Arial"/>
                <a:cs typeface="Arial"/>
              </a:rPr>
              <a:t>phase</a:t>
            </a:r>
            <a:endParaRPr lang="da-DK" sz="1800" dirty="0" smtClean="0">
              <a:latin typeface="Arial"/>
              <a:cs typeface="Arial"/>
            </a:endParaRPr>
          </a:p>
          <a:p>
            <a:pPr lvl="1"/>
            <a:r>
              <a:rPr lang="da-DK" sz="1800" dirty="0" smtClean="0">
                <a:latin typeface="Arial"/>
                <a:cs typeface="Arial"/>
              </a:rPr>
              <a:t>Medarbejderen bliver mere erfaren og et kompetent medlem af organisationen.</a:t>
            </a:r>
          </a:p>
          <a:p>
            <a:r>
              <a:rPr lang="da-DK" sz="1800" dirty="0" err="1" smtClean="0">
                <a:latin typeface="Arial"/>
                <a:cs typeface="Arial"/>
              </a:rPr>
              <a:t>Leaving</a:t>
            </a:r>
            <a:r>
              <a:rPr lang="da-DK" sz="1800" dirty="0" smtClean="0">
                <a:latin typeface="Arial"/>
                <a:cs typeface="Arial"/>
              </a:rPr>
              <a:t> the organisation</a:t>
            </a:r>
          </a:p>
          <a:p>
            <a:pPr lvl="1"/>
            <a:r>
              <a:rPr lang="da-DK" sz="1800" dirty="0" smtClean="0">
                <a:latin typeface="Arial"/>
                <a:cs typeface="Arial"/>
              </a:rPr>
              <a:t>Medarbejderen forlader organisationen.</a:t>
            </a:r>
          </a:p>
          <a:p>
            <a:endParaRPr lang="en-US" sz="1800" dirty="0">
              <a:latin typeface="Arial"/>
              <a:cs typeface="Arial"/>
            </a:endParaRPr>
          </a:p>
        </p:txBody>
      </p:sp>
    </p:spTree>
    <p:extLst>
      <p:ext uri="{BB962C8B-B14F-4D97-AF65-F5344CB8AC3E}">
        <p14:creationId xmlns:p14="http://schemas.microsoft.com/office/powerpoint/2010/main" val="21452487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75280"/>
            <a:ext cx="7886700" cy="1325563"/>
          </a:xfrm>
        </p:spPr>
        <p:txBody>
          <a:bodyPr>
            <a:normAutofit/>
          </a:bodyPr>
          <a:lstStyle/>
          <a:p>
            <a:pPr algn="ctr"/>
            <a:r>
              <a:rPr lang="en-US" sz="2800" dirty="0" err="1" smtClean="0">
                <a:latin typeface="Arial"/>
                <a:cs typeface="Arial"/>
              </a:rPr>
              <a:t>Socialiseringsagenter</a:t>
            </a:r>
            <a:endParaRPr lang="en-US" sz="2800" dirty="0">
              <a:latin typeface="Arial"/>
              <a:cs typeface="Arial"/>
            </a:endParaRPr>
          </a:p>
        </p:txBody>
      </p:sp>
      <p:sp>
        <p:nvSpPr>
          <p:cNvPr id="3" name="Content Placeholder 2"/>
          <p:cNvSpPr>
            <a:spLocks noGrp="1"/>
          </p:cNvSpPr>
          <p:nvPr>
            <p:ph idx="1"/>
          </p:nvPr>
        </p:nvSpPr>
        <p:spPr>
          <a:xfrm>
            <a:off x="628650" y="2340457"/>
            <a:ext cx="7886700" cy="4351338"/>
          </a:xfrm>
        </p:spPr>
        <p:txBody>
          <a:bodyPr>
            <a:normAutofit/>
          </a:bodyPr>
          <a:lstStyle/>
          <a:p>
            <a:pPr algn="just"/>
            <a:r>
              <a:rPr lang="en-US" sz="1800" dirty="0" smtClean="0">
                <a:latin typeface="Arial"/>
                <a:cs typeface="Arial"/>
              </a:rPr>
              <a:t>I </a:t>
            </a:r>
            <a:r>
              <a:rPr lang="en-US" sz="1800" dirty="0" err="1" smtClean="0">
                <a:latin typeface="Arial"/>
                <a:cs typeface="Arial"/>
              </a:rPr>
              <a:t>princippet</a:t>
            </a:r>
            <a:r>
              <a:rPr lang="en-US" sz="1800" dirty="0" smtClean="0">
                <a:latin typeface="Arial"/>
                <a:cs typeface="Arial"/>
              </a:rPr>
              <a:t> </a:t>
            </a:r>
            <a:r>
              <a:rPr lang="en-US" sz="1800" dirty="0" err="1" smtClean="0">
                <a:latin typeface="Arial"/>
                <a:cs typeface="Arial"/>
              </a:rPr>
              <a:t>alle</a:t>
            </a:r>
            <a:r>
              <a:rPr lang="en-US" sz="1800" dirty="0" smtClean="0">
                <a:latin typeface="Arial"/>
                <a:cs typeface="Arial"/>
              </a:rPr>
              <a:t>, </a:t>
            </a:r>
            <a:r>
              <a:rPr lang="en-US" sz="1800" dirty="0" err="1" smtClean="0">
                <a:latin typeface="Arial"/>
                <a:cs typeface="Arial"/>
              </a:rPr>
              <a:t>som</a:t>
            </a:r>
            <a:r>
              <a:rPr lang="en-US" sz="1800" dirty="0" smtClean="0">
                <a:latin typeface="Arial"/>
                <a:cs typeface="Arial"/>
              </a:rPr>
              <a:t> </a:t>
            </a:r>
            <a:r>
              <a:rPr lang="en-US" sz="1800" dirty="0" err="1" smtClean="0">
                <a:latin typeface="Arial"/>
                <a:cs typeface="Arial"/>
              </a:rPr>
              <a:t>medarbejderen</a:t>
            </a:r>
            <a:r>
              <a:rPr lang="en-US" sz="1800" dirty="0" smtClean="0">
                <a:latin typeface="Arial"/>
                <a:cs typeface="Arial"/>
              </a:rPr>
              <a:t> </a:t>
            </a:r>
            <a:r>
              <a:rPr lang="en-US" sz="1800" dirty="0" err="1" smtClean="0">
                <a:latin typeface="Arial"/>
                <a:cs typeface="Arial"/>
              </a:rPr>
              <a:t>interagerer</a:t>
            </a:r>
            <a:r>
              <a:rPr lang="en-US" sz="1800" dirty="0" smtClean="0">
                <a:latin typeface="Arial"/>
                <a:cs typeface="Arial"/>
              </a:rPr>
              <a:t> med.</a:t>
            </a:r>
          </a:p>
          <a:p>
            <a:pPr algn="just"/>
            <a:r>
              <a:rPr lang="en-US" sz="1800" dirty="0" smtClean="0">
                <a:latin typeface="Arial"/>
                <a:cs typeface="Arial"/>
              </a:rPr>
              <a:t>De </a:t>
            </a:r>
            <a:r>
              <a:rPr lang="en-US" sz="1800" dirty="0" err="1" smtClean="0">
                <a:latin typeface="Arial"/>
                <a:cs typeface="Arial"/>
              </a:rPr>
              <a:t>erfarne</a:t>
            </a:r>
            <a:r>
              <a:rPr lang="en-US" sz="1800" dirty="0" smtClean="0">
                <a:latin typeface="Arial"/>
                <a:cs typeface="Arial"/>
              </a:rPr>
              <a:t> spiller </a:t>
            </a:r>
            <a:r>
              <a:rPr lang="en-US" sz="1800" dirty="0" err="1" smtClean="0">
                <a:latin typeface="Arial"/>
                <a:cs typeface="Arial"/>
              </a:rPr>
              <a:t>vigtig</a:t>
            </a:r>
            <a:r>
              <a:rPr lang="en-US" sz="1800" dirty="0" smtClean="0">
                <a:latin typeface="Arial"/>
                <a:cs typeface="Arial"/>
              </a:rPr>
              <a:t> </a:t>
            </a:r>
            <a:r>
              <a:rPr lang="en-US" sz="1800" dirty="0" err="1" smtClean="0">
                <a:latin typeface="Arial"/>
                <a:cs typeface="Arial"/>
              </a:rPr>
              <a:t>rolle</a:t>
            </a:r>
            <a:r>
              <a:rPr lang="en-US" sz="1800" dirty="0" smtClean="0">
                <a:latin typeface="Arial"/>
                <a:cs typeface="Arial"/>
              </a:rPr>
              <a:t>, </a:t>
            </a:r>
            <a:r>
              <a:rPr lang="en-US" sz="1800" dirty="0" err="1" smtClean="0">
                <a:latin typeface="Arial"/>
                <a:cs typeface="Arial"/>
              </a:rPr>
              <a:t>fx</a:t>
            </a:r>
            <a:r>
              <a:rPr lang="en-US" sz="1800" dirty="0" smtClean="0">
                <a:latin typeface="Arial"/>
                <a:cs typeface="Arial"/>
              </a:rPr>
              <a:t> </a:t>
            </a:r>
            <a:r>
              <a:rPr lang="en-US" sz="1800" dirty="0" err="1" smtClean="0">
                <a:latin typeface="Arial"/>
                <a:cs typeface="Arial"/>
              </a:rPr>
              <a:t>mentorer</a:t>
            </a:r>
            <a:r>
              <a:rPr lang="en-US" sz="1800" dirty="0" smtClean="0">
                <a:latin typeface="Arial"/>
                <a:cs typeface="Arial"/>
              </a:rPr>
              <a:t>, </a:t>
            </a:r>
            <a:r>
              <a:rPr lang="en-US" sz="1800" dirty="0" err="1" smtClean="0">
                <a:latin typeface="Arial"/>
                <a:cs typeface="Arial"/>
              </a:rPr>
              <a:t>vejledere</a:t>
            </a:r>
            <a:r>
              <a:rPr lang="en-US" sz="1800" dirty="0" smtClean="0">
                <a:latin typeface="Arial"/>
                <a:cs typeface="Arial"/>
              </a:rPr>
              <a:t>, </a:t>
            </a:r>
            <a:r>
              <a:rPr lang="en-US" sz="1800" dirty="0" err="1" smtClean="0">
                <a:latin typeface="Arial"/>
                <a:cs typeface="Arial"/>
              </a:rPr>
              <a:t>kontaktpersoner</a:t>
            </a:r>
            <a:r>
              <a:rPr lang="en-US" sz="1800" dirty="0" smtClean="0">
                <a:latin typeface="Arial"/>
                <a:cs typeface="Arial"/>
              </a:rPr>
              <a:t>.</a:t>
            </a:r>
          </a:p>
          <a:p>
            <a:pPr algn="just"/>
            <a:r>
              <a:rPr lang="en-US" sz="1800" dirty="0" err="1" smtClean="0">
                <a:latin typeface="Arial"/>
                <a:cs typeface="Arial"/>
              </a:rPr>
              <a:t>Har</a:t>
            </a:r>
            <a:r>
              <a:rPr lang="en-US" sz="1800" dirty="0" smtClean="0">
                <a:latin typeface="Arial"/>
                <a:cs typeface="Arial"/>
              </a:rPr>
              <a:t> </a:t>
            </a:r>
            <a:r>
              <a:rPr lang="en-US" sz="1800" dirty="0" err="1" smtClean="0">
                <a:latin typeface="Arial"/>
                <a:cs typeface="Arial"/>
              </a:rPr>
              <a:t>meget</a:t>
            </a:r>
            <a:r>
              <a:rPr lang="en-US" sz="1800" dirty="0" smtClean="0">
                <a:latin typeface="Arial"/>
                <a:cs typeface="Arial"/>
              </a:rPr>
              <a:t> </a:t>
            </a:r>
            <a:r>
              <a:rPr lang="en-US" sz="1800" dirty="0" err="1" smtClean="0">
                <a:latin typeface="Arial"/>
                <a:cs typeface="Arial"/>
              </a:rPr>
              <a:t>stor</a:t>
            </a:r>
            <a:r>
              <a:rPr lang="en-US" sz="1800" dirty="0" smtClean="0">
                <a:latin typeface="Arial"/>
                <a:cs typeface="Arial"/>
              </a:rPr>
              <a:t> </a:t>
            </a:r>
            <a:r>
              <a:rPr lang="en-US" sz="1800" dirty="0" err="1" smtClean="0">
                <a:latin typeface="Arial"/>
                <a:cs typeface="Arial"/>
              </a:rPr>
              <a:t>indflydelse</a:t>
            </a:r>
            <a:r>
              <a:rPr lang="en-US" sz="1800" dirty="0" smtClean="0">
                <a:latin typeface="Arial"/>
                <a:cs typeface="Arial"/>
              </a:rPr>
              <a:t> </a:t>
            </a:r>
            <a:r>
              <a:rPr lang="en-US" sz="1800" dirty="0" err="1" smtClean="0">
                <a:latin typeface="Arial"/>
                <a:cs typeface="Arial"/>
              </a:rPr>
              <a:t>på</a:t>
            </a:r>
            <a:r>
              <a:rPr lang="en-US" sz="1800" dirty="0" smtClean="0">
                <a:latin typeface="Arial"/>
                <a:cs typeface="Arial"/>
              </a:rPr>
              <a:t> de </a:t>
            </a:r>
            <a:r>
              <a:rPr lang="en-US" sz="1800" dirty="0" err="1" smtClean="0">
                <a:latin typeface="Arial"/>
                <a:cs typeface="Arial"/>
              </a:rPr>
              <a:t>nytilkomne</a:t>
            </a:r>
            <a:r>
              <a:rPr lang="en-US" sz="1800" dirty="0" smtClean="0">
                <a:latin typeface="Arial"/>
                <a:cs typeface="Arial"/>
              </a:rPr>
              <a:t>, </a:t>
            </a:r>
            <a:r>
              <a:rPr lang="en-US" sz="1800" dirty="0" err="1" smtClean="0">
                <a:latin typeface="Arial"/>
                <a:cs typeface="Arial"/>
              </a:rPr>
              <a:t>fx</a:t>
            </a:r>
            <a:r>
              <a:rPr lang="en-US" sz="1800" dirty="0" smtClean="0">
                <a:latin typeface="Arial"/>
                <a:cs typeface="Arial"/>
              </a:rPr>
              <a:t> </a:t>
            </a:r>
            <a:r>
              <a:rPr lang="en-US" sz="1800" dirty="0" err="1" smtClean="0">
                <a:latin typeface="Arial"/>
                <a:cs typeface="Arial"/>
              </a:rPr>
              <a:t>påvirke</a:t>
            </a:r>
            <a:r>
              <a:rPr lang="en-US" sz="1800" dirty="0" smtClean="0">
                <a:latin typeface="Arial"/>
                <a:cs typeface="Arial"/>
              </a:rPr>
              <a:t> den </a:t>
            </a:r>
            <a:r>
              <a:rPr lang="en-US" sz="1800" dirty="0" err="1" smtClean="0">
                <a:latin typeface="Arial"/>
                <a:cs typeface="Arial"/>
              </a:rPr>
              <a:t>nytilkomnes</a:t>
            </a:r>
            <a:r>
              <a:rPr lang="en-US" sz="1800" dirty="0" smtClean="0">
                <a:latin typeface="Arial"/>
                <a:cs typeface="Arial"/>
              </a:rPr>
              <a:t> </a:t>
            </a:r>
            <a:r>
              <a:rPr lang="en-US" sz="1800" dirty="0" err="1" smtClean="0">
                <a:latin typeface="Arial"/>
                <a:cs typeface="Arial"/>
              </a:rPr>
              <a:t>holdninger</a:t>
            </a:r>
            <a:r>
              <a:rPr lang="en-US" sz="1800" dirty="0" smtClean="0">
                <a:latin typeface="Arial"/>
                <a:cs typeface="Arial"/>
              </a:rPr>
              <a:t> </a:t>
            </a:r>
            <a:r>
              <a:rPr lang="en-US" sz="1800" dirty="0" err="1" smtClean="0">
                <a:latin typeface="Arial"/>
                <a:cs typeface="Arial"/>
              </a:rPr>
              <a:t>og</a:t>
            </a:r>
            <a:r>
              <a:rPr lang="en-US" sz="1800" dirty="0" smtClean="0">
                <a:latin typeface="Arial"/>
                <a:cs typeface="Arial"/>
              </a:rPr>
              <a:t> </a:t>
            </a:r>
            <a:r>
              <a:rPr lang="en-US" sz="1800" dirty="0" err="1" smtClean="0">
                <a:latin typeface="Arial"/>
                <a:cs typeface="Arial"/>
              </a:rPr>
              <a:t>handlinger</a:t>
            </a:r>
            <a:r>
              <a:rPr lang="en-US" sz="1800" dirty="0" smtClean="0">
                <a:latin typeface="Arial"/>
                <a:cs typeface="Arial"/>
              </a:rPr>
              <a:t>.</a:t>
            </a:r>
          </a:p>
          <a:p>
            <a:pPr algn="just"/>
            <a:r>
              <a:rPr lang="en-US" sz="1800" dirty="0" err="1" smtClean="0">
                <a:latin typeface="Arial"/>
                <a:cs typeface="Arial"/>
              </a:rPr>
              <a:t>Kan</a:t>
            </a:r>
            <a:r>
              <a:rPr lang="en-US" sz="1800" dirty="0" smtClean="0">
                <a:latin typeface="Arial"/>
                <a:cs typeface="Arial"/>
              </a:rPr>
              <a:t> </a:t>
            </a:r>
            <a:r>
              <a:rPr lang="en-US" sz="1800" dirty="0" err="1" smtClean="0">
                <a:latin typeface="Arial"/>
                <a:cs typeface="Arial"/>
              </a:rPr>
              <a:t>støtte</a:t>
            </a:r>
            <a:r>
              <a:rPr lang="en-US" sz="1800" dirty="0" smtClean="0">
                <a:latin typeface="Arial"/>
                <a:cs typeface="Arial"/>
              </a:rPr>
              <a:t> </a:t>
            </a:r>
            <a:r>
              <a:rPr lang="en-US" sz="1800" dirty="0" err="1" smtClean="0">
                <a:latin typeface="Arial"/>
                <a:cs typeface="Arial"/>
              </a:rPr>
              <a:t>og</a:t>
            </a:r>
            <a:r>
              <a:rPr lang="en-US" sz="1800" dirty="0" smtClean="0">
                <a:latin typeface="Arial"/>
                <a:cs typeface="Arial"/>
              </a:rPr>
              <a:t>/</a:t>
            </a:r>
            <a:r>
              <a:rPr lang="en-US" sz="1800" dirty="0" err="1" smtClean="0">
                <a:latin typeface="Arial"/>
                <a:cs typeface="Arial"/>
              </a:rPr>
              <a:t>eller</a:t>
            </a:r>
            <a:r>
              <a:rPr lang="en-US" sz="1800" dirty="0" smtClean="0">
                <a:latin typeface="Arial"/>
                <a:cs typeface="Arial"/>
              </a:rPr>
              <a:t> </a:t>
            </a:r>
            <a:r>
              <a:rPr lang="en-US" sz="1800" dirty="0" err="1" smtClean="0">
                <a:latin typeface="Arial"/>
                <a:cs typeface="Arial"/>
              </a:rPr>
              <a:t>hæmme</a:t>
            </a:r>
            <a:r>
              <a:rPr lang="en-US" sz="1800" dirty="0" smtClean="0">
                <a:latin typeface="Arial"/>
                <a:cs typeface="Arial"/>
              </a:rPr>
              <a:t> </a:t>
            </a:r>
            <a:r>
              <a:rPr lang="en-US" sz="1800" dirty="0" err="1" smtClean="0">
                <a:latin typeface="Arial"/>
                <a:cs typeface="Arial"/>
              </a:rPr>
              <a:t>socialiseringsprocessen</a:t>
            </a:r>
            <a:r>
              <a:rPr lang="en-US" sz="1800" dirty="0" smtClean="0">
                <a:latin typeface="Arial"/>
                <a:cs typeface="Arial"/>
              </a:rPr>
              <a:t>.</a:t>
            </a:r>
          </a:p>
          <a:p>
            <a:pPr algn="just"/>
            <a:r>
              <a:rPr lang="en-US" sz="1800" dirty="0" err="1" smtClean="0">
                <a:latin typeface="Arial"/>
                <a:cs typeface="Arial"/>
              </a:rPr>
              <a:t>Er</a:t>
            </a:r>
            <a:r>
              <a:rPr lang="en-US" sz="1800" dirty="0" smtClean="0">
                <a:latin typeface="Arial"/>
                <a:cs typeface="Arial"/>
              </a:rPr>
              <a:t> </a:t>
            </a:r>
            <a:r>
              <a:rPr lang="en-US" sz="1800" dirty="0" err="1" smtClean="0">
                <a:latin typeface="Arial"/>
                <a:cs typeface="Arial"/>
              </a:rPr>
              <a:t>ofte</a:t>
            </a:r>
            <a:r>
              <a:rPr lang="en-US" sz="1800" dirty="0" smtClean="0">
                <a:latin typeface="Arial"/>
                <a:cs typeface="Arial"/>
              </a:rPr>
              <a:t> en </a:t>
            </a:r>
            <a:r>
              <a:rPr lang="en-US" sz="1800" dirty="0" err="1" smtClean="0">
                <a:latin typeface="Arial"/>
                <a:cs typeface="Arial"/>
              </a:rPr>
              <a:t>ikke-planlagt</a:t>
            </a:r>
            <a:r>
              <a:rPr lang="en-US" sz="1800" dirty="0" smtClean="0">
                <a:latin typeface="Arial"/>
                <a:cs typeface="Arial"/>
              </a:rPr>
              <a:t> </a:t>
            </a:r>
            <a:r>
              <a:rPr lang="en-US" sz="1800" dirty="0" err="1" smtClean="0">
                <a:latin typeface="Arial"/>
                <a:cs typeface="Arial"/>
              </a:rPr>
              <a:t>og</a:t>
            </a:r>
            <a:r>
              <a:rPr lang="en-US" sz="1800" dirty="0" smtClean="0">
                <a:latin typeface="Arial"/>
                <a:cs typeface="Arial"/>
              </a:rPr>
              <a:t> </a:t>
            </a:r>
            <a:r>
              <a:rPr lang="en-US" sz="1800" dirty="0" err="1" smtClean="0">
                <a:latin typeface="Arial"/>
                <a:cs typeface="Arial"/>
              </a:rPr>
              <a:t>uformel</a:t>
            </a:r>
            <a:r>
              <a:rPr lang="en-US" sz="1800" dirty="0" smtClean="0">
                <a:latin typeface="Arial"/>
                <a:cs typeface="Arial"/>
              </a:rPr>
              <a:t> </a:t>
            </a:r>
            <a:r>
              <a:rPr lang="en-US" sz="1800" dirty="0" err="1" smtClean="0">
                <a:latin typeface="Arial"/>
                <a:cs typeface="Arial"/>
              </a:rPr>
              <a:t>læringsproces</a:t>
            </a:r>
            <a:r>
              <a:rPr lang="en-US" sz="1800" dirty="0" smtClean="0">
                <a:latin typeface="Arial"/>
                <a:cs typeface="Arial"/>
              </a:rPr>
              <a:t>.</a:t>
            </a:r>
          </a:p>
          <a:p>
            <a:pPr algn="just"/>
            <a:r>
              <a:rPr lang="en-US" sz="1800" dirty="0" err="1" smtClean="0">
                <a:latin typeface="Arial"/>
                <a:cs typeface="Arial"/>
              </a:rPr>
              <a:t>Megen</a:t>
            </a:r>
            <a:r>
              <a:rPr lang="en-US" sz="1800" dirty="0" smtClean="0">
                <a:latin typeface="Arial"/>
                <a:cs typeface="Arial"/>
              </a:rPr>
              <a:t> </a:t>
            </a:r>
            <a:r>
              <a:rPr lang="en-US" sz="1800" dirty="0" err="1" smtClean="0">
                <a:latin typeface="Arial"/>
                <a:cs typeface="Arial"/>
              </a:rPr>
              <a:t>tavs</a:t>
            </a:r>
            <a:r>
              <a:rPr lang="en-US" sz="1800" dirty="0" smtClean="0">
                <a:latin typeface="Arial"/>
                <a:cs typeface="Arial"/>
              </a:rPr>
              <a:t>, </a:t>
            </a:r>
            <a:r>
              <a:rPr lang="en-US" sz="1800" dirty="0" err="1" smtClean="0">
                <a:latin typeface="Arial"/>
                <a:cs typeface="Arial"/>
              </a:rPr>
              <a:t>professionel</a:t>
            </a:r>
            <a:r>
              <a:rPr lang="en-US" sz="1800" dirty="0" smtClean="0">
                <a:latin typeface="Arial"/>
                <a:cs typeface="Arial"/>
              </a:rPr>
              <a:t> </a:t>
            </a:r>
            <a:r>
              <a:rPr lang="en-US" sz="1800" dirty="0" err="1" smtClean="0">
                <a:latin typeface="Arial"/>
                <a:cs typeface="Arial"/>
              </a:rPr>
              <a:t>ekspertviden</a:t>
            </a:r>
            <a:r>
              <a:rPr lang="en-US" sz="1800" dirty="0" smtClean="0">
                <a:latin typeface="Arial"/>
                <a:cs typeface="Arial"/>
              </a:rPr>
              <a:t>. </a:t>
            </a:r>
            <a:r>
              <a:rPr lang="en-US" sz="1800" dirty="0" err="1" smtClean="0">
                <a:latin typeface="Arial"/>
                <a:cs typeface="Arial"/>
              </a:rPr>
              <a:t>Derfor</a:t>
            </a:r>
            <a:r>
              <a:rPr lang="en-US" sz="1800" dirty="0" smtClean="0">
                <a:latin typeface="Arial"/>
                <a:cs typeface="Arial"/>
              </a:rPr>
              <a:t> </a:t>
            </a:r>
            <a:r>
              <a:rPr lang="en-US" sz="1800" dirty="0" err="1" smtClean="0">
                <a:latin typeface="Arial"/>
                <a:cs typeface="Arial"/>
              </a:rPr>
              <a:t>sker</a:t>
            </a:r>
            <a:r>
              <a:rPr lang="en-US" sz="1800" dirty="0" smtClean="0">
                <a:latin typeface="Arial"/>
                <a:cs typeface="Arial"/>
              </a:rPr>
              <a:t> </a:t>
            </a:r>
            <a:r>
              <a:rPr lang="en-US" sz="1800" dirty="0" err="1" smtClean="0">
                <a:latin typeface="Arial"/>
                <a:cs typeface="Arial"/>
              </a:rPr>
              <a:t>megen</a:t>
            </a:r>
            <a:r>
              <a:rPr lang="en-US" sz="1800" dirty="0" smtClean="0">
                <a:latin typeface="Arial"/>
                <a:cs typeface="Arial"/>
              </a:rPr>
              <a:t> </a:t>
            </a:r>
            <a:r>
              <a:rPr lang="en-US" sz="1800" dirty="0" err="1" smtClean="0">
                <a:latin typeface="Arial"/>
                <a:cs typeface="Arial"/>
              </a:rPr>
              <a:t>socialisering</a:t>
            </a:r>
            <a:r>
              <a:rPr lang="en-US" sz="1800" dirty="0" smtClean="0">
                <a:latin typeface="Arial"/>
                <a:cs typeface="Arial"/>
              </a:rPr>
              <a:t> </a:t>
            </a:r>
            <a:r>
              <a:rPr lang="en-US" sz="1800" dirty="0" err="1" smtClean="0">
                <a:latin typeface="Arial"/>
                <a:cs typeface="Arial"/>
              </a:rPr>
              <a:t>på</a:t>
            </a:r>
            <a:r>
              <a:rPr lang="en-US" sz="1800" dirty="0" smtClean="0">
                <a:latin typeface="Arial"/>
                <a:cs typeface="Arial"/>
              </a:rPr>
              <a:t> </a:t>
            </a:r>
            <a:r>
              <a:rPr lang="en-US" sz="1800" dirty="0" err="1" smtClean="0">
                <a:latin typeface="Arial"/>
                <a:cs typeface="Arial"/>
              </a:rPr>
              <a:t>tavse</a:t>
            </a:r>
            <a:r>
              <a:rPr lang="en-US" sz="1800" dirty="0" smtClean="0">
                <a:latin typeface="Arial"/>
                <a:cs typeface="Arial"/>
              </a:rPr>
              <a:t> </a:t>
            </a:r>
            <a:r>
              <a:rPr lang="en-US" sz="1800" dirty="0" err="1" smtClean="0">
                <a:latin typeface="Arial"/>
                <a:cs typeface="Arial"/>
              </a:rPr>
              <a:t>måder</a:t>
            </a:r>
            <a:r>
              <a:rPr lang="en-US" sz="1800" dirty="0" smtClean="0">
                <a:latin typeface="Arial"/>
                <a:cs typeface="Arial"/>
              </a:rPr>
              <a:t>.</a:t>
            </a:r>
          </a:p>
          <a:p>
            <a:pPr algn="just"/>
            <a:endParaRPr lang="en-US" sz="1800" dirty="0">
              <a:latin typeface="Arial"/>
              <a:cs typeface="Arial"/>
            </a:endParaRPr>
          </a:p>
        </p:txBody>
      </p:sp>
    </p:spTree>
    <p:extLst>
      <p:ext uri="{BB962C8B-B14F-4D97-AF65-F5344CB8AC3E}">
        <p14:creationId xmlns:p14="http://schemas.microsoft.com/office/powerpoint/2010/main" val="11462588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80123"/>
            <a:ext cx="7886700" cy="1325563"/>
          </a:xfrm>
        </p:spPr>
        <p:txBody>
          <a:bodyPr>
            <a:normAutofit/>
          </a:bodyPr>
          <a:lstStyle/>
          <a:p>
            <a:pPr algn="ctr"/>
            <a:r>
              <a:rPr lang="en-US" sz="2800" dirty="0" err="1" smtClean="0">
                <a:latin typeface="Arial"/>
                <a:cs typeface="Arial"/>
              </a:rPr>
              <a:t>Socialiseringsmekanismer</a:t>
            </a:r>
            <a:endParaRPr lang="en-US" sz="2800" dirty="0">
              <a:latin typeface="Arial"/>
              <a:cs typeface="Arial"/>
            </a:endParaRPr>
          </a:p>
        </p:txBody>
      </p:sp>
      <p:sp>
        <p:nvSpPr>
          <p:cNvPr id="3" name="Content Placeholder 2"/>
          <p:cNvSpPr>
            <a:spLocks noGrp="1"/>
          </p:cNvSpPr>
          <p:nvPr>
            <p:ph idx="1"/>
          </p:nvPr>
        </p:nvSpPr>
        <p:spPr>
          <a:xfrm>
            <a:off x="628650" y="2321589"/>
            <a:ext cx="7661451" cy="4351338"/>
          </a:xfrm>
        </p:spPr>
        <p:txBody>
          <a:bodyPr>
            <a:normAutofit/>
          </a:bodyPr>
          <a:lstStyle/>
          <a:p>
            <a:pPr algn="just"/>
            <a:r>
              <a:rPr lang="da-DK" sz="1800" dirty="0" smtClean="0">
                <a:latin typeface="Arial"/>
                <a:cs typeface="Arial"/>
              </a:rPr>
              <a:t>Via socialiseringsmekanismerne skabes og genskabes organisationskulturen og den professionelle ekspertviden.</a:t>
            </a:r>
          </a:p>
          <a:p>
            <a:pPr algn="just"/>
            <a:r>
              <a:rPr lang="da-DK" sz="1800" dirty="0" smtClean="0">
                <a:latin typeface="Arial"/>
                <a:cs typeface="Arial"/>
              </a:rPr>
              <a:t>Synlige og eksplicitte socialiseringsmekanismer. </a:t>
            </a:r>
            <a:br>
              <a:rPr lang="da-DK" sz="1800" dirty="0" smtClean="0">
                <a:latin typeface="Arial"/>
                <a:cs typeface="Arial"/>
              </a:rPr>
            </a:br>
            <a:r>
              <a:rPr lang="da-DK" sz="1800" dirty="0" smtClean="0">
                <a:latin typeface="Arial"/>
                <a:cs typeface="Arial"/>
              </a:rPr>
              <a:t>Markerer tydeligt om praktikanten har udvist en ønsket/ikke-ønsket adfærd set fra organisationens perspektiv.</a:t>
            </a:r>
          </a:p>
          <a:p>
            <a:pPr algn="just"/>
            <a:r>
              <a:rPr lang="da-DK" sz="1800" dirty="0" smtClean="0">
                <a:latin typeface="Arial"/>
                <a:cs typeface="Arial"/>
              </a:rPr>
              <a:t>Usynlige og implicitte socialiseringsmekanismer.</a:t>
            </a:r>
            <a:br>
              <a:rPr lang="da-DK" sz="1800" dirty="0" smtClean="0">
                <a:latin typeface="Arial"/>
                <a:cs typeface="Arial"/>
              </a:rPr>
            </a:br>
            <a:r>
              <a:rPr lang="da-DK" sz="1800" dirty="0" smtClean="0">
                <a:latin typeface="Arial"/>
                <a:cs typeface="Arial"/>
              </a:rPr>
              <a:t>Hverdagshandlinger hvor socialiseringen foregår mere skjult og upåagtet.</a:t>
            </a:r>
          </a:p>
          <a:p>
            <a:pPr algn="just"/>
            <a:r>
              <a:rPr lang="da-DK" sz="1800" dirty="0" smtClean="0">
                <a:latin typeface="Arial"/>
                <a:cs typeface="Arial"/>
              </a:rPr>
              <a:t>Kan fungere belønnende eller sanktionerende.</a:t>
            </a:r>
          </a:p>
          <a:p>
            <a:pPr marL="0" indent="0" algn="just">
              <a:buNone/>
            </a:pPr>
            <a:endParaRPr lang="en-US" sz="1800" dirty="0">
              <a:latin typeface="Arial"/>
              <a:cs typeface="Arial"/>
            </a:endParaRPr>
          </a:p>
        </p:txBody>
      </p:sp>
    </p:spTree>
    <p:extLst>
      <p:ext uri="{BB962C8B-B14F-4D97-AF65-F5344CB8AC3E}">
        <p14:creationId xmlns:p14="http://schemas.microsoft.com/office/powerpoint/2010/main" val="259884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err="1" smtClean="0">
                <a:latin typeface="Arial"/>
                <a:cs typeface="Arial"/>
              </a:rPr>
              <a:t>Indhold</a:t>
            </a:r>
            <a:endParaRPr lang="en-US" sz="2800" dirty="0">
              <a:latin typeface="Arial"/>
              <a:cs typeface="Arial"/>
            </a:endParaRPr>
          </a:p>
        </p:txBody>
      </p:sp>
      <p:sp>
        <p:nvSpPr>
          <p:cNvPr id="3" name="Content Placeholder 2"/>
          <p:cNvSpPr>
            <a:spLocks noGrp="1"/>
          </p:cNvSpPr>
          <p:nvPr>
            <p:ph idx="1"/>
          </p:nvPr>
        </p:nvSpPr>
        <p:spPr>
          <a:xfrm>
            <a:off x="2465174" y="1697239"/>
            <a:ext cx="7886700" cy="4351338"/>
          </a:xfrm>
        </p:spPr>
        <p:txBody>
          <a:bodyPr>
            <a:normAutofit/>
          </a:bodyPr>
          <a:lstStyle/>
          <a:p>
            <a:r>
              <a:rPr lang="en-US" sz="1800" dirty="0" err="1" smtClean="0">
                <a:latin typeface="Arial"/>
                <a:cs typeface="Arial"/>
              </a:rPr>
              <a:t>Introduktion</a:t>
            </a:r>
            <a:r>
              <a:rPr lang="en-US" sz="1800" dirty="0" smtClean="0">
                <a:latin typeface="Arial"/>
                <a:cs typeface="Arial"/>
              </a:rPr>
              <a:t> </a:t>
            </a:r>
            <a:r>
              <a:rPr lang="en-US" sz="1800" dirty="0" err="1" smtClean="0">
                <a:latin typeface="Arial"/>
                <a:cs typeface="Arial"/>
              </a:rPr>
              <a:t>til</a:t>
            </a:r>
            <a:r>
              <a:rPr lang="en-US" sz="1800" dirty="0" smtClean="0">
                <a:latin typeface="Arial"/>
                <a:cs typeface="Arial"/>
              </a:rPr>
              <a:t> </a:t>
            </a:r>
            <a:r>
              <a:rPr lang="en-US" sz="1800" dirty="0" err="1" smtClean="0">
                <a:latin typeface="Arial"/>
                <a:cs typeface="Arial"/>
              </a:rPr>
              <a:t>socialisering</a:t>
            </a:r>
            <a:endParaRPr lang="en-US" sz="1800" dirty="0" smtClean="0">
              <a:latin typeface="Arial"/>
              <a:cs typeface="Arial"/>
            </a:endParaRPr>
          </a:p>
          <a:p>
            <a:pPr marL="0" indent="0">
              <a:buNone/>
            </a:pPr>
            <a:endParaRPr lang="en-US" sz="1800" dirty="0" smtClean="0">
              <a:latin typeface="Arial"/>
              <a:cs typeface="Arial"/>
            </a:endParaRPr>
          </a:p>
          <a:p>
            <a:r>
              <a:rPr lang="en-US" sz="1800" dirty="0" err="1" smtClean="0">
                <a:latin typeface="Arial"/>
                <a:cs typeface="Arial"/>
              </a:rPr>
              <a:t>Socialiseringsforskning</a:t>
            </a:r>
            <a:r>
              <a:rPr lang="en-US" sz="1800" dirty="0" smtClean="0">
                <a:latin typeface="Arial"/>
                <a:cs typeface="Arial"/>
              </a:rPr>
              <a:t> – de 3 </a:t>
            </a:r>
            <a:r>
              <a:rPr lang="en-US" sz="1800" dirty="0" err="1" smtClean="0">
                <a:latin typeface="Arial"/>
                <a:cs typeface="Arial"/>
              </a:rPr>
              <a:t>paradigmer</a:t>
            </a:r>
            <a:endParaRPr lang="en-US" sz="1800" dirty="0" smtClean="0">
              <a:latin typeface="Arial"/>
              <a:cs typeface="Arial"/>
            </a:endParaRPr>
          </a:p>
          <a:p>
            <a:endParaRPr lang="en-US" sz="1800" dirty="0" smtClean="0">
              <a:latin typeface="Arial"/>
              <a:cs typeface="Arial"/>
            </a:endParaRPr>
          </a:p>
          <a:p>
            <a:r>
              <a:rPr lang="en-US" sz="1800" dirty="0" err="1" smtClean="0">
                <a:latin typeface="Arial"/>
                <a:cs typeface="Arial"/>
              </a:rPr>
              <a:t>Socialiseringens</a:t>
            </a:r>
            <a:r>
              <a:rPr lang="en-US" sz="1800" dirty="0" smtClean="0">
                <a:latin typeface="Arial"/>
                <a:cs typeface="Arial"/>
              </a:rPr>
              <a:t> 4 </a:t>
            </a:r>
            <a:r>
              <a:rPr lang="en-US" sz="1800" dirty="0" err="1" smtClean="0">
                <a:latin typeface="Arial"/>
                <a:cs typeface="Arial"/>
              </a:rPr>
              <a:t>faser</a:t>
            </a:r>
            <a:endParaRPr lang="en-US" sz="1800" dirty="0" smtClean="0">
              <a:latin typeface="Arial"/>
              <a:cs typeface="Arial"/>
            </a:endParaRPr>
          </a:p>
          <a:p>
            <a:endParaRPr lang="en-US" sz="1800" dirty="0" smtClean="0">
              <a:latin typeface="Arial"/>
              <a:cs typeface="Arial"/>
            </a:endParaRPr>
          </a:p>
          <a:p>
            <a:r>
              <a:rPr lang="en-US" sz="1800" dirty="0" err="1" smtClean="0">
                <a:latin typeface="Arial"/>
                <a:cs typeface="Arial"/>
              </a:rPr>
              <a:t>Socialiseringsagenter</a:t>
            </a:r>
            <a:r>
              <a:rPr lang="en-US" sz="1800" dirty="0" smtClean="0">
                <a:latin typeface="Arial"/>
                <a:cs typeface="Arial"/>
              </a:rPr>
              <a:t> </a:t>
            </a:r>
            <a:r>
              <a:rPr lang="en-US" sz="1800" dirty="0" err="1" smtClean="0">
                <a:latin typeface="Arial"/>
                <a:cs typeface="Arial"/>
              </a:rPr>
              <a:t>og</a:t>
            </a:r>
            <a:r>
              <a:rPr lang="en-US" sz="1800" dirty="0" smtClean="0">
                <a:latin typeface="Arial"/>
                <a:cs typeface="Arial"/>
              </a:rPr>
              <a:t> </a:t>
            </a:r>
            <a:r>
              <a:rPr lang="en-US" sz="1800" dirty="0" err="1" smtClean="0">
                <a:latin typeface="Arial"/>
                <a:cs typeface="Arial"/>
              </a:rPr>
              <a:t>mekanismer</a:t>
            </a:r>
            <a:endParaRPr lang="en-US" sz="1800" dirty="0" smtClean="0">
              <a:latin typeface="Arial"/>
              <a:cs typeface="Arial"/>
            </a:endParaRPr>
          </a:p>
          <a:p>
            <a:endParaRPr lang="en-US" sz="1800" dirty="0" smtClean="0">
              <a:latin typeface="Arial"/>
              <a:cs typeface="Arial"/>
            </a:endParaRPr>
          </a:p>
          <a:p>
            <a:r>
              <a:rPr lang="en-US" sz="1800" dirty="0" err="1" smtClean="0">
                <a:latin typeface="Arial"/>
                <a:cs typeface="Arial"/>
              </a:rPr>
              <a:t>Socialiseringsprocesser</a:t>
            </a:r>
            <a:endParaRPr lang="en-US" sz="1800" dirty="0" smtClean="0">
              <a:latin typeface="Arial"/>
              <a:cs typeface="Arial"/>
            </a:endParaRPr>
          </a:p>
          <a:p>
            <a:endParaRPr lang="en-US" sz="1800" dirty="0" smtClean="0">
              <a:latin typeface="Arial"/>
              <a:cs typeface="Arial"/>
            </a:endParaRPr>
          </a:p>
          <a:p>
            <a:r>
              <a:rPr lang="en-US" sz="1800" dirty="0" smtClean="0">
                <a:latin typeface="Arial"/>
                <a:cs typeface="Arial"/>
              </a:rPr>
              <a:t>Best practice </a:t>
            </a:r>
            <a:endParaRPr lang="en-US" sz="1800" dirty="0">
              <a:solidFill>
                <a:srgbClr val="FF0000"/>
              </a:solidFill>
              <a:latin typeface="Arial"/>
              <a:cs typeface="Arial"/>
            </a:endParaRPr>
          </a:p>
          <a:p>
            <a:pPr marL="0" indent="0">
              <a:buNone/>
            </a:pPr>
            <a:endParaRPr lang="en-US" dirty="0">
              <a:solidFill>
                <a:srgbClr val="FF0000"/>
              </a:solidFill>
            </a:endParaRPr>
          </a:p>
        </p:txBody>
      </p:sp>
    </p:spTree>
    <p:extLst>
      <p:ext uri="{BB962C8B-B14F-4D97-AF65-F5344CB8AC3E}">
        <p14:creationId xmlns:p14="http://schemas.microsoft.com/office/powerpoint/2010/main" val="157659296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err="1" smtClean="0">
                <a:latin typeface="Arial"/>
                <a:cs typeface="Arial"/>
              </a:rPr>
              <a:t>Socialiseringsmekanismer</a:t>
            </a:r>
            <a:endParaRPr lang="en-US" sz="2800" dirty="0">
              <a:latin typeface="Arial"/>
              <a:cs typeface="Arial"/>
            </a:endParaRPr>
          </a:p>
        </p:txBody>
      </p:sp>
      <p:pic>
        <p:nvPicPr>
          <p:cNvPr id="5" name="Billede 1"/>
          <p:cNvPicPr/>
          <p:nvPr/>
        </p:nvPicPr>
        <p:blipFill>
          <a:blip r:embed="rId2">
            <a:extLst>
              <a:ext uri="{28A0092B-C50C-407E-A947-70E740481C1C}">
                <a14:useLocalDpi xmlns:a14="http://schemas.microsoft.com/office/drawing/2010/main" val="0"/>
              </a:ext>
            </a:extLst>
          </a:blip>
          <a:stretch>
            <a:fillRect/>
          </a:stretch>
        </p:blipFill>
        <p:spPr>
          <a:xfrm>
            <a:off x="1601189" y="1496293"/>
            <a:ext cx="6035039" cy="5171991"/>
          </a:xfrm>
          <a:prstGeom prst="rect">
            <a:avLst/>
          </a:prstGeom>
        </p:spPr>
      </p:pic>
      <p:sp>
        <p:nvSpPr>
          <p:cNvPr id="6" name="TextBox 5"/>
          <p:cNvSpPr txBox="1"/>
          <p:nvPr/>
        </p:nvSpPr>
        <p:spPr>
          <a:xfrm>
            <a:off x="5569734" y="6388572"/>
            <a:ext cx="3469632" cy="369332"/>
          </a:xfrm>
          <a:prstGeom prst="rect">
            <a:avLst/>
          </a:prstGeom>
          <a:noFill/>
        </p:spPr>
        <p:txBody>
          <a:bodyPr wrap="none" rtlCol="0">
            <a:spAutoFit/>
          </a:bodyPr>
          <a:lstStyle/>
          <a:p>
            <a:r>
              <a:rPr lang="en-US" dirty="0" err="1" smtClean="0">
                <a:latin typeface="Arial"/>
                <a:cs typeface="Arial"/>
              </a:rPr>
              <a:t>Gravengaard</a:t>
            </a:r>
            <a:r>
              <a:rPr lang="en-US" dirty="0" smtClean="0">
                <a:latin typeface="Arial"/>
                <a:cs typeface="Arial"/>
              </a:rPr>
              <a:t> </a:t>
            </a:r>
            <a:r>
              <a:rPr lang="en-US" dirty="0" err="1" smtClean="0">
                <a:latin typeface="Arial"/>
                <a:cs typeface="Arial"/>
              </a:rPr>
              <a:t>og</a:t>
            </a:r>
            <a:r>
              <a:rPr lang="en-US" dirty="0" smtClean="0">
                <a:latin typeface="Arial"/>
                <a:cs typeface="Arial"/>
              </a:rPr>
              <a:t> </a:t>
            </a:r>
            <a:r>
              <a:rPr lang="en-US" dirty="0" err="1" smtClean="0">
                <a:latin typeface="Arial"/>
                <a:cs typeface="Arial"/>
              </a:rPr>
              <a:t>Rimestad</a:t>
            </a:r>
            <a:r>
              <a:rPr lang="en-US" dirty="0" smtClean="0">
                <a:latin typeface="Arial"/>
                <a:cs typeface="Arial"/>
              </a:rPr>
              <a:t> 2015</a:t>
            </a:r>
            <a:endParaRPr lang="en-US" dirty="0">
              <a:latin typeface="Arial"/>
              <a:cs typeface="Arial"/>
            </a:endParaRPr>
          </a:p>
        </p:txBody>
      </p:sp>
    </p:spTree>
    <p:extLst>
      <p:ext uri="{BB962C8B-B14F-4D97-AF65-F5344CB8AC3E}">
        <p14:creationId xmlns:p14="http://schemas.microsoft.com/office/powerpoint/2010/main" val="9970589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946250"/>
            <a:ext cx="7886700" cy="1325563"/>
          </a:xfrm>
        </p:spPr>
        <p:txBody>
          <a:bodyPr>
            <a:normAutofit/>
          </a:bodyPr>
          <a:lstStyle/>
          <a:p>
            <a:pPr algn="ctr"/>
            <a:r>
              <a:rPr lang="da-DK" sz="2800" dirty="0" smtClean="0">
                <a:latin typeface="Arial"/>
                <a:cs typeface="Arial"/>
              </a:rPr>
              <a:t>I selve socialiseringsprocessen</a:t>
            </a:r>
            <a:endParaRPr lang="da-DK" sz="2800" dirty="0">
              <a:latin typeface="Arial"/>
              <a:cs typeface="Arial"/>
            </a:endParaRPr>
          </a:p>
        </p:txBody>
      </p:sp>
      <p:sp>
        <p:nvSpPr>
          <p:cNvPr id="3" name="Pladsholder til indhold 2"/>
          <p:cNvSpPr>
            <a:spLocks noGrp="1"/>
          </p:cNvSpPr>
          <p:nvPr>
            <p:ph idx="1"/>
          </p:nvPr>
        </p:nvSpPr>
        <p:spPr>
          <a:xfrm>
            <a:off x="628650" y="2271813"/>
            <a:ext cx="7455487" cy="4351338"/>
          </a:xfrm>
        </p:spPr>
        <p:txBody>
          <a:bodyPr>
            <a:normAutofit/>
          </a:bodyPr>
          <a:lstStyle/>
          <a:p>
            <a:pPr algn="just"/>
            <a:r>
              <a:rPr lang="da-DK" sz="1800" dirty="0" smtClean="0">
                <a:latin typeface="Arial"/>
                <a:cs typeface="Arial"/>
              </a:rPr>
              <a:t>Kan organisatoriske normer og instruktioner blive overtaget, ignoreret, udfordret eller forkastet.</a:t>
            </a:r>
          </a:p>
          <a:p>
            <a:pPr algn="just"/>
            <a:r>
              <a:rPr lang="da-DK" sz="1800" dirty="0" smtClean="0">
                <a:latin typeface="Arial"/>
                <a:cs typeface="Arial"/>
              </a:rPr>
              <a:t>Evt. udfordring af ”plejer-diskursen” (Due 2012).</a:t>
            </a:r>
          </a:p>
          <a:p>
            <a:pPr algn="just"/>
            <a:r>
              <a:rPr lang="da-DK" sz="1800" dirty="0" smtClean="0">
                <a:latin typeface="Arial"/>
                <a:cs typeface="Arial"/>
              </a:rPr>
              <a:t>Magt og modmagt (Foucault 2002).</a:t>
            </a:r>
          </a:p>
          <a:p>
            <a:pPr algn="just"/>
            <a:r>
              <a:rPr lang="da-DK" sz="1800" dirty="0" smtClean="0">
                <a:latin typeface="Arial"/>
                <a:cs typeface="Arial"/>
              </a:rPr>
              <a:t>Viden er dynamisk, skabes og genskabes socialt og er </a:t>
            </a:r>
            <a:br>
              <a:rPr lang="da-DK" sz="1800" dirty="0" smtClean="0">
                <a:latin typeface="Arial"/>
                <a:cs typeface="Arial"/>
              </a:rPr>
            </a:br>
            <a:r>
              <a:rPr lang="da-DK" sz="1800" dirty="0" smtClean="0">
                <a:latin typeface="Arial"/>
                <a:cs typeface="Arial"/>
              </a:rPr>
              <a:t>uløseligt knyttet til praksis. </a:t>
            </a:r>
          </a:p>
          <a:p>
            <a:pPr algn="just"/>
            <a:r>
              <a:rPr lang="da-DK" sz="1800" dirty="0" smtClean="0">
                <a:latin typeface="Arial"/>
                <a:cs typeface="Arial"/>
              </a:rPr>
              <a:t>Samarbejdet mellem socialiseringsagenter og den nytilkomne </a:t>
            </a:r>
            <a:br>
              <a:rPr lang="da-DK" sz="1800" dirty="0" smtClean="0">
                <a:latin typeface="Arial"/>
                <a:cs typeface="Arial"/>
              </a:rPr>
            </a:br>
            <a:r>
              <a:rPr lang="da-DK" sz="1800" dirty="0" smtClean="0">
                <a:latin typeface="Arial"/>
                <a:cs typeface="Arial"/>
              </a:rPr>
              <a:t>er den vigtigste form for socialisering.</a:t>
            </a:r>
          </a:p>
          <a:p>
            <a:pPr algn="just"/>
            <a:r>
              <a:rPr lang="da-DK" sz="1800" dirty="0" smtClean="0">
                <a:latin typeface="Arial"/>
                <a:cs typeface="Arial"/>
              </a:rPr>
              <a:t>Relationen og graden af asymmetri mellem den erfarne og </a:t>
            </a:r>
            <a:br>
              <a:rPr lang="da-DK" sz="1800" dirty="0" smtClean="0">
                <a:latin typeface="Arial"/>
                <a:cs typeface="Arial"/>
              </a:rPr>
            </a:br>
            <a:r>
              <a:rPr lang="da-DK" sz="1800" dirty="0" smtClean="0">
                <a:latin typeface="Arial"/>
                <a:cs typeface="Arial"/>
              </a:rPr>
              <a:t>nytilkomne skabes eksplicit og implicit via interaktion.</a:t>
            </a:r>
            <a:endParaRPr lang="da-DK" sz="1800" dirty="0">
              <a:latin typeface="Arial"/>
              <a:cs typeface="Arial"/>
            </a:endParaRPr>
          </a:p>
        </p:txBody>
      </p:sp>
    </p:spTree>
    <p:extLst>
      <p:ext uri="{BB962C8B-B14F-4D97-AF65-F5344CB8AC3E}">
        <p14:creationId xmlns:p14="http://schemas.microsoft.com/office/powerpoint/2010/main" val="13802929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dsholder til tekst 4"/>
          <p:cNvSpPr>
            <a:spLocks noGrp="1"/>
          </p:cNvSpPr>
          <p:nvPr>
            <p:ph type="body" idx="1"/>
          </p:nvPr>
        </p:nvSpPr>
        <p:spPr>
          <a:xfrm>
            <a:off x="463713" y="352022"/>
            <a:ext cx="8330033" cy="823912"/>
          </a:xfrm>
        </p:spPr>
        <p:txBody>
          <a:bodyPr>
            <a:normAutofit/>
          </a:bodyPr>
          <a:lstStyle/>
          <a:p>
            <a:pPr algn="ctr"/>
            <a:r>
              <a:rPr lang="da-DK" sz="2800" b="0" dirty="0" smtClean="0">
                <a:latin typeface="Arial"/>
                <a:cs typeface="Arial"/>
              </a:rPr>
              <a:t>Eksempel på eksplicit socialiseringsproces</a:t>
            </a:r>
            <a:endParaRPr lang="da-DK" sz="2800" b="0" dirty="0">
              <a:latin typeface="Arial"/>
              <a:cs typeface="Arial"/>
            </a:endParaRPr>
          </a:p>
        </p:txBody>
      </p:sp>
      <p:sp>
        <p:nvSpPr>
          <p:cNvPr id="3" name="Pladsholder til indhold 2"/>
          <p:cNvSpPr>
            <a:spLocks noGrp="1"/>
          </p:cNvSpPr>
          <p:nvPr>
            <p:ph sz="half" idx="2"/>
          </p:nvPr>
        </p:nvSpPr>
        <p:spPr>
          <a:xfrm>
            <a:off x="463713" y="1399997"/>
            <a:ext cx="4863481" cy="5233482"/>
          </a:xfrm>
        </p:spPr>
        <p:txBody>
          <a:bodyPr>
            <a:normAutofit fontScale="85000" lnSpcReduction="20000"/>
          </a:bodyPr>
          <a:lstStyle/>
          <a:p>
            <a:pPr marL="0" indent="0">
              <a:buNone/>
            </a:pPr>
            <a:r>
              <a:rPr lang="da-DK" dirty="0" smtClean="0"/>
              <a:t>1</a:t>
            </a:r>
            <a:r>
              <a:rPr lang="da-DK" dirty="0"/>
              <a:t>: HR-chef:	</a:t>
            </a:r>
            <a:r>
              <a:rPr lang="da-DK" dirty="0" smtClean="0"/>
              <a:t>[</a:t>
            </a:r>
            <a:r>
              <a:rPr lang="da-DK" dirty="0"/>
              <a:t>hvis] vi li’ </a:t>
            </a:r>
            <a:r>
              <a:rPr lang="da-DK" dirty="0" err="1"/>
              <a:t>ska</a:t>
            </a:r>
            <a:r>
              <a:rPr lang="da-DK" dirty="0"/>
              <a:t>’ forklare</a:t>
            </a:r>
          </a:p>
          <a:p>
            <a:pPr marL="0" indent="0">
              <a:buNone/>
            </a:pPr>
            <a:r>
              <a:rPr lang="da-DK" dirty="0"/>
              <a:t>2:	</a:t>
            </a:r>
            <a:r>
              <a:rPr lang="da-DK" dirty="0" smtClean="0"/>
              <a:t>	den </a:t>
            </a:r>
            <a:r>
              <a:rPr lang="da-DK" dirty="0"/>
              <a:t>((drejer ansigt mod </a:t>
            </a:r>
            <a:r>
              <a:rPr lang="da-DK" dirty="0" smtClean="0"/>
              <a:t>  			projektleder</a:t>
            </a:r>
            <a:r>
              <a:rPr lang="da-DK" dirty="0"/>
              <a:t>)) så har vi </a:t>
            </a:r>
            <a:r>
              <a:rPr lang="da-DK" dirty="0" err="1"/>
              <a:t>så’n</a:t>
            </a:r>
            <a:r>
              <a:rPr lang="da-DK" dirty="0"/>
              <a:t> </a:t>
            </a:r>
            <a:r>
              <a:rPr lang="da-DK" dirty="0" smtClean="0"/>
              <a:t>en </a:t>
            </a:r>
          </a:p>
          <a:p>
            <a:pPr marL="0" indent="0">
              <a:buNone/>
            </a:pPr>
            <a:r>
              <a:rPr lang="da-DK" dirty="0" smtClean="0"/>
              <a:t>3</a:t>
            </a:r>
            <a:r>
              <a:rPr lang="da-DK" dirty="0"/>
              <a:t>:	</a:t>
            </a:r>
            <a:r>
              <a:rPr lang="da-DK" dirty="0" smtClean="0"/>
              <a:t>	en </a:t>
            </a:r>
            <a:r>
              <a:rPr lang="da-DK" dirty="0"/>
              <a:t>uge æh den først uge hver </a:t>
            </a:r>
            <a:r>
              <a:rPr lang="da-DK" dirty="0" smtClean="0"/>
              <a:t>		æh </a:t>
            </a:r>
            <a:r>
              <a:rPr lang="da-DK" dirty="0"/>
              <a:t>måned hvor vi registrerer </a:t>
            </a:r>
          </a:p>
          <a:p>
            <a:pPr marL="0" indent="0">
              <a:buNone/>
            </a:pPr>
            <a:r>
              <a:rPr lang="da-DK" dirty="0"/>
              <a:t>4:	</a:t>
            </a:r>
            <a:r>
              <a:rPr lang="da-DK" dirty="0" smtClean="0"/>
              <a:t>	faktisk </a:t>
            </a:r>
            <a:r>
              <a:rPr lang="da-DK" dirty="0"/>
              <a:t>alle de opgaver vi laver</a:t>
            </a:r>
          </a:p>
          <a:p>
            <a:pPr marL="0" indent="0">
              <a:buNone/>
            </a:pPr>
            <a:r>
              <a:rPr lang="da-DK" dirty="0"/>
              <a:t>5: PRO:	</a:t>
            </a:r>
            <a:r>
              <a:rPr lang="da-DK" dirty="0" smtClean="0"/>
              <a:t>okay</a:t>
            </a:r>
            <a:endParaRPr lang="da-DK" dirty="0"/>
          </a:p>
          <a:p>
            <a:pPr marL="0" indent="0">
              <a:buNone/>
            </a:pPr>
            <a:r>
              <a:rPr lang="da-DK" dirty="0" smtClean="0"/>
              <a:t>6</a:t>
            </a:r>
            <a:r>
              <a:rPr lang="da-DK" dirty="0"/>
              <a:t>. HR-chef:	</a:t>
            </a:r>
            <a:r>
              <a:rPr lang="da-DK" dirty="0" smtClean="0"/>
              <a:t>= </a:t>
            </a:r>
            <a:r>
              <a:rPr lang="da-DK" dirty="0"/>
              <a:t>i planlagt og ikke planlagt</a:t>
            </a:r>
          </a:p>
          <a:p>
            <a:pPr marL="0" indent="0">
              <a:buNone/>
            </a:pPr>
            <a:r>
              <a:rPr lang="da-DK" dirty="0"/>
              <a:t>7: PRO:	</a:t>
            </a:r>
            <a:r>
              <a:rPr lang="da-DK" dirty="0" smtClean="0"/>
              <a:t>ja</a:t>
            </a:r>
            <a:endParaRPr lang="da-DK" dirty="0"/>
          </a:p>
          <a:p>
            <a:pPr marL="0" indent="0">
              <a:buNone/>
            </a:pPr>
            <a:r>
              <a:rPr lang="da-DK" dirty="0" smtClean="0"/>
              <a:t>(… herefter uddybes forklaringen i det efterfølgende yderligere…)</a:t>
            </a:r>
            <a:endParaRPr lang="da-DK" dirty="0"/>
          </a:p>
        </p:txBody>
      </p:sp>
      <p:sp>
        <p:nvSpPr>
          <p:cNvPr id="9" name="Rektangel med enkelt afklippet hjørne 8"/>
          <p:cNvSpPr/>
          <p:nvPr/>
        </p:nvSpPr>
        <p:spPr>
          <a:xfrm>
            <a:off x="5497102" y="3174801"/>
            <a:ext cx="3646898" cy="2936011"/>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just"/>
            <a:r>
              <a:rPr lang="da-DK" dirty="0">
                <a:solidFill>
                  <a:schemeClr val="tx1"/>
                </a:solidFill>
                <a:latin typeface="Arial"/>
                <a:cs typeface="Arial"/>
              </a:rPr>
              <a:t>Eksemplet illustrerer en socialiseringsproces, hvor en HR-chef igangsætter en forklaring til en nyansat projektleder (PRO) (linje 1-4) om, hvordan registrering af arbejdsopgaver foregår i </a:t>
            </a:r>
            <a:r>
              <a:rPr lang="da-DK" dirty="0" smtClean="0">
                <a:solidFill>
                  <a:schemeClr val="tx1"/>
                </a:solidFill>
                <a:latin typeface="Arial"/>
                <a:cs typeface="Arial"/>
              </a:rPr>
              <a:t>organisationen. </a:t>
            </a:r>
          </a:p>
          <a:p>
            <a:pPr algn="just"/>
            <a:r>
              <a:rPr lang="da-DK" dirty="0" smtClean="0">
                <a:solidFill>
                  <a:schemeClr val="tx1"/>
                </a:solidFill>
                <a:latin typeface="Arial"/>
                <a:cs typeface="Arial"/>
              </a:rPr>
              <a:t>Eksemplet vises i sin fulde længe i kapitlet.</a:t>
            </a:r>
            <a:endParaRPr lang="da-DK" dirty="0">
              <a:solidFill>
                <a:schemeClr val="tx1"/>
              </a:solidFill>
              <a:latin typeface="Arial"/>
              <a:cs typeface="Arial"/>
            </a:endParaRPr>
          </a:p>
        </p:txBody>
      </p:sp>
    </p:spTree>
    <p:extLst>
      <p:ext uri="{BB962C8B-B14F-4D97-AF65-F5344CB8AC3E}">
        <p14:creationId xmlns:p14="http://schemas.microsoft.com/office/powerpoint/2010/main" val="5033724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med enkelt afklippet hjørne 9"/>
          <p:cNvSpPr/>
          <p:nvPr/>
        </p:nvSpPr>
        <p:spPr>
          <a:xfrm>
            <a:off x="6017873" y="2917384"/>
            <a:ext cx="3126127" cy="3723956"/>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just"/>
            <a:r>
              <a:rPr lang="da-DK" dirty="0">
                <a:solidFill>
                  <a:schemeClr val="tx1"/>
                </a:solidFill>
                <a:latin typeface="Arial"/>
                <a:cs typeface="Arial"/>
              </a:rPr>
              <a:t>Eksemplet illustrerer en socialiseringsproces på et redaktionsmøde, hvor en praktikant foreslår, hvilken historie han gerne vil arbejde på. Ideen fravælges af redaktøren med først 6 sekunders tavshed, derefter et ’okay’ med faldende intonation. Derefter initierer redaktøren et nyt emne</a:t>
            </a:r>
            <a:r>
              <a:rPr lang="da-DK" dirty="0">
                <a:latin typeface="Arial"/>
                <a:cs typeface="Arial"/>
              </a:rPr>
              <a:t>. </a:t>
            </a:r>
          </a:p>
        </p:txBody>
      </p:sp>
      <p:sp>
        <p:nvSpPr>
          <p:cNvPr id="7" name="Titel 6"/>
          <p:cNvSpPr>
            <a:spLocks noGrp="1"/>
          </p:cNvSpPr>
          <p:nvPr>
            <p:ph type="title"/>
          </p:nvPr>
        </p:nvSpPr>
        <p:spPr>
          <a:xfrm>
            <a:off x="628650" y="298393"/>
            <a:ext cx="7886700" cy="1325563"/>
          </a:xfrm>
        </p:spPr>
        <p:txBody>
          <a:bodyPr>
            <a:normAutofit/>
          </a:bodyPr>
          <a:lstStyle/>
          <a:p>
            <a:pPr algn="ctr"/>
            <a:r>
              <a:rPr lang="da-DK" sz="2800" dirty="0" smtClean="0">
                <a:latin typeface="Arial"/>
                <a:cs typeface="Arial"/>
              </a:rPr>
              <a:t>Eksempel på implicit socialiseringsproces</a:t>
            </a:r>
            <a:endParaRPr lang="da-DK" sz="2800" dirty="0">
              <a:latin typeface="Arial"/>
              <a:cs typeface="Arial"/>
            </a:endParaRPr>
          </a:p>
        </p:txBody>
      </p:sp>
      <p:sp>
        <p:nvSpPr>
          <p:cNvPr id="8" name="Pladsholder til indhold 7"/>
          <p:cNvSpPr>
            <a:spLocks noGrp="1"/>
          </p:cNvSpPr>
          <p:nvPr>
            <p:ph sz="half" idx="1"/>
          </p:nvPr>
        </p:nvSpPr>
        <p:spPr>
          <a:xfrm>
            <a:off x="418220" y="1939881"/>
            <a:ext cx="4676393" cy="4351338"/>
          </a:xfrm>
        </p:spPr>
        <p:txBody>
          <a:bodyPr>
            <a:normAutofit lnSpcReduction="10000"/>
          </a:bodyPr>
          <a:lstStyle/>
          <a:p>
            <a:pPr marL="0" indent="0">
              <a:buNone/>
            </a:pPr>
            <a:r>
              <a:rPr lang="da-DK" dirty="0"/>
              <a:t>Praktikant: 	Jeg har læst i </a:t>
            </a:r>
            <a:r>
              <a:rPr lang="da-DK" i="1" dirty="0"/>
              <a:t>Ugeskrift for </a:t>
            </a:r>
            <a:r>
              <a:rPr lang="da-DK" i="1" dirty="0" smtClean="0"/>
              <a:t>		Læger</a:t>
            </a:r>
            <a:r>
              <a:rPr lang="da-DK" dirty="0"/>
              <a:t>, </a:t>
            </a:r>
            <a:r>
              <a:rPr lang="da-DK" dirty="0" smtClean="0"/>
              <a:t>at </a:t>
            </a:r>
            <a:r>
              <a:rPr lang="da-DK" dirty="0"/>
              <a:t>nogen siger, at det </a:t>
            </a:r>
            <a:r>
              <a:rPr lang="da-DK" dirty="0" smtClean="0"/>
              <a:t>		danske kriseberedskab </a:t>
            </a:r>
            <a:r>
              <a:rPr lang="da-DK" dirty="0"/>
              <a:t>er et </a:t>
            </a:r>
            <a:r>
              <a:rPr lang="da-DK" dirty="0" smtClean="0"/>
              <a:t>		stort </a:t>
            </a:r>
            <a:r>
              <a:rPr lang="da-DK" dirty="0"/>
              <a:t>rod i </a:t>
            </a:r>
            <a:r>
              <a:rPr lang="da-DK" dirty="0" smtClean="0"/>
              <a:t>nogle </a:t>
            </a:r>
            <a:r>
              <a:rPr lang="da-DK" dirty="0"/>
              <a:t>områder af </a:t>
            </a:r>
            <a:r>
              <a:rPr lang="da-DK" dirty="0" smtClean="0"/>
              <a:t>		landet</a:t>
            </a:r>
            <a:endParaRPr lang="da-DK" dirty="0"/>
          </a:p>
          <a:p>
            <a:pPr marL="0" indent="0">
              <a:buNone/>
            </a:pPr>
            <a:r>
              <a:rPr lang="da-DK" dirty="0"/>
              <a:t>	</a:t>
            </a:r>
            <a:r>
              <a:rPr lang="da-DK" dirty="0" smtClean="0"/>
              <a:t>	(</a:t>
            </a:r>
            <a:r>
              <a:rPr lang="da-DK" dirty="0"/>
              <a:t>6.0)</a:t>
            </a:r>
          </a:p>
          <a:p>
            <a:pPr marL="0" indent="0">
              <a:buNone/>
            </a:pPr>
            <a:r>
              <a:rPr lang="da-DK" dirty="0"/>
              <a:t>Redaktør:	 Okay</a:t>
            </a:r>
            <a:r>
              <a:rPr lang="da-DK" dirty="0" smtClean="0"/>
              <a:t>↓</a:t>
            </a:r>
          </a:p>
          <a:p>
            <a:pPr marL="0" indent="0">
              <a:buNone/>
            </a:pPr>
            <a:r>
              <a:rPr lang="da-DK" dirty="0" smtClean="0"/>
              <a:t>(herefter foretager redaktøren emneskift)</a:t>
            </a:r>
            <a:endParaRPr lang="da-DK" dirty="0"/>
          </a:p>
          <a:p>
            <a:pPr marL="0" indent="0">
              <a:buNone/>
            </a:pPr>
            <a:endParaRPr lang="da-DK" dirty="0"/>
          </a:p>
        </p:txBody>
      </p:sp>
    </p:spTree>
    <p:extLst>
      <p:ext uri="{BB962C8B-B14F-4D97-AF65-F5344CB8AC3E}">
        <p14:creationId xmlns:p14="http://schemas.microsoft.com/office/powerpoint/2010/main" val="24479976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880738"/>
            <a:ext cx="7886700" cy="1325563"/>
          </a:xfrm>
        </p:spPr>
        <p:txBody>
          <a:bodyPr>
            <a:normAutofit/>
          </a:bodyPr>
          <a:lstStyle/>
          <a:p>
            <a:pPr algn="ctr"/>
            <a:r>
              <a:rPr lang="en-US" sz="2800" dirty="0" smtClean="0">
                <a:latin typeface="Arial"/>
                <a:cs typeface="Arial"/>
              </a:rPr>
              <a:t>Best practice</a:t>
            </a:r>
            <a:endParaRPr lang="en-US" sz="2800" dirty="0">
              <a:latin typeface="Arial"/>
              <a:cs typeface="Arial"/>
            </a:endParaRPr>
          </a:p>
        </p:txBody>
      </p:sp>
      <p:sp>
        <p:nvSpPr>
          <p:cNvPr id="3" name="Content Placeholder 2"/>
          <p:cNvSpPr>
            <a:spLocks noGrp="1"/>
          </p:cNvSpPr>
          <p:nvPr>
            <p:ph idx="1"/>
          </p:nvPr>
        </p:nvSpPr>
        <p:spPr>
          <a:xfrm>
            <a:off x="886107" y="2158235"/>
            <a:ext cx="7506978" cy="5032375"/>
          </a:xfrm>
        </p:spPr>
        <p:txBody>
          <a:bodyPr>
            <a:normAutofit/>
          </a:bodyPr>
          <a:lstStyle/>
          <a:p>
            <a:pPr lvl="0" algn="just"/>
            <a:r>
              <a:rPr lang="da-DK" sz="1800" dirty="0" smtClean="0">
                <a:latin typeface="Arial"/>
                <a:cs typeface="Arial"/>
              </a:rPr>
              <a:t>Være bevidst om og styrke den uformelle praksislæring.</a:t>
            </a:r>
          </a:p>
          <a:p>
            <a:pPr lvl="0" algn="just"/>
            <a:r>
              <a:rPr lang="da-DK" sz="1800" dirty="0" smtClean="0">
                <a:latin typeface="Arial"/>
                <a:cs typeface="Arial"/>
              </a:rPr>
              <a:t>Tilbyde </a:t>
            </a:r>
            <a:r>
              <a:rPr lang="da-DK" sz="1800" dirty="0">
                <a:latin typeface="Arial"/>
                <a:cs typeface="Arial"/>
              </a:rPr>
              <a:t>den nytilkomne forskelligartede muligheder for læring (</a:t>
            </a:r>
            <a:r>
              <a:rPr lang="da-DK" sz="1800" dirty="0" err="1">
                <a:latin typeface="Arial"/>
                <a:cs typeface="Arial"/>
              </a:rPr>
              <a:t>Fuller</a:t>
            </a:r>
            <a:r>
              <a:rPr lang="da-DK" sz="1800" dirty="0">
                <a:latin typeface="Arial"/>
                <a:cs typeface="Arial"/>
              </a:rPr>
              <a:t> og </a:t>
            </a:r>
            <a:r>
              <a:rPr lang="da-DK" sz="1800" dirty="0" err="1">
                <a:latin typeface="Arial"/>
                <a:cs typeface="Arial"/>
              </a:rPr>
              <a:t>Unwin</a:t>
            </a:r>
            <a:r>
              <a:rPr lang="da-DK" sz="1800" dirty="0">
                <a:latin typeface="Arial"/>
                <a:cs typeface="Arial"/>
              </a:rPr>
              <a:t> 2003</a:t>
            </a:r>
            <a:r>
              <a:rPr lang="da-DK" sz="1800" dirty="0" smtClean="0">
                <a:latin typeface="Arial"/>
                <a:cs typeface="Arial"/>
              </a:rPr>
              <a:t>). </a:t>
            </a:r>
          </a:p>
          <a:p>
            <a:pPr lvl="0" algn="just"/>
            <a:r>
              <a:rPr lang="da-DK" sz="1800" dirty="0" smtClean="0">
                <a:latin typeface="Arial"/>
                <a:cs typeface="Arial"/>
              </a:rPr>
              <a:t>Skabe </a:t>
            </a:r>
            <a:r>
              <a:rPr lang="da-DK" sz="1800" dirty="0">
                <a:latin typeface="Arial"/>
                <a:cs typeface="Arial"/>
              </a:rPr>
              <a:t>mange og stadig mere krævende læringssituationer, som den nytilkomne kan være en del af (</a:t>
            </a:r>
            <a:r>
              <a:rPr lang="da-DK" sz="1800" dirty="0" err="1">
                <a:latin typeface="Arial"/>
                <a:cs typeface="Arial"/>
              </a:rPr>
              <a:t>Billett</a:t>
            </a:r>
            <a:r>
              <a:rPr lang="da-DK" sz="1800" dirty="0">
                <a:latin typeface="Arial"/>
                <a:cs typeface="Arial"/>
              </a:rPr>
              <a:t> 2001; </a:t>
            </a:r>
            <a:r>
              <a:rPr lang="da-DK" sz="1800" dirty="0" err="1">
                <a:latin typeface="Arial"/>
                <a:cs typeface="Arial"/>
              </a:rPr>
              <a:t>Billett</a:t>
            </a:r>
            <a:r>
              <a:rPr lang="da-DK" sz="1800" dirty="0">
                <a:latin typeface="Arial"/>
                <a:cs typeface="Arial"/>
              </a:rPr>
              <a:t> og Smith 2014; </a:t>
            </a:r>
            <a:r>
              <a:rPr lang="da-DK" sz="1800" dirty="0" err="1">
                <a:latin typeface="Arial"/>
                <a:cs typeface="Arial"/>
              </a:rPr>
              <a:t>Filliettaz</a:t>
            </a:r>
            <a:r>
              <a:rPr lang="da-DK" sz="1800" dirty="0">
                <a:latin typeface="Arial"/>
                <a:cs typeface="Arial"/>
              </a:rPr>
              <a:t> 2014b).</a:t>
            </a:r>
            <a:endParaRPr lang="en-US" sz="1800" dirty="0">
              <a:latin typeface="Arial"/>
              <a:cs typeface="Arial"/>
            </a:endParaRPr>
          </a:p>
          <a:p>
            <a:pPr lvl="0" algn="just"/>
            <a:r>
              <a:rPr lang="da-DK" sz="1800" dirty="0" smtClean="0">
                <a:latin typeface="Arial"/>
                <a:cs typeface="Arial"/>
              </a:rPr>
              <a:t>Give </a:t>
            </a:r>
            <a:r>
              <a:rPr lang="da-DK" sz="1800" dirty="0">
                <a:latin typeface="Arial"/>
                <a:cs typeface="Arial"/>
              </a:rPr>
              <a:t>den nytilkomne mulighed for at opleve </a:t>
            </a:r>
            <a:r>
              <a:rPr lang="da-DK" sz="1800" i="1" dirty="0">
                <a:latin typeface="Arial"/>
                <a:cs typeface="Arial"/>
              </a:rPr>
              <a:t>assisteret </a:t>
            </a:r>
            <a:r>
              <a:rPr lang="da-DK" sz="1800" i="1" dirty="0" smtClean="0">
                <a:latin typeface="Arial"/>
                <a:cs typeface="Arial"/>
              </a:rPr>
              <a:t>deltagelse</a:t>
            </a:r>
            <a:r>
              <a:rPr lang="da-DK" sz="1800" dirty="0">
                <a:latin typeface="Arial"/>
                <a:cs typeface="Arial"/>
              </a:rPr>
              <a:t> </a:t>
            </a:r>
            <a:r>
              <a:rPr lang="da-DK" sz="1800" dirty="0" smtClean="0">
                <a:latin typeface="Arial"/>
                <a:cs typeface="Arial"/>
              </a:rPr>
              <a:t>(</a:t>
            </a:r>
            <a:r>
              <a:rPr lang="da-DK" sz="1800" dirty="0" err="1" smtClean="0">
                <a:latin typeface="Arial"/>
                <a:cs typeface="Arial"/>
              </a:rPr>
              <a:t>Filliettaz</a:t>
            </a:r>
            <a:r>
              <a:rPr lang="da-DK" sz="1800" dirty="0" smtClean="0">
                <a:latin typeface="Arial"/>
                <a:cs typeface="Arial"/>
              </a:rPr>
              <a:t> </a:t>
            </a:r>
            <a:r>
              <a:rPr lang="da-DK" sz="1800" dirty="0">
                <a:latin typeface="Arial"/>
                <a:cs typeface="Arial"/>
              </a:rPr>
              <a:t>2010, 2009).</a:t>
            </a:r>
            <a:endParaRPr lang="en-US" sz="1800" dirty="0">
              <a:latin typeface="Arial"/>
              <a:cs typeface="Arial"/>
            </a:endParaRPr>
          </a:p>
          <a:p>
            <a:pPr algn="just"/>
            <a:r>
              <a:rPr lang="da-DK" sz="1800" dirty="0">
                <a:latin typeface="Arial"/>
                <a:cs typeface="Arial"/>
              </a:rPr>
              <a:t>F</a:t>
            </a:r>
            <a:r>
              <a:rPr lang="da-DK" sz="1800" dirty="0" smtClean="0">
                <a:latin typeface="Arial"/>
                <a:cs typeface="Arial"/>
              </a:rPr>
              <a:t>astlægge </a:t>
            </a:r>
            <a:r>
              <a:rPr lang="da-DK" sz="1800" dirty="0">
                <a:latin typeface="Arial"/>
                <a:cs typeface="Arial"/>
              </a:rPr>
              <a:t>eksplicitte mål for </a:t>
            </a:r>
            <a:r>
              <a:rPr lang="da-DK" sz="1800" dirty="0" smtClean="0">
                <a:latin typeface="Arial"/>
                <a:cs typeface="Arial"/>
              </a:rPr>
              <a:t>socialiseringsprocessen – i samarbejde med den nytilkomne. </a:t>
            </a:r>
            <a:endParaRPr lang="en-US" sz="1800" dirty="0">
              <a:latin typeface="Arial"/>
              <a:cs typeface="Arial"/>
            </a:endParaRPr>
          </a:p>
        </p:txBody>
      </p:sp>
    </p:spTree>
    <p:extLst>
      <p:ext uri="{BB962C8B-B14F-4D97-AF65-F5344CB8AC3E}">
        <p14:creationId xmlns:p14="http://schemas.microsoft.com/office/powerpoint/2010/main" val="11334539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4" descr="Screen Shot 2015-08-04 at 18.22.5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3449" y="365126"/>
            <a:ext cx="6215057" cy="6228909"/>
          </a:xfrm>
          <a:prstGeom prst="rect">
            <a:avLst/>
          </a:prstGeom>
        </p:spPr>
      </p:pic>
      <p:sp>
        <p:nvSpPr>
          <p:cNvPr id="5" name="Tekstfelt 5"/>
          <p:cNvSpPr txBox="1"/>
          <p:nvPr/>
        </p:nvSpPr>
        <p:spPr>
          <a:xfrm>
            <a:off x="5955830" y="6340294"/>
            <a:ext cx="3072896" cy="369332"/>
          </a:xfrm>
          <a:prstGeom prst="rect">
            <a:avLst/>
          </a:prstGeom>
          <a:noFill/>
        </p:spPr>
        <p:txBody>
          <a:bodyPr wrap="square" rtlCol="0" anchor="t">
            <a:spAutoFit/>
          </a:bodyPr>
          <a:lstStyle/>
          <a:p>
            <a:r>
              <a:rPr lang="da-DK" dirty="0" err="1">
                <a:latin typeface="Arial"/>
                <a:cs typeface="Arial"/>
              </a:rPr>
              <a:t>(Vygotsky</a:t>
            </a:r>
            <a:r>
              <a:rPr lang="da-DK" dirty="0">
                <a:latin typeface="Arial"/>
                <a:cs typeface="Arial"/>
              </a:rPr>
              <a:t> 1978, 1981)</a:t>
            </a:r>
            <a:r>
              <a:rPr lang="en-US" dirty="0">
                <a:effectLst/>
                <a:latin typeface="Arial"/>
                <a:cs typeface="Arial"/>
              </a:rPr>
              <a:t> </a:t>
            </a:r>
            <a:endParaRPr lang="en-US" dirty="0">
              <a:latin typeface="Arial"/>
              <a:cs typeface="Arial"/>
            </a:endParaRPr>
          </a:p>
        </p:txBody>
      </p:sp>
      <p:sp>
        <p:nvSpPr>
          <p:cNvPr id="2" name="Title 1"/>
          <p:cNvSpPr>
            <a:spLocks noGrp="1"/>
          </p:cNvSpPr>
          <p:nvPr>
            <p:ph type="title"/>
          </p:nvPr>
        </p:nvSpPr>
        <p:spPr/>
        <p:txBody>
          <a:bodyPr/>
          <a:lstStyle/>
          <a:p>
            <a:r>
              <a:rPr lang="en-US" sz="2800" dirty="0" smtClean="0">
                <a:latin typeface="Arial"/>
                <a:cs typeface="Arial"/>
              </a:rPr>
              <a:t>Vygotsky</a:t>
            </a:r>
            <a:endParaRPr lang="en-US" sz="2800" dirty="0">
              <a:latin typeface="Arial"/>
              <a:cs typeface="Arial"/>
            </a:endParaRPr>
          </a:p>
        </p:txBody>
      </p:sp>
    </p:spTree>
    <p:extLst>
      <p:ext uri="{BB962C8B-B14F-4D97-AF65-F5344CB8AC3E}">
        <p14:creationId xmlns:p14="http://schemas.microsoft.com/office/powerpoint/2010/main" val="16233005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890619"/>
            <a:ext cx="7886700" cy="1325563"/>
          </a:xfrm>
        </p:spPr>
        <p:txBody>
          <a:bodyPr>
            <a:normAutofit/>
          </a:bodyPr>
          <a:lstStyle/>
          <a:p>
            <a:pPr algn="ctr"/>
            <a:r>
              <a:rPr lang="en-US" sz="2800" dirty="0" smtClean="0">
                <a:latin typeface="Arial"/>
                <a:cs typeface="Arial"/>
              </a:rPr>
              <a:t>En </a:t>
            </a:r>
            <a:r>
              <a:rPr lang="en-US" sz="2800" dirty="0" err="1" smtClean="0">
                <a:latin typeface="Arial"/>
                <a:cs typeface="Arial"/>
              </a:rPr>
              <a:t>udviklingszone</a:t>
            </a:r>
            <a:r>
              <a:rPr lang="en-US" sz="2800" dirty="0" smtClean="0">
                <a:latin typeface="Arial"/>
                <a:cs typeface="Arial"/>
              </a:rPr>
              <a:t> </a:t>
            </a:r>
            <a:r>
              <a:rPr lang="en-US" sz="2800" dirty="0" err="1" smtClean="0">
                <a:latin typeface="Arial"/>
                <a:cs typeface="Arial"/>
              </a:rPr>
              <a:t>består</a:t>
            </a:r>
            <a:r>
              <a:rPr lang="en-US" sz="2800" dirty="0" smtClean="0">
                <a:latin typeface="Arial"/>
                <a:cs typeface="Arial"/>
              </a:rPr>
              <a:t> </a:t>
            </a:r>
            <a:r>
              <a:rPr lang="en-US" sz="2800" dirty="0" err="1" smtClean="0">
                <a:latin typeface="Arial"/>
                <a:cs typeface="Arial"/>
              </a:rPr>
              <a:t>af</a:t>
            </a:r>
            <a:r>
              <a:rPr lang="en-US" sz="2800" dirty="0" smtClean="0">
                <a:latin typeface="Arial"/>
                <a:cs typeface="Arial"/>
              </a:rPr>
              <a:t>:</a:t>
            </a:r>
            <a:endParaRPr lang="en-US" sz="2800" dirty="0">
              <a:latin typeface="Arial"/>
              <a:cs typeface="Arial"/>
            </a:endParaRPr>
          </a:p>
        </p:txBody>
      </p:sp>
      <p:pic>
        <p:nvPicPr>
          <p:cNvPr id="4" name="Billede 4" descr="Screen Shot 2015-08-04 at 18.22.5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6905" y="2925752"/>
            <a:ext cx="4226317" cy="3720629"/>
          </a:xfrm>
          <a:prstGeom prst="rect">
            <a:avLst/>
          </a:prstGeom>
        </p:spPr>
      </p:pic>
      <p:sp>
        <p:nvSpPr>
          <p:cNvPr id="3" name="Content Placeholder 2"/>
          <p:cNvSpPr>
            <a:spLocks noGrp="1"/>
          </p:cNvSpPr>
          <p:nvPr>
            <p:ph idx="1"/>
          </p:nvPr>
        </p:nvSpPr>
        <p:spPr>
          <a:xfrm>
            <a:off x="690888" y="2071949"/>
            <a:ext cx="7886700" cy="4351338"/>
          </a:xfrm>
        </p:spPr>
        <p:txBody>
          <a:bodyPr>
            <a:normAutofit/>
          </a:bodyPr>
          <a:lstStyle/>
          <a:p>
            <a:pPr algn="just"/>
            <a:r>
              <a:rPr lang="da-DK" sz="1800" dirty="0" smtClean="0">
                <a:latin typeface="Arial"/>
                <a:cs typeface="Arial"/>
              </a:rPr>
              <a:t>Konkrete arbejdsopgaver, den nyansatte kan klare.</a:t>
            </a:r>
          </a:p>
          <a:p>
            <a:pPr algn="just"/>
            <a:r>
              <a:rPr lang="da-DK" sz="1800" dirty="0" smtClean="0">
                <a:latin typeface="Arial"/>
                <a:cs typeface="Arial"/>
              </a:rPr>
              <a:t>Medarbejderens generelle udviklingsniveau </a:t>
            </a:r>
            <a:br>
              <a:rPr lang="da-DK" sz="1800" dirty="0" smtClean="0">
                <a:latin typeface="Arial"/>
                <a:cs typeface="Arial"/>
              </a:rPr>
            </a:br>
            <a:r>
              <a:rPr lang="da-DK" sz="1800" dirty="0" smtClean="0">
                <a:latin typeface="Arial"/>
                <a:cs typeface="Arial"/>
              </a:rPr>
              <a:t>mht. viden og færdigheder, forståelser, </a:t>
            </a:r>
            <a:br>
              <a:rPr lang="da-DK" sz="1800" dirty="0" smtClean="0">
                <a:latin typeface="Arial"/>
                <a:cs typeface="Arial"/>
              </a:rPr>
            </a:br>
            <a:r>
              <a:rPr lang="da-DK" sz="1800" dirty="0" smtClean="0">
                <a:latin typeface="Arial"/>
                <a:cs typeface="Arial"/>
              </a:rPr>
              <a:t>strategier, tankemønstre, meningsskabelse, </a:t>
            </a:r>
            <a:br>
              <a:rPr lang="da-DK" sz="1800" dirty="0" smtClean="0">
                <a:latin typeface="Arial"/>
                <a:cs typeface="Arial"/>
              </a:rPr>
            </a:br>
            <a:r>
              <a:rPr lang="da-DK" sz="1800" dirty="0" smtClean="0">
                <a:latin typeface="Arial"/>
                <a:cs typeface="Arial"/>
              </a:rPr>
              <a:t>og hvad vedkommende er i stand til at </a:t>
            </a:r>
            <a:br>
              <a:rPr lang="da-DK" sz="1800" dirty="0" smtClean="0">
                <a:latin typeface="Arial"/>
                <a:cs typeface="Arial"/>
              </a:rPr>
            </a:br>
            <a:r>
              <a:rPr lang="da-DK" sz="1800" dirty="0" smtClean="0">
                <a:latin typeface="Arial"/>
                <a:cs typeface="Arial"/>
              </a:rPr>
              <a:t>overskue.</a:t>
            </a:r>
          </a:p>
          <a:p>
            <a:pPr algn="just"/>
            <a:endParaRPr lang="en-US" sz="1800" dirty="0" smtClean="0">
              <a:latin typeface="Arial"/>
              <a:cs typeface="Arial"/>
            </a:endParaRPr>
          </a:p>
          <a:p>
            <a:pPr algn="just"/>
            <a:r>
              <a:rPr lang="en-US" sz="1800" dirty="0">
                <a:latin typeface="Arial"/>
                <a:cs typeface="Arial"/>
              </a:rPr>
              <a:t>Skilled doing (Boyer 2008</a:t>
            </a:r>
            <a:r>
              <a:rPr lang="en-US" sz="1800" dirty="0" smtClean="0">
                <a:latin typeface="Arial"/>
                <a:cs typeface="Arial"/>
              </a:rPr>
              <a:t>)</a:t>
            </a:r>
          </a:p>
          <a:p>
            <a:pPr algn="just"/>
            <a:r>
              <a:rPr lang="en-US" sz="1800" dirty="0">
                <a:latin typeface="Arial"/>
                <a:cs typeface="Arial"/>
              </a:rPr>
              <a:t>Skilled knowing (Boyer 2008)</a:t>
            </a:r>
          </a:p>
        </p:txBody>
      </p:sp>
    </p:spTree>
    <p:extLst>
      <p:ext uri="{BB962C8B-B14F-4D97-AF65-F5344CB8AC3E}">
        <p14:creationId xmlns:p14="http://schemas.microsoft.com/office/powerpoint/2010/main" val="20288435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835025"/>
            <a:ext cx="7886700" cy="1325563"/>
          </a:xfrm>
        </p:spPr>
        <p:txBody>
          <a:bodyPr>
            <a:normAutofit/>
          </a:bodyPr>
          <a:lstStyle/>
          <a:p>
            <a:pPr algn="ctr"/>
            <a:r>
              <a:rPr lang="en-US" sz="2800" dirty="0" smtClean="0">
                <a:latin typeface="Arial"/>
                <a:cs typeface="Arial"/>
              </a:rPr>
              <a:t>De </a:t>
            </a:r>
            <a:r>
              <a:rPr lang="en-US" sz="2800" dirty="0" err="1" smtClean="0">
                <a:latin typeface="Arial"/>
                <a:cs typeface="Arial"/>
              </a:rPr>
              <a:t>tre</a:t>
            </a:r>
            <a:r>
              <a:rPr lang="en-US" sz="2800" dirty="0" smtClean="0">
                <a:latin typeface="Arial"/>
                <a:cs typeface="Arial"/>
              </a:rPr>
              <a:t> </a:t>
            </a:r>
            <a:r>
              <a:rPr lang="en-US" sz="2800" dirty="0" err="1" smtClean="0">
                <a:latin typeface="Arial"/>
                <a:cs typeface="Arial"/>
              </a:rPr>
              <a:t>udviklingszoner</a:t>
            </a:r>
            <a:endParaRPr lang="en-US" sz="2800" dirty="0">
              <a:latin typeface="Arial"/>
              <a:cs typeface="Arial"/>
            </a:endParaRPr>
          </a:p>
        </p:txBody>
      </p:sp>
      <p:pic>
        <p:nvPicPr>
          <p:cNvPr id="4" name="Billede 4" descr="Screen Shot 2015-08-04 at 18.22.5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477" y="4461883"/>
            <a:ext cx="2212981" cy="2035734"/>
          </a:xfrm>
          <a:prstGeom prst="rect">
            <a:avLst/>
          </a:prstGeom>
        </p:spPr>
      </p:pic>
      <p:sp>
        <p:nvSpPr>
          <p:cNvPr id="3" name="Content Placeholder 2"/>
          <p:cNvSpPr>
            <a:spLocks noGrp="1"/>
          </p:cNvSpPr>
          <p:nvPr>
            <p:ph idx="1"/>
          </p:nvPr>
        </p:nvSpPr>
        <p:spPr>
          <a:xfrm>
            <a:off x="1214337" y="1894269"/>
            <a:ext cx="7472651" cy="4859988"/>
          </a:xfrm>
        </p:spPr>
        <p:txBody>
          <a:bodyPr>
            <a:normAutofit/>
          </a:bodyPr>
          <a:lstStyle/>
          <a:p>
            <a:pPr algn="just"/>
            <a:r>
              <a:rPr lang="da-DK" sz="1800" b="1" dirty="0" smtClean="0">
                <a:latin typeface="Arial"/>
                <a:cs typeface="Arial"/>
              </a:rPr>
              <a:t>Aktuel udviklingszone</a:t>
            </a:r>
          </a:p>
          <a:p>
            <a:pPr lvl="1" algn="just"/>
            <a:r>
              <a:rPr lang="da-DK" sz="1800" dirty="0" smtClean="0">
                <a:latin typeface="Arial"/>
                <a:cs typeface="Arial"/>
              </a:rPr>
              <a:t>Den viden og forståelse medarbejderen har erhvervet sig, </a:t>
            </a:r>
            <a:br>
              <a:rPr lang="da-DK" sz="1800" dirty="0" smtClean="0">
                <a:latin typeface="Arial"/>
                <a:cs typeface="Arial"/>
              </a:rPr>
            </a:br>
            <a:r>
              <a:rPr lang="da-DK" sz="1800" dirty="0" smtClean="0">
                <a:latin typeface="Arial"/>
                <a:cs typeface="Arial"/>
              </a:rPr>
              <a:t>og de handlemønstre og -strategier vedkommende mestrer.</a:t>
            </a:r>
          </a:p>
          <a:p>
            <a:pPr algn="just"/>
            <a:r>
              <a:rPr lang="da-DK" sz="1800" b="1" dirty="0" smtClean="0">
                <a:latin typeface="Arial"/>
                <a:cs typeface="Arial"/>
              </a:rPr>
              <a:t>Nærmeste udviklingszone</a:t>
            </a:r>
          </a:p>
          <a:p>
            <a:pPr lvl="1" algn="just"/>
            <a:r>
              <a:rPr lang="da-DK" sz="1800" dirty="0" smtClean="0">
                <a:latin typeface="Arial"/>
                <a:cs typeface="Arial"/>
              </a:rPr>
              <a:t>Den læring medarbejderen er klar til.</a:t>
            </a:r>
          </a:p>
          <a:p>
            <a:pPr lvl="1" algn="just"/>
            <a:r>
              <a:rPr lang="da-DK" sz="1800" dirty="0" smtClean="0">
                <a:latin typeface="Arial"/>
                <a:cs typeface="Arial"/>
              </a:rPr>
              <a:t>Muligheder for udvikling, læring og nye indsigter.</a:t>
            </a:r>
          </a:p>
          <a:p>
            <a:pPr algn="just"/>
            <a:r>
              <a:rPr lang="da-DK" sz="1800" b="1" dirty="0" smtClean="0">
                <a:latin typeface="Arial"/>
                <a:cs typeface="Arial"/>
              </a:rPr>
              <a:t>Fremtidig udviklingszone</a:t>
            </a:r>
          </a:p>
          <a:p>
            <a:pPr lvl="1" algn="just"/>
            <a:r>
              <a:rPr lang="da-DK" sz="1800" dirty="0" smtClean="0">
                <a:latin typeface="Arial"/>
                <a:cs typeface="Arial"/>
              </a:rPr>
              <a:t>De kompetencer, indsigter og færdigheder medarbejderen </a:t>
            </a:r>
            <a:br>
              <a:rPr lang="da-DK" sz="1800" dirty="0" smtClean="0">
                <a:latin typeface="Arial"/>
                <a:cs typeface="Arial"/>
              </a:rPr>
            </a:br>
            <a:r>
              <a:rPr lang="da-DK" sz="1800" dirty="0" smtClean="0">
                <a:latin typeface="Arial"/>
                <a:cs typeface="Arial"/>
              </a:rPr>
              <a:t>kan tilegne sig i fremtiden.</a:t>
            </a:r>
          </a:p>
          <a:p>
            <a:pPr algn="just"/>
            <a:endParaRPr lang="en-US" sz="1800" dirty="0">
              <a:latin typeface="Arial"/>
              <a:cs typeface="Arial"/>
            </a:endParaRPr>
          </a:p>
        </p:txBody>
      </p:sp>
    </p:spTree>
    <p:extLst>
      <p:ext uri="{BB962C8B-B14F-4D97-AF65-F5344CB8AC3E}">
        <p14:creationId xmlns:p14="http://schemas.microsoft.com/office/powerpoint/2010/main" val="3645918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55767"/>
            <a:ext cx="7886700" cy="1325563"/>
          </a:xfrm>
        </p:spPr>
        <p:txBody>
          <a:bodyPr>
            <a:normAutofit/>
          </a:bodyPr>
          <a:lstStyle/>
          <a:p>
            <a:pPr algn="ctr"/>
            <a:r>
              <a:rPr lang="en-US" sz="2800" dirty="0" smtClean="0">
                <a:latin typeface="Arial"/>
                <a:cs typeface="Arial"/>
              </a:rPr>
              <a:t>Tre </a:t>
            </a:r>
            <a:r>
              <a:rPr lang="en-US" sz="2800" dirty="0" err="1" smtClean="0">
                <a:latin typeface="Arial"/>
                <a:cs typeface="Arial"/>
              </a:rPr>
              <a:t>typer</a:t>
            </a:r>
            <a:r>
              <a:rPr lang="en-US" sz="2800" dirty="0" smtClean="0">
                <a:latin typeface="Arial"/>
                <a:cs typeface="Arial"/>
              </a:rPr>
              <a:t> </a:t>
            </a:r>
            <a:r>
              <a:rPr lang="en-US" sz="2800" dirty="0" err="1" smtClean="0">
                <a:latin typeface="Arial"/>
                <a:cs typeface="Arial"/>
              </a:rPr>
              <a:t>nytilkomne</a:t>
            </a:r>
            <a:endParaRPr lang="en-US" sz="2800" dirty="0">
              <a:latin typeface="Arial"/>
              <a:cs typeface="Arial"/>
            </a:endParaRPr>
          </a:p>
        </p:txBody>
      </p:sp>
      <p:sp>
        <p:nvSpPr>
          <p:cNvPr id="3" name="Content Placeholder 2"/>
          <p:cNvSpPr>
            <a:spLocks noGrp="1"/>
          </p:cNvSpPr>
          <p:nvPr>
            <p:ph idx="1"/>
          </p:nvPr>
        </p:nvSpPr>
        <p:spPr>
          <a:xfrm>
            <a:off x="1092071" y="2257141"/>
            <a:ext cx="7077884" cy="4351338"/>
          </a:xfrm>
        </p:spPr>
        <p:txBody>
          <a:bodyPr>
            <a:normAutofit/>
          </a:bodyPr>
          <a:lstStyle/>
          <a:p>
            <a:pPr algn="just"/>
            <a:r>
              <a:rPr lang="da-DK" sz="1800" b="1" dirty="0" smtClean="0">
                <a:latin typeface="Arial"/>
                <a:cs typeface="Arial"/>
              </a:rPr>
              <a:t>Den tryghedssøgende</a:t>
            </a:r>
          </a:p>
          <a:p>
            <a:pPr lvl="1" algn="just"/>
            <a:r>
              <a:rPr lang="da-DK" sz="1800" dirty="0" smtClean="0">
                <a:latin typeface="Arial"/>
                <a:cs typeface="Arial"/>
              </a:rPr>
              <a:t>Brug for tryghed, selvtillid og for at være i kontrol.</a:t>
            </a:r>
          </a:p>
          <a:p>
            <a:pPr lvl="1" algn="just"/>
            <a:r>
              <a:rPr lang="da-DK" sz="1800" dirty="0" smtClean="0">
                <a:latin typeface="Arial"/>
                <a:cs typeface="Arial"/>
              </a:rPr>
              <a:t>Maksimal indlæring ved mindre udfordringer.</a:t>
            </a:r>
          </a:p>
          <a:p>
            <a:pPr algn="just"/>
            <a:r>
              <a:rPr lang="da-DK" sz="1800" b="1" dirty="0" smtClean="0">
                <a:latin typeface="Arial"/>
                <a:cs typeface="Arial"/>
              </a:rPr>
              <a:t>Den nysgerrige</a:t>
            </a:r>
          </a:p>
          <a:p>
            <a:pPr lvl="1" algn="just"/>
            <a:r>
              <a:rPr lang="da-DK" sz="1800" dirty="0" smtClean="0">
                <a:latin typeface="Arial"/>
                <a:cs typeface="Arial"/>
              </a:rPr>
              <a:t>Vil gerne lære nyt og have moderate udfordringer.</a:t>
            </a:r>
          </a:p>
          <a:p>
            <a:pPr lvl="1" algn="just"/>
            <a:r>
              <a:rPr lang="da-DK" sz="1800" dirty="0" smtClean="0">
                <a:latin typeface="Arial"/>
                <a:cs typeface="Arial"/>
              </a:rPr>
              <a:t>Vil gerne være i kontrol det meste af tiden.</a:t>
            </a:r>
          </a:p>
          <a:p>
            <a:pPr algn="just"/>
            <a:r>
              <a:rPr lang="da-DK" sz="1800" b="1" dirty="0" smtClean="0">
                <a:latin typeface="Arial"/>
                <a:cs typeface="Arial"/>
              </a:rPr>
              <a:t>Eventyreren</a:t>
            </a:r>
          </a:p>
          <a:p>
            <a:pPr lvl="1" algn="just"/>
            <a:r>
              <a:rPr lang="da-DK" sz="1800" dirty="0" smtClean="0">
                <a:latin typeface="Arial"/>
                <a:cs typeface="Arial"/>
              </a:rPr>
              <a:t>Trives bedst med mange udfordringer og et vist grundniveau </a:t>
            </a:r>
            <a:br>
              <a:rPr lang="da-DK" sz="1800" dirty="0" smtClean="0">
                <a:latin typeface="Arial"/>
                <a:cs typeface="Arial"/>
              </a:rPr>
            </a:br>
            <a:r>
              <a:rPr lang="da-DK" sz="1800" dirty="0" smtClean="0">
                <a:latin typeface="Arial"/>
                <a:cs typeface="Arial"/>
              </a:rPr>
              <a:t>af usikkerhed og pres.</a:t>
            </a:r>
          </a:p>
          <a:p>
            <a:pPr lvl="1" algn="just"/>
            <a:r>
              <a:rPr lang="da-DK" sz="1800" dirty="0" smtClean="0">
                <a:latin typeface="Arial"/>
                <a:cs typeface="Arial"/>
              </a:rPr>
              <a:t>Keder sig hurtigt i rutinepræget hverdag.</a:t>
            </a:r>
          </a:p>
          <a:p>
            <a:pPr algn="just"/>
            <a:endParaRPr lang="en-US" sz="1800" dirty="0">
              <a:latin typeface="Arial"/>
              <a:cs typeface="Arial"/>
            </a:endParaRPr>
          </a:p>
        </p:txBody>
      </p:sp>
    </p:spTree>
    <p:extLst>
      <p:ext uri="{BB962C8B-B14F-4D97-AF65-F5344CB8AC3E}">
        <p14:creationId xmlns:p14="http://schemas.microsoft.com/office/powerpoint/2010/main" val="9563906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51569"/>
            <a:ext cx="7886700" cy="1325563"/>
          </a:xfrm>
        </p:spPr>
        <p:txBody>
          <a:bodyPr>
            <a:normAutofit/>
          </a:bodyPr>
          <a:lstStyle/>
          <a:p>
            <a:pPr algn="ctr"/>
            <a:r>
              <a:rPr lang="en-US" sz="2800" dirty="0" err="1" smtClean="0">
                <a:latin typeface="Arial"/>
                <a:cs typeface="Arial"/>
              </a:rPr>
              <a:t>Løbende</a:t>
            </a:r>
            <a:r>
              <a:rPr lang="en-US" sz="2800" dirty="0" smtClean="0">
                <a:latin typeface="Arial"/>
                <a:cs typeface="Arial"/>
              </a:rPr>
              <a:t> feedback</a:t>
            </a:r>
            <a:endParaRPr lang="en-US" sz="2800" dirty="0">
              <a:latin typeface="Arial"/>
              <a:cs typeface="Arial"/>
            </a:endParaRPr>
          </a:p>
        </p:txBody>
      </p:sp>
      <p:sp>
        <p:nvSpPr>
          <p:cNvPr id="3" name="Content Placeholder 2"/>
          <p:cNvSpPr>
            <a:spLocks noGrp="1"/>
          </p:cNvSpPr>
          <p:nvPr>
            <p:ph idx="1"/>
          </p:nvPr>
        </p:nvSpPr>
        <p:spPr>
          <a:xfrm>
            <a:off x="937598" y="2188360"/>
            <a:ext cx="7266686" cy="4830008"/>
          </a:xfrm>
        </p:spPr>
        <p:txBody>
          <a:bodyPr>
            <a:normAutofit/>
          </a:bodyPr>
          <a:lstStyle/>
          <a:p>
            <a:pPr lvl="0"/>
            <a:r>
              <a:rPr lang="da-DK" sz="1800" b="1" dirty="0">
                <a:latin typeface="Arial"/>
                <a:cs typeface="Arial"/>
              </a:rPr>
              <a:t>Hvor er jeg på vej hen? </a:t>
            </a:r>
            <a:r>
              <a:rPr lang="da-DK" sz="1800" dirty="0" smtClean="0">
                <a:latin typeface="Arial"/>
                <a:cs typeface="Arial"/>
              </a:rPr>
              <a:t/>
            </a:r>
            <a:br>
              <a:rPr lang="da-DK" sz="1800" dirty="0" smtClean="0">
                <a:latin typeface="Arial"/>
                <a:cs typeface="Arial"/>
              </a:rPr>
            </a:br>
            <a:r>
              <a:rPr lang="da-DK" sz="1800" dirty="0" smtClean="0">
                <a:latin typeface="Arial"/>
                <a:cs typeface="Arial"/>
              </a:rPr>
              <a:t>Målene </a:t>
            </a:r>
            <a:r>
              <a:rPr lang="da-DK" sz="1800" dirty="0">
                <a:latin typeface="Arial"/>
                <a:cs typeface="Arial"/>
              </a:rPr>
              <a:t>fastsættes i dialog mellem den nytilkomne og den mere erfarne </a:t>
            </a:r>
            <a:r>
              <a:rPr lang="da-DK" sz="1800" dirty="0" smtClean="0">
                <a:latin typeface="Arial"/>
                <a:cs typeface="Arial"/>
              </a:rPr>
              <a:t>medarbejder</a:t>
            </a:r>
            <a:br>
              <a:rPr lang="da-DK" sz="1800" dirty="0" smtClean="0">
                <a:latin typeface="Arial"/>
                <a:cs typeface="Arial"/>
              </a:rPr>
            </a:br>
            <a:endParaRPr lang="en-US" sz="1800" dirty="0">
              <a:latin typeface="Arial"/>
              <a:cs typeface="Arial"/>
            </a:endParaRPr>
          </a:p>
          <a:p>
            <a:pPr lvl="0"/>
            <a:r>
              <a:rPr lang="da-DK" sz="1800" b="1" dirty="0">
                <a:latin typeface="Arial"/>
                <a:cs typeface="Arial"/>
              </a:rPr>
              <a:t>Hvordan går det med mig? </a:t>
            </a:r>
            <a:r>
              <a:rPr lang="da-DK" sz="1800" dirty="0" smtClean="0">
                <a:latin typeface="Arial"/>
                <a:cs typeface="Arial"/>
              </a:rPr>
              <a:t/>
            </a:r>
            <a:br>
              <a:rPr lang="da-DK" sz="1800" dirty="0" smtClean="0">
                <a:latin typeface="Arial"/>
                <a:cs typeface="Arial"/>
              </a:rPr>
            </a:br>
            <a:r>
              <a:rPr lang="da-DK" sz="1800" dirty="0" smtClean="0">
                <a:latin typeface="Arial"/>
                <a:cs typeface="Arial"/>
              </a:rPr>
              <a:t>Hvordan </a:t>
            </a:r>
            <a:r>
              <a:rPr lang="da-DK" sz="1800" dirty="0">
                <a:latin typeface="Arial"/>
                <a:cs typeface="Arial"/>
              </a:rPr>
              <a:t>går det lige nu</a:t>
            </a:r>
            <a:r>
              <a:rPr lang="da-DK" sz="1800" dirty="0" smtClean="0">
                <a:latin typeface="Arial"/>
                <a:cs typeface="Arial"/>
              </a:rPr>
              <a:t>?</a:t>
            </a:r>
            <a:br>
              <a:rPr lang="da-DK" sz="1800" dirty="0" smtClean="0">
                <a:latin typeface="Arial"/>
                <a:cs typeface="Arial"/>
              </a:rPr>
            </a:br>
            <a:endParaRPr lang="en-US" sz="1800" dirty="0">
              <a:latin typeface="Arial"/>
              <a:cs typeface="Arial"/>
            </a:endParaRPr>
          </a:p>
          <a:p>
            <a:pPr lvl="0"/>
            <a:r>
              <a:rPr lang="da-DK" sz="1800" b="1" dirty="0">
                <a:latin typeface="Arial"/>
                <a:cs typeface="Arial"/>
              </a:rPr>
              <a:t>Hvad skal jeg som det næste? </a:t>
            </a:r>
            <a:r>
              <a:rPr lang="da-DK" sz="1800" dirty="0" smtClean="0">
                <a:latin typeface="Arial"/>
                <a:cs typeface="Arial"/>
              </a:rPr>
              <a:t/>
            </a:r>
            <a:br>
              <a:rPr lang="da-DK" sz="1800" dirty="0" smtClean="0">
                <a:latin typeface="Arial"/>
                <a:cs typeface="Arial"/>
              </a:rPr>
            </a:br>
            <a:r>
              <a:rPr lang="da-DK" sz="1800" dirty="0" smtClean="0">
                <a:latin typeface="Arial"/>
                <a:cs typeface="Arial"/>
              </a:rPr>
              <a:t>Hvad </a:t>
            </a:r>
            <a:r>
              <a:rPr lang="da-DK" sz="1800" dirty="0">
                <a:latin typeface="Arial"/>
                <a:cs typeface="Arial"/>
              </a:rPr>
              <a:t>er næste skridt i forhold til at nå målene</a:t>
            </a:r>
            <a:r>
              <a:rPr lang="da-DK" sz="1800" dirty="0" smtClean="0">
                <a:latin typeface="Arial"/>
                <a:cs typeface="Arial"/>
              </a:rPr>
              <a:t>?</a:t>
            </a:r>
          </a:p>
          <a:p>
            <a:pPr lvl="0"/>
            <a:endParaRPr lang="en-US" sz="1800" dirty="0">
              <a:latin typeface="Arial"/>
              <a:cs typeface="Arial"/>
            </a:endParaRPr>
          </a:p>
          <a:p>
            <a:pPr marL="0" indent="0" algn="r">
              <a:buNone/>
            </a:pPr>
            <a:r>
              <a:rPr lang="da-DK" sz="1800" dirty="0" err="1">
                <a:latin typeface="Arial"/>
                <a:cs typeface="Arial"/>
              </a:rPr>
              <a:t>Hattie</a:t>
            </a:r>
            <a:r>
              <a:rPr lang="da-DK" sz="1800" dirty="0">
                <a:latin typeface="Arial"/>
                <a:cs typeface="Arial"/>
              </a:rPr>
              <a:t> og </a:t>
            </a:r>
            <a:r>
              <a:rPr lang="da-DK" sz="1800" dirty="0" err="1">
                <a:latin typeface="Arial"/>
                <a:cs typeface="Arial"/>
              </a:rPr>
              <a:t>Timperley</a:t>
            </a:r>
            <a:r>
              <a:rPr lang="da-DK" sz="1800" dirty="0">
                <a:latin typeface="Arial"/>
                <a:cs typeface="Arial"/>
              </a:rPr>
              <a:t> (2007) </a:t>
            </a:r>
            <a:endParaRPr lang="en-US" sz="1800" dirty="0">
              <a:latin typeface="Arial"/>
              <a:cs typeface="Arial"/>
            </a:endParaRPr>
          </a:p>
        </p:txBody>
      </p:sp>
    </p:spTree>
    <p:extLst>
      <p:ext uri="{BB962C8B-B14F-4D97-AF65-F5344CB8AC3E}">
        <p14:creationId xmlns:p14="http://schemas.microsoft.com/office/powerpoint/2010/main" val="684198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65765"/>
            <a:ext cx="7886700" cy="1325563"/>
          </a:xfrm>
        </p:spPr>
        <p:txBody>
          <a:bodyPr>
            <a:normAutofit/>
          </a:bodyPr>
          <a:lstStyle/>
          <a:p>
            <a:pPr algn="ctr"/>
            <a:r>
              <a:rPr lang="en-US" sz="2800" dirty="0" err="1" smtClean="0">
                <a:latin typeface="Arial"/>
                <a:cs typeface="Arial"/>
              </a:rPr>
              <a:t>Socialisering</a:t>
            </a:r>
            <a:r>
              <a:rPr lang="en-US" sz="2800" dirty="0" smtClean="0">
                <a:latin typeface="Arial"/>
                <a:cs typeface="Arial"/>
              </a:rPr>
              <a:t> – en definition</a:t>
            </a:r>
            <a:endParaRPr lang="en-US" sz="2800" dirty="0">
              <a:latin typeface="Arial"/>
              <a:cs typeface="Arial"/>
            </a:endParaRPr>
          </a:p>
        </p:txBody>
      </p:sp>
      <p:sp>
        <p:nvSpPr>
          <p:cNvPr id="3" name="Content Placeholder 2"/>
          <p:cNvSpPr>
            <a:spLocks noGrp="1"/>
          </p:cNvSpPr>
          <p:nvPr>
            <p:ph idx="1"/>
          </p:nvPr>
        </p:nvSpPr>
        <p:spPr>
          <a:xfrm>
            <a:off x="1366693" y="2254652"/>
            <a:ext cx="6408496" cy="4351338"/>
          </a:xfrm>
        </p:spPr>
        <p:txBody>
          <a:bodyPr>
            <a:normAutofit/>
          </a:bodyPr>
          <a:lstStyle/>
          <a:p>
            <a:pPr marL="0" indent="0" algn="just">
              <a:buNone/>
            </a:pPr>
            <a:r>
              <a:rPr lang="da-DK" sz="2000" dirty="0" smtClean="0">
                <a:latin typeface="Arial"/>
                <a:cs typeface="Arial"/>
              </a:rPr>
              <a:t>“Den proces, hvor individet bliver et kompetent medlem af samfundet, hvor man internaliserer normerne, rolleforventningerne og de værdier, som hersker i samfundet; kort sagt at individet bliver kulturelt kompetent.</a:t>
            </a:r>
            <a:r>
              <a:rPr lang="da-DK" sz="2000" dirty="0" smtClean="0">
                <a:latin typeface="Arial"/>
                <a:cs typeface="Arial"/>
              </a:rPr>
              <a:t>”</a:t>
            </a:r>
            <a:endParaRPr lang="en-US" sz="2000" dirty="0" smtClean="0">
              <a:latin typeface="Arial"/>
              <a:cs typeface="Arial"/>
            </a:endParaRPr>
          </a:p>
          <a:p>
            <a:pPr marL="0" indent="0" algn="r">
              <a:buNone/>
            </a:pPr>
            <a:r>
              <a:rPr lang="da-DK" sz="2000" dirty="0" smtClean="0">
                <a:latin typeface="Arial"/>
                <a:cs typeface="Arial"/>
              </a:rPr>
              <a:t>(</a:t>
            </a:r>
            <a:r>
              <a:rPr lang="da-DK" sz="2000" dirty="0" err="1" smtClean="0">
                <a:latin typeface="Arial"/>
                <a:cs typeface="Arial"/>
              </a:rPr>
              <a:t>Baquedano-López</a:t>
            </a:r>
            <a:r>
              <a:rPr lang="da-DK" sz="2000" dirty="0" smtClean="0">
                <a:latin typeface="Arial"/>
                <a:cs typeface="Arial"/>
              </a:rPr>
              <a:t> 2001)</a:t>
            </a:r>
            <a:r>
              <a:rPr lang="en-US" sz="2000" dirty="0" smtClean="0">
                <a:effectLst/>
                <a:latin typeface="Arial"/>
                <a:cs typeface="Arial"/>
              </a:rPr>
              <a:t> </a:t>
            </a:r>
            <a:endParaRPr lang="da-DK" sz="2000" dirty="0" smtClean="0">
              <a:latin typeface="Arial"/>
              <a:cs typeface="Arial"/>
            </a:endParaRPr>
          </a:p>
          <a:p>
            <a:pPr algn="just"/>
            <a:endParaRPr lang="en-US" sz="2000" dirty="0">
              <a:latin typeface="Arial"/>
              <a:cs typeface="Arial"/>
            </a:endParaRPr>
          </a:p>
        </p:txBody>
      </p:sp>
    </p:spTree>
    <p:extLst>
      <p:ext uri="{BB962C8B-B14F-4D97-AF65-F5344CB8AC3E}">
        <p14:creationId xmlns:p14="http://schemas.microsoft.com/office/powerpoint/2010/main" val="117499622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486" y="1058118"/>
            <a:ext cx="7886700" cy="1325563"/>
          </a:xfrm>
        </p:spPr>
        <p:txBody>
          <a:bodyPr>
            <a:normAutofit/>
          </a:bodyPr>
          <a:lstStyle/>
          <a:p>
            <a:pPr algn="ctr"/>
            <a:r>
              <a:rPr lang="en-US" sz="2800" dirty="0" err="1" smtClean="0">
                <a:latin typeface="Arial"/>
                <a:cs typeface="Arial"/>
              </a:rPr>
              <a:t>Socialisering</a:t>
            </a:r>
            <a:endParaRPr lang="en-US" sz="2800" dirty="0">
              <a:latin typeface="Arial"/>
              <a:cs typeface="Arial"/>
            </a:endParaRPr>
          </a:p>
        </p:txBody>
      </p:sp>
      <p:sp>
        <p:nvSpPr>
          <p:cNvPr id="3" name="Content Placeholder 2"/>
          <p:cNvSpPr>
            <a:spLocks noGrp="1"/>
          </p:cNvSpPr>
          <p:nvPr>
            <p:ph idx="1"/>
          </p:nvPr>
        </p:nvSpPr>
        <p:spPr>
          <a:xfrm>
            <a:off x="1092072" y="2254651"/>
            <a:ext cx="6751772" cy="4351338"/>
          </a:xfrm>
        </p:spPr>
        <p:txBody>
          <a:bodyPr>
            <a:normAutofit/>
          </a:bodyPr>
          <a:lstStyle/>
          <a:p>
            <a:pPr algn="just"/>
            <a:r>
              <a:rPr lang="da-DK" sz="1800" b="1" dirty="0" smtClean="0">
                <a:latin typeface="Arial"/>
                <a:cs typeface="Arial"/>
              </a:rPr>
              <a:t>Primær socialisering </a:t>
            </a:r>
            <a:r>
              <a:rPr lang="da-DK" sz="1800" dirty="0" smtClean="0">
                <a:latin typeface="Arial"/>
                <a:cs typeface="Arial"/>
              </a:rPr>
              <a:t>(Freud 1965; Erikson 1971). </a:t>
            </a:r>
            <a:br>
              <a:rPr lang="da-DK" sz="1800" dirty="0" smtClean="0">
                <a:latin typeface="Arial"/>
                <a:cs typeface="Arial"/>
              </a:rPr>
            </a:br>
            <a:r>
              <a:rPr lang="da-DK" sz="1800" dirty="0" smtClean="0">
                <a:latin typeface="Arial"/>
                <a:cs typeface="Arial"/>
              </a:rPr>
              <a:t>Barnets første socialisering via dets signifikante andre (typisk forældre).</a:t>
            </a:r>
            <a:br>
              <a:rPr lang="da-DK" sz="1800" dirty="0" smtClean="0">
                <a:latin typeface="Arial"/>
                <a:cs typeface="Arial"/>
              </a:rPr>
            </a:br>
            <a:r>
              <a:rPr lang="da-DK" sz="1800" dirty="0" smtClean="0">
                <a:latin typeface="Arial"/>
                <a:cs typeface="Arial"/>
              </a:rPr>
              <a:t>Den vigtigste og mest grundlæggende form for socialisering af individet.</a:t>
            </a:r>
            <a:br>
              <a:rPr lang="da-DK" sz="1800" dirty="0" smtClean="0">
                <a:latin typeface="Arial"/>
                <a:cs typeface="Arial"/>
              </a:rPr>
            </a:br>
            <a:endParaRPr lang="da-DK" sz="1800" dirty="0" smtClean="0">
              <a:latin typeface="Arial"/>
              <a:cs typeface="Arial"/>
            </a:endParaRPr>
          </a:p>
          <a:p>
            <a:pPr algn="just"/>
            <a:r>
              <a:rPr lang="da-DK" sz="1800" b="1" dirty="0" smtClean="0">
                <a:latin typeface="Arial"/>
                <a:cs typeface="Arial"/>
              </a:rPr>
              <a:t>Sekundær socialisering </a:t>
            </a:r>
            <a:r>
              <a:rPr lang="da-DK" sz="1800" dirty="0" smtClean="0">
                <a:latin typeface="Arial"/>
                <a:cs typeface="Arial"/>
              </a:rPr>
              <a:t>(Berger &amp; </a:t>
            </a:r>
            <a:r>
              <a:rPr lang="da-DK" sz="1800" dirty="0" err="1" smtClean="0">
                <a:latin typeface="Arial"/>
                <a:cs typeface="Arial"/>
              </a:rPr>
              <a:t>Luckmann</a:t>
            </a:r>
            <a:r>
              <a:rPr lang="da-DK" sz="1800" dirty="0" smtClean="0">
                <a:latin typeface="Arial"/>
                <a:cs typeface="Arial"/>
              </a:rPr>
              <a:t> 1967). Socialisering ind i institutionelle verdener og organisationer, fx skole, uddannelsessted eller arbejdsplads.</a:t>
            </a:r>
            <a:r>
              <a:rPr lang="en-US" sz="1800" dirty="0" smtClean="0">
                <a:effectLst/>
                <a:latin typeface="Arial"/>
                <a:cs typeface="Arial"/>
              </a:rPr>
              <a:t> </a:t>
            </a:r>
            <a:endParaRPr lang="da-DK" sz="1800" dirty="0" smtClean="0">
              <a:latin typeface="Arial"/>
              <a:cs typeface="Arial"/>
            </a:endParaRPr>
          </a:p>
          <a:p>
            <a:pPr algn="just"/>
            <a:endParaRPr lang="en-US" sz="1800" dirty="0">
              <a:latin typeface="Arial"/>
              <a:cs typeface="Arial"/>
            </a:endParaRPr>
          </a:p>
        </p:txBody>
      </p:sp>
    </p:spTree>
    <p:extLst>
      <p:ext uri="{BB962C8B-B14F-4D97-AF65-F5344CB8AC3E}">
        <p14:creationId xmlns:p14="http://schemas.microsoft.com/office/powerpoint/2010/main" val="1185908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88858"/>
            <a:ext cx="7886700" cy="1325563"/>
          </a:xfrm>
        </p:spPr>
        <p:txBody>
          <a:bodyPr>
            <a:normAutofit/>
          </a:bodyPr>
          <a:lstStyle/>
          <a:p>
            <a:pPr algn="ctr"/>
            <a:r>
              <a:rPr lang="en-US" sz="2800" dirty="0" err="1" smtClean="0">
                <a:latin typeface="Arial"/>
                <a:cs typeface="Arial"/>
              </a:rPr>
              <a:t>Medarbejder</a:t>
            </a:r>
            <a:r>
              <a:rPr lang="en-US" sz="2800" dirty="0" smtClean="0">
                <a:latin typeface="Arial"/>
                <a:cs typeface="Arial"/>
              </a:rPr>
              <a:t> </a:t>
            </a:r>
            <a:r>
              <a:rPr lang="en-US" sz="2800" dirty="0" err="1" smtClean="0">
                <a:latin typeface="Arial"/>
                <a:cs typeface="Arial"/>
              </a:rPr>
              <a:t>i</a:t>
            </a:r>
            <a:r>
              <a:rPr lang="en-US" sz="2800" dirty="0" smtClean="0">
                <a:latin typeface="Arial"/>
                <a:cs typeface="Arial"/>
              </a:rPr>
              <a:t> international </a:t>
            </a:r>
            <a:r>
              <a:rPr lang="en-US" sz="2800" dirty="0" err="1" smtClean="0">
                <a:latin typeface="Arial"/>
                <a:cs typeface="Arial"/>
              </a:rPr>
              <a:t>virksomhed</a:t>
            </a:r>
            <a:endParaRPr lang="en-US" sz="2800" dirty="0">
              <a:latin typeface="Arial"/>
              <a:cs typeface="Arial"/>
            </a:endParaRPr>
          </a:p>
        </p:txBody>
      </p:sp>
      <p:sp>
        <p:nvSpPr>
          <p:cNvPr id="3" name="Content Placeholder 2"/>
          <p:cNvSpPr>
            <a:spLocks noGrp="1"/>
          </p:cNvSpPr>
          <p:nvPr>
            <p:ph idx="1"/>
          </p:nvPr>
        </p:nvSpPr>
        <p:spPr>
          <a:xfrm>
            <a:off x="628650" y="2342809"/>
            <a:ext cx="7994442" cy="5414650"/>
          </a:xfrm>
        </p:spPr>
        <p:txBody>
          <a:bodyPr>
            <a:normAutofit/>
          </a:bodyPr>
          <a:lstStyle/>
          <a:p>
            <a:pPr marL="0" indent="0" algn="just">
              <a:buNone/>
            </a:pPr>
            <a:r>
              <a:rPr lang="da-DK" sz="1800" dirty="0" smtClean="0">
                <a:latin typeface="Arial"/>
                <a:cs typeface="Arial"/>
              </a:rPr>
              <a:t>”Diffust </a:t>
            </a:r>
            <a:r>
              <a:rPr lang="da-DK" sz="1800" dirty="0">
                <a:latin typeface="Arial"/>
                <a:cs typeface="Arial"/>
              </a:rPr>
              <a:t>er det ord, som bedst beskriver min start. Det skyldes dels, at </a:t>
            </a:r>
            <a:br>
              <a:rPr lang="da-DK" sz="1800" dirty="0">
                <a:latin typeface="Arial"/>
                <a:cs typeface="Arial"/>
              </a:rPr>
            </a:br>
            <a:r>
              <a:rPr lang="da-DK" sz="1800" dirty="0">
                <a:latin typeface="Arial"/>
                <a:cs typeface="Arial"/>
              </a:rPr>
              <a:t>det var en international virksomhed og dels størrelsen af virksomheden (...) </a:t>
            </a:r>
            <a:r>
              <a:rPr lang="da-DK" sz="1800" dirty="0" smtClean="0">
                <a:latin typeface="Arial"/>
                <a:cs typeface="Arial"/>
              </a:rPr>
              <a:t>Det </a:t>
            </a:r>
            <a:r>
              <a:rPr lang="da-DK" sz="1800" dirty="0">
                <a:latin typeface="Arial"/>
                <a:cs typeface="Arial"/>
              </a:rPr>
              <a:t>var svært at finde ud af: Hvad laver de i den afdeling og i den afdeling? </a:t>
            </a:r>
            <a:r>
              <a:rPr lang="da-DK" sz="1800" dirty="0" smtClean="0">
                <a:latin typeface="Arial"/>
                <a:cs typeface="Arial"/>
              </a:rPr>
              <a:t>Og </a:t>
            </a:r>
            <a:r>
              <a:rPr lang="da-DK" sz="1800" dirty="0">
                <a:latin typeface="Arial"/>
                <a:cs typeface="Arial"/>
              </a:rPr>
              <a:t>hvordan arbejder de sammen med andre afdelinger? (…) Det tager også </a:t>
            </a:r>
            <a:r>
              <a:rPr lang="da-DK" sz="1800" dirty="0" smtClean="0">
                <a:latin typeface="Arial"/>
                <a:cs typeface="Arial"/>
              </a:rPr>
              <a:t>rigtig </a:t>
            </a:r>
            <a:r>
              <a:rPr lang="da-DK" sz="1800" dirty="0">
                <a:latin typeface="Arial"/>
                <a:cs typeface="Arial"/>
              </a:rPr>
              <a:t>lang tid at finde ud af, hvor mange afdelinger vi er her, hvor mange </a:t>
            </a:r>
            <a:r>
              <a:rPr lang="da-DK" sz="1800" dirty="0" smtClean="0">
                <a:latin typeface="Arial"/>
                <a:cs typeface="Arial"/>
              </a:rPr>
              <a:t>afdelinger </a:t>
            </a:r>
            <a:r>
              <a:rPr lang="da-DK" sz="1800" dirty="0">
                <a:latin typeface="Arial"/>
                <a:cs typeface="Arial"/>
              </a:rPr>
              <a:t>der er i hele virksomheden, og hvor de er placeret (…) Nu har jeg </a:t>
            </a:r>
            <a:r>
              <a:rPr lang="da-DK" sz="1800" dirty="0" smtClean="0">
                <a:latin typeface="Arial"/>
                <a:cs typeface="Arial"/>
              </a:rPr>
              <a:t>så </a:t>
            </a:r>
            <a:r>
              <a:rPr lang="da-DK" sz="1800" dirty="0">
                <a:latin typeface="Arial"/>
                <a:cs typeface="Arial"/>
              </a:rPr>
              <a:t>haft opgaver, som betød, at jeg har besøgt nogle af afdelingerne. Og at </a:t>
            </a:r>
            <a:r>
              <a:rPr lang="da-DK" sz="1800" dirty="0" smtClean="0">
                <a:latin typeface="Arial"/>
                <a:cs typeface="Arial"/>
              </a:rPr>
              <a:t>besøge </a:t>
            </a:r>
            <a:r>
              <a:rPr lang="da-DK" sz="1800" dirty="0">
                <a:latin typeface="Arial"/>
                <a:cs typeface="Arial"/>
              </a:rPr>
              <a:t>dem giver en noget bedre forståelse af, hvad de laver. Når man ser </a:t>
            </a:r>
            <a:r>
              <a:rPr lang="da-DK" sz="1800" dirty="0" smtClean="0">
                <a:latin typeface="Arial"/>
                <a:cs typeface="Arial"/>
              </a:rPr>
              <a:t>stedet</a:t>
            </a:r>
            <a:r>
              <a:rPr lang="da-DK" sz="1800" dirty="0">
                <a:latin typeface="Arial"/>
                <a:cs typeface="Arial"/>
              </a:rPr>
              <a:t>, giver det </a:t>
            </a:r>
            <a:r>
              <a:rPr lang="da-DK" sz="1800" dirty="0" err="1">
                <a:latin typeface="Arial"/>
                <a:cs typeface="Arial"/>
              </a:rPr>
              <a:t>familiarity</a:t>
            </a:r>
            <a:r>
              <a:rPr lang="da-DK" sz="1800" dirty="0">
                <a:latin typeface="Arial"/>
                <a:cs typeface="Arial"/>
              </a:rPr>
              <a:t> – og man kan bedre sætte sig ind i deres </a:t>
            </a:r>
            <a:r>
              <a:rPr lang="da-DK" sz="1800" dirty="0" smtClean="0">
                <a:latin typeface="Arial"/>
                <a:cs typeface="Arial"/>
              </a:rPr>
              <a:t>arbejdskontekst </a:t>
            </a:r>
            <a:r>
              <a:rPr lang="da-DK" sz="1800" dirty="0">
                <a:latin typeface="Arial"/>
                <a:cs typeface="Arial"/>
              </a:rPr>
              <a:t>– og forstå hvad de laver. Men ellers føles de andre </a:t>
            </a:r>
            <a:r>
              <a:rPr lang="da-DK" sz="1800" dirty="0" err="1" smtClean="0">
                <a:latin typeface="Arial"/>
                <a:cs typeface="Arial"/>
              </a:rPr>
              <a:t>lokationer</a:t>
            </a:r>
            <a:r>
              <a:rPr lang="da-DK" sz="1800" dirty="0" smtClean="0">
                <a:latin typeface="Arial"/>
                <a:cs typeface="Arial"/>
              </a:rPr>
              <a:t> </a:t>
            </a:r>
            <a:r>
              <a:rPr lang="da-DK" sz="1800" dirty="0">
                <a:latin typeface="Arial"/>
                <a:cs typeface="Arial"/>
              </a:rPr>
              <a:t>som langt væk</a:t>
            </a:r>
            <a:r>
              <a:rPr lang="da-DK" sz="1800" dirty="0" smtClean="0">
                <a:latin typeface="Arial"/>
                <a:cs typeface="Arial"/>
              </a:rPr>
              <a:t>.”</a:t>
            </a:r>
            <a:endParaRPr lang="en-US" sz="1800" dirty="0">
              <a:latin typeface="Arial"/>
              <a:cs typeface="Arial"/>
            </a:endParaRPr>
          </a:p>
          <a:p>
            <a:pPr algn="just"/>
            <a:endParaRPr lang="en-US" sz="1800" dirty="0">
              <a:latin typeface="Arial"/>
              <a:cs typeface="Arial"/>
            </a:endParaRPr>
          </a:p>
        </p:txBody>
      </p:sp>
    </p:spTree>
    <p:extLst>
      <p:ext uri="{BB962C8B-B14F-4D97-AF65-F5344CB8AC3E}">
        <p14:creationId xmlns:p14="http://schemas.microsoft.com/office/powerpoint/2010/main" val="1915609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27907"/>
            <a:ext cx="7886700" cy="1325563"/>
          </a:xfrm>
        </p:spPr>
        <p:txBody>
          <a:bodyPr>
            <a:normAutofit/>
          </a:bodyPr>
          <a:lstStyle/>
          <a:p>
            <a:pPr algn="ctr"/>
            <a:r>
              <a:rPr lang="en-US" sz="2800" dirty="0" err="1" smtClean="0">
                <a:latin typeface="Arial"/>
                <a:cs typeface="Arial"/>
              </a:rPr>
              <a:t>Socialisering</a:t>
            </a:r>
            <a:r>
              <a:rPr lang="en-US" sz="2800" dirty="0" smtClean="0">
                <a:latin typeface="Arial"/>
                <a:cs typeface="Arial"/>
              </a:rPr>
              <a:t> handler om</a:t>
            </a:r>
            <a:endParaRPr lang="en-US" sz="2800" dirty="0">
              <a:latin typeface="Arial"/>
              <a:cs typeface="Arial"/>
            </a:endParaRPr>
          </a:p>
        </p:txBody>
      </p:sp>
      <p:sp>
        <p:nvSpPr>
          <p:cNvPr id="3" name="Content Placeholder 2"/>
          <p:cNvSpPr>
            <a:spLocks noGrp="1"/>
          </p:cNvSpPr>
          <p:nvPr>
            <p:ph idx="1"/>
          </p:nvPr>
        </p:nvSpPr>
        <p:spPr>
          <a:xfrm>
            <a:off x="628650" y="2306136"/>
            <a:ext cx="7678616" cy="4351338"/>
          </a:xfrm>
        </p:spPr>
        <p:txBody>
          <a:bodyPr>
            <a:normAutofit/>
          </a:bodyPr>
          <a:lstStyle/>
          <a:p>
            <a:pPr algn="just"/>
            <a:r>
              <a:rPr lang="en-US" sz="1800" dirty="0" err="1" smtClean="0">
                <a:latin typeface="Arial"/>
                <a:cs typeface="Arial"/>
              </a:rPr>
              <a:t>Hvordan</a:t>
            </a:r>
            <a:r>
              <a:rPr lang="en-US" sz="1800" dirty="0" smtClean="0">
                <a:latin typeface="Arial"/>
                <a:cs typeface="Arial"/>
              </a:rPr>
              <a:t> </a:t>
            </a:r>
            <a:r>
              <a:rPr lang="en-US" sz="1800" dirty="0" err="1" smtClean="0">
                <a:latin typeface="Arial"/>
                <a:cs typeface="Arial"/>
              </a:rPr>
              <a:t>tilrettelægger</a:t>
            </a:r>
            <a:r>
              <a:rPr lang="en-US" sz="1800" dirty="0" smtClean="0">
                <a:latin typeface="Arial"/>
                <a:cs typeface="Arial"/>
              </a:rPr>
              <a:t> </a:t>
            </a:r>
            <a:r>
              <a:rPr lang="en-US" sz="1800" dirty="0" err="1" smtClean="0">
                <a:latin typeface="Arial"/>
                <a:cs typeface="Arial"/>
              </a:rPr>
              <a:t>organisationen</a:t>
            </a:r>
            <a:r>
              <a:rPr lang="en-US" sz="1800" dirty="0" smtClean="0">
                <a:latin typeface="Arial"/>
                <a:cs typeface="Arial"/>
              </a:rPr>
              <a:t> </a:t>
            </a:r>
            <a:r>
              <a:rPr lang="en-US" sz="1800" dirty="0" err="1" smtClean="0">
                <a:latin typeface="Arial"/>
                <a:cs typeface="Arial"/>
              </a:rPr>
              <a:t>socialiseringsprocesserne</a:t>
            </a:r>
            <a:r>
              <a:rPr lang="en-US" sz="1800" dirty="0" smtClean="0">
                <a:latin typeface="Arial"/>
                <a:cs typeface="Arial"/>
              </a:rPr>
              <a:t>?</a:t>
            </a:r>
          </a:p>
          <a:p>
            <a:pPr algn="just"/>
            <a:r>
              <a:rPr lang="en-US" sz="1800" dirty="0" err="1" smtClean="0">
                <a:latin typeface="Arial"/>
                <a:cs typeface="Arial"/>
              </a:rPr>
              <a:t>Hvordan</a:t>
            </a:r>
            <a:r>
              <a:rPr lang="en-US" sz="1800" dirty="0" smtClean="0">
                <a:latin typeface="Arial"/>
                <a:cs typeface="Arial"/>
              </a:rPr>
              <a:t> </a:t>
            </a:r>
            <a:r>
              <a:rPr lang="en-US" sz="1800" dirty="0" err="1" smtClean="0">
                <a:latin typeface="Arial"/>
                <a:cs typeface="Arial"/>
              </a:rPr>
              <a:t>tænker</a:t>
            </a:r>
            <a:r>
              <a:rPr lang="en-US" sz="1800" dirty="0" smtClean="0">
                <a:latin typeface="Arial"/>
                <a:cs typeface="Arial"/>
              </a:rPr>
              <a:t> </a:t>
            </a:r>
            <a:r>
              <a:rPr lang="en-US" sz="1800" dirty="0" err="1" smtClean="0">
                <a:latin typeface="Arial"/>
                <a:cs typeface="Arial"/>
              </a:rPr>
              <a:t>og</a:t>
            </a:r>
            <a:r>
              <a:rPr lang="en-US" sz="1800" dirty="0" smtClean="0">
                <a:latin typeface="Arial"/>
                <a:cs typeface="Arial"/>
              </a:rPr>
              <a:t> </a:t>
            </a:r>
            <a:r>
              <a:rPr lang="en-US" sz="1800" dirty="0" err="1" smtClean="0">
                <a:latin typeface="Arial"/>
                <a:cs typeface="Arial"/>
              </a:rPr>
              <a:t>agerer</a:t>
            </a:r>
            <a:r>
              <a:rPr lang="en-US" sz="1800" dirty="0" smtClean="0">
                <a:latin typeface="Arial"/>
                <a:cs typeface="Arial"/>
              </a:rPr>
              <a:t> de </a:t>
            </a:r>
            <a:r>
              <a:rPr lang="en-US" sz="1800" dirty="0" err="1" smtClean="0">
                <a:latin typeface="Arial"/>
                <a:cs typeface="Arial"/>
              </a:rPr>
              <a:t>erfarne</a:t>
            </a:r>
            <a:r>
              <a:rPr lang="en-US" sz="1800" dirty="0" smtClean="0">
                <a:latin typeface="Arial"/>
                <a:cs typeface="Arial"/>
              </a:rPr>
              <a:t> </a:t>
            </a:r>
            <a:r>
              <a:rPr lang="en-US" sz="1800" dirty="0" err="1" smtClean="0">
                <a:latin typeface="Arial"/>
                <a:cs typeface="Arial"/>
              </a:rPr>
              <a:t>kolleger</a:t>
            </a:r>
            <a:r>
              <a:rPr lang="en-US" sz="1800" dirty="0" smtClean="0">
                <a:latin typeface="Arial"/>
                <a:cs typeface="Arial"/>
              </a:rPr>
              <a:t> </a:t>
            </a:r>
            <a:r>
              <a:rPr lang="en-US" sz="1800" dirty="0" err="1" smtClean="0">
                <a:latin typeface="Arial"/>
                <a:cs typeface="Arial"/>
              </a:rPr>
              <a:t>i</a:t>
            </a:r>
            <a:r>
              <a:rPr lang="en-US" sz="1800" dirty="0" smtClean="0">
                <a:latin typeface="Arial"/>
                <a:cs typeface="Arial"/>
              </a:rPr>
              <a:t> </a:t>
            </a:r>
            <a:r>
              <a:rPr lang="en-US" sz="1800" dirty="0" err="1" smtClean="0">
                <a:latin typeface="Arial"/>
                <a:cs typeface="Arial"/>
              </a:rPr>
              <a:t>organisationen</a:t>
            </a:r>
            <a:r>
              <a:rPr lang="en-US" sz="1800" dirty="0" smtClean="0">
                <a:latin typeface="Arial"/>
                <a:cs typeface="Arial"/>
              </a:rPr>
              <a:t>?</a:t>
            </a:r>
          </a:p>
          <a:p>
            <a:pPr algn="just"/>
            <a:r>
              <a:rPr lang="en-US" sz="1800" dirty="0" err="1" smtClean="0">
                <a:latin typeface="Arial"/>
                <a:cs typeface="Arial"/>
              </a:rPr>
              <a:t>Hvordan</a:t>
            </a:r>
            <a:r>
              <a:rPr lang="en-US" sz="1800" dirty="0" smtClean="0">
                <a:latin typeface="Arial"/>
                <a:cs typeface="Arial"/>
              </a:rPr>
              <a:t> </a:t>
            </a:r>
            <a:r>
              <a:rPr lang="en-US" sz="1800" dirty="0" err="1" smtClean="0">
                <a:latin typeface="Arial"/>
                <a:cs typeface="Arial"/>
              </a:rPr>
              <a:t>tænker</a:t>
            </a:r>
            <a:r>
              <a:rPr lang="en-US" sz="1800" dirty="0" smtClean="0">
                <a:latin typeface="Arial"/>
                <a:cs typeface="Arial"/>
              </a:rPr>
              <a:t> </a:t>
            </a:r>
            <a:r>
              <a:rPr lang="en-US" sz="1800" dirty="0" err="1" smtClean="0">
                <a:latin typeface="Arial"/>
                <a:cs typeface="Arial"/>
              </a:rPr>
              <a:t>og</a:t>
            </a:r>
            <a:r>
              <a:rPr lang="en-US" sz="1800" dirty="0" smtClean="0">
                <a:latin typeface="Arial"/>
                <a:cs typeface="Arial"/>
              </a:rPr>
              <a:t> </a:t>
            </a:r>
            <a:r>
              <a:rPr lang="en-US" sz="1800" dirty="0" err="1" smtClean="0">
                <a:latin typeface="Arial"/>
                <a:cs typeface="Arial"/>
              </a:rPr>
              <a:t>agerer</a:t>
            </a:r>
            <a:r>
              <a:rPr lang="en-US" sz="1800" dirty="0" smtClean="0">
                <a:latin typeface="Arial"/>
                <a:cs typeface="Arial"/>
              </a:rPr>
              <a:t> den </a:t>
            </a:r>
            <a:r>
              <a:rPr lang="en-US" sz="1800" dirty="0" err="1" smtClean="0">
                <a:latin typeface="Arial"/>
                <a:cs typeface="Arial"/>
              </a:rPr>
              <a:t>nytilkomne</a:t>
            </a:r>
            <a:r>
              <a:rPr lang="en-US" sz="1800" dirty="0" smtClean="0">
                <a:latin typeface="Arial"/>
                <a:cs typeface="Arial"/>
              </a:rPr>
              <a:t>?</a:t>
            </a:r>
          </a:p>
          <a:p>
            <a:pPr algn="just"/>
            <a:endParaRPr lang="en-US" sz="1800" dirty="0" smtClean="0">
              <a:latin typeface="Arial"/>
              <a:cs typeface="Arial"/>
            </a:endParaRPr>
          </a:p>
          <a:p>
            <a:pPr algn="just"/>
            <a:r>
              <a:rPr lang="da-DK" sz="1800" dirty="0" smtClean="0">
                <a:latin typeface="Arial"/>
                <a:cs typeface="Arial"/>
              </a:rPr>
              <a:t>Jo hurtigere den nytilkomne lærer organisationen, rutinerne og arbejdsopgaverne at kende og opøver de nødvendige færdigheder og den nødvendige viden, desto hurtigere kan vedkommende skabe værdi for organisationen, og føle sig som en del af gruppen.</a:t>
            </a:r>
            <a:r>
              <a:rPr lang="en-US" sz="1800" dirty="0" smtClean="0">
                <a:effectLst/>
                <a:latin typeface="Arial"/>
                <a:cs typeface="Arial"/>
              </a:rPr>
              <a:t> </a:t>
            </a:r>
          </a:p>
          <a:p>
            <a:pPr algn="just"/>
            <a:endParaRPr lang="en-US" sz="1800" dirty="0" smtClean="0">
              <a:latin typeface="Arial"/>
              <a:cs typeface="Arial"/>
            </a:endParaRPr>
          </a:p>
          <a:p>
            <a:pPr algn="just"/>
            <a:endParaRPr lang="en-US" sz="1800" dirty="0">
              <a:latin typeface="Arial"/>
              <a:cs typeface="Arial"/>
            </a:endParaRPr>
          </a:p>
        </p:txBody>
      </p:sp>
    </p:spTree>
    <p:extLst>
      <p:ext uri="{BB962C8B-B14F-4D97-AF65-F5344CB8AC3E}">
        <p14:creationId xmlns:p14="http://schemas.microsoft.com/office/powerpoint/2010/main" val="708960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27381"/>
            <a:ext cx="7886700" cy="1325563"/>
          </a:xfrm>
        </p:spPr>
        <p:txBody>
          <a:bodyPr>
            <a:normAutofit/>
          </a:bodyPr>
          <a:lstStyle/>
          <a:p>
            <a:pPr algn="ctr"/>
            <a:r>
              <a:rPr lang="en-US" sz="2800" dirty="0" err="1" smtClean="0">
                <a:latin typeface="Arial"/>
                <a:cs typeface="Arial"/>
              </a:rPr>
              <a:t>Socialisering</a:t>
            </a:r>
            <a:r>
              <a:rPr lang="en-US" sz="2800" dirty="0" smtClean="0">
                <a:latin typeface="Arial"/>
                <a:cs typeface="Arial"/>
              </a:rPr>
              <a:t> </a:t>
            </a:r>
            <a:r>
              <a:rPr lang="en-US" sz="2800" dirty="0" err="1" smtClean="0">
                <a:latin typeface="Arial"/>
                <a:cs typeface="Arial"/>
              </a:rPr>
              <a:t>indebærer</a:t>
            </a:r>
            <a:r>
              <a:rPr lang="en-US" sz="2800" dirty="0" smtClean="0">
                <a:latin typeface="Arial"/>
                <a:cs typeface="Arial"/>
              </a:rPr>
              <a:t>:</a:t>
            </a:r>
            <a:endParaRPr lang="en-US" sz="2800" dirty="0">
              <a:latin typeface="Arial"/>
              <a:cs typeface="Arial"/>
            </a:endParaRPr>
          </a:p>
        </p:txBody>
      </p:sp>
      <p:sp>
        <p:nvSpPr>
          <p:cNvPr id="3" name="Content Placeholder 2"/>
          <p:cNvSpPr>
            <a:spLocks noGrp="1"/>
          </p:cNvSpPr>
          <p:nvPr>
            <p:ph idx="1"/>
          </p:nvPr>
        </p:nvSpPr>
        <p:spPr>
          <a:xfrm>
            <a:off x="2276372" y="2123914"/>
            <a:ext cx="7886700" cy="5032375"/>
          </a:xfrm>
        </p:spPr>
        <p:txBody>
          <a:bodyPr>
            <a:normAutofit/>
          </a:bodyPr>
          <a:lstStyle/>
          <a:p>
            <a:pPr algn="just"/>
            <a:r>
              <a:rPr lang="en-US" sz="1800" dirty="0" smtClean="0">
                <a:latin typeface="Arial"/>
                <a:cs typeface="Arial"/>
              </a:rPr>
              <a:t>At </a:t>
            </a:r>
            <a:r>
              <a:rPr lang="en-US" sz="1800" dirty="0" err="1" smtClean="0">
                <a:latin typeface="Arial"/>
                <a:cs typeface="Arial"/>
              </a:rPr>
              <a:t>blive</a:t>
            </a:r>
            <a:r>
              <a:rPr lang="en-US" sz="1800" dirty="0" smtClean="0">
                <a:latin typeface="Arial"/>
                <a:cs typeface="Arial"/>
              </a:rPr>
              <a:t> en del </a:t>
            </a:r>
            <a:r>
              <a:rPr lang="en-US" sz="1800" dirty="0" err="1" smtClean="0">
                <a:latin typeface="Arial"/>
                <a:cs typeface="Arial"/>
              </a:rPr>
              <a:t>af</a:t>
            </a:r>
            <a:r>
              <a:rPr lang="en-US" sz="1800" dirty="0" smtClean="0">
                <a:latin typeface="Arial"/>
                <a:cs typeface="Arial"/>
              </a:rPr>
              <a:t> </a:t>
            </a:r>
            <a:r>
              <a:rPr lang="en-US" sz="1800" dirty="0" err="1" smtClean="0">
                <a:latin typeface="Arial"/>
                <a:cs typeface="Arial"/>
              </a:rPr>
              <a:t>organisationen</a:t>
            </a:r>
            <a:endParaRPr lang="en-US" sz="1800" dirty="0" smtClean="0">
              <a:latin typeface="Arial"/>
              <a:cs typeface="Arial"/>
            </a:endParaRPr>
          </a:p>
          <a:p>
            <a:pPr algn="just"/>
            <a:r>
              <a:rPr lang="en-US" sz="1800" dirty="0" err="1" smtClean="0">
                <a:latin typeface="Arial"/>
                <a:cs typeface="Arial"/>
              </a:rPr>
              <a:t>Klarhed</a:t>
            </a:r>
            <a:r>
              <a:rPr lang="en-US" sz="1800" dirty="0" smtClean="0">
                <a:latin typeface="Arial"/>
                <a:cs typeface="Arial"/>
              </a:rPr>
              <a:t> over </a:t>
            </a:r>
            <a:r>
              <a:rPr lang="en-US" sz="1800" dirty="0" err="1" smtClean="0">
                <a:latin typeface="Arial"/>
                <a:cs typeface="Arial"/>
              </a:rPr>
              <a:t>egen</a:t>
            </a:r>
            <a:r>
              <a:rPr lang="en-US" sz="1800" dirty="0" smtClean="0">
                <a:latin typeface="Arial"/>
                <a:cs typeface="Arial"/>
              </a:rPr>
              <a:t> </a:t>
            </a:r>
            <a:r>
              <a:rPr lang="en-US" sz="1800" dirty="0" err="1" smtClean="0">
                <a:latin typeface="Arial"/>
                <a:cs typeface="Arial"/>
              </a:rPr>
              <a:t>rolle</a:t>
            </a:r>
            <a:endParaRPr lang="en-US" sz="1800" dirty="0" smtClean="0">
              <a:latin typeface="Arial"/>
              <a:cs typeface="Arial"/>
            </a:endParaRPr>
          </a:p>
          <a:p>
            <a:pPr algn="just"/>
            <a:r>
              <a:rPr lang="en-US" sz="1800" dirty="0" err="1" smtClean="0">
                <a:latin typeface="Arial"/>
                <a:cs typeface="Arial"/>
              </a:rPr>
              <a:t>Forståelse</a:t>
            </a:r>
            <a:r>
              <a:rPr lang="en-US" sz="1800" dirty="0" smtClean="0">
                <a:latin typeface="Arial"/>
                <a:cs typeface="Arial"/>
              </a:rPr>
              <a:t> for, </a:t>
            </a:r>
            <a:r>
              <a:rPr lang="en-US" sz="1800" dirty="0" err="1" smtClean="0">
                <a:latin typeface="Arial"/>
                <a:cs typeface="Arial"/>
              </a:rPr>
              <a:t>hvad</a:t>
            </a:r>
            <a:r>
              <a:rPr lang="en-US" sz="1800" dirty="0" smtClean="0">
                <a:latin typeface="Arial"/>
                <a:cs typeface="Arial"/>
              </a:rPr>
              <a:t> der </a:t>
            </a:r>
            <a:r>
              <a:rPr lang="en-US" sz="1800" dirty="0" err="1" smtClean="0">
                <a:latin typeface="Arial"/>
                <a:cs typeface="Arial"/>
              </a:rPr>
              <a:t>kræves</a:t>
            </a:r>
            <a:r>
              <a:rPr lang="en-US" sz="1800" dirty="0" smtClean="0">
                <a:latin typeface="Arial"/>
                <a:cs typeface="Arial"/>
              </a:rPr>
              <a:t> </a:t>
            </a:r>
            <a:r>
              <a:rPr lang="en-US" sz="1800" dirty="0" err="1" smtClean="0">
                <a:latin typeface="Arial"/>
                <a:cs typeface="Arial"/>
              </a:rPr>
              <a:t>i</a:t>
            </a:r>
            <a:r>
              <a:rPr lang="en-US" sz="1800" dirty="0" smtClean="0">
                <a:latin typeface="Arial"/>
                <a:cs typeface="Arial"/>
              </a:rPr>
              <a:t> </a:t>
            </a:r>
            <a:r>
              <a:rPr lang="en-US" sz="1800" dirty="0" err="1" smtClean="0">
                <a:latin typeface="Arial"/>
                <a:cs typeface="Arial"/>
              </a:rPr>
              <a:t>jobbet</a:t>
            </a:r>
            <a:endParaRPr lang="en-US" sz="1800" dirty="0" smtClean="0">
              <a:latin typeface="Arial"/>
              <a:cs typeface="Arial"/>
            </a:endParaRPr>
          </a:p>
          <a:p>
            <a:pPr algn="just"/>
            <a:r>
              <a:rPr lang="en-US" sz="1800" dirty="0" smtClean="0">
                <a:latin typeface="Arial"/>
                <a:cs typeface="Arial"/>
              </a:rPr>
              <a:t>At </a:t>
            </a:r>
            <a:r>
              <a:rPr lang="en-US" sz="1800" dirty="0" err="1" smtClean="0">
                <a:latin typeface="Arial"/>
                <a:cs typeface="Arial"/>
              </a:rPr>
              <a:t>kunne</a:t>
            </a:r>
            <a:r>
              <a:rPr lang="en-US" sz="1800" dirty="0" smtClean="0">
                <a:latin typeface="Arial"/>
                <a:cs typeface="Arial"/>
              </a:rPr>
              <a:t> </a:t>
            </a:r>
            <a:r>
              <a:rPr lang="en-US" sz="1800" dirty="0" err="1" smtClean="0">
                <a:latin typeface="Arial"/>
                <a:cs typeface="Arial"/>
              </a:rPr>
              <a:t>opfylde</a:t>
            </a:r>
            <a:r>
              <a:rPr lang="en-US" sz="1800" dirty="0" smtClean="0">
                <a:latin typeface="Arial"/>
                <a:cs typeface="Arial"/>
              </a:rPr>
              <a:t> </a:t>
            </a:r>
            <a:r>
              <a:rPr lang="en-US" sz="1800" dirty="0" err="1" smtClean="0">
                <a:latin typeface="Arial"/>
                <a:cs typeface="Arial"/>
              </a:rPr>
              <a:t>krav</a:t>
            </a:r>
            <a:r>
              <a:rPr lang="en-US" sz="1800" dirty="0" smtClean="0">
                <a:latin typeface="Arial"/>
                <a:cs typeface="Arial"/>
              </a:rPr>
              <a:t> </a:t>
            </a:r>
            <a:r>
              <a:rPr lang="en-US" sz="1800" dirty="0" err="1" smtClean="0">
                <a:latin typeface="Arial"/>
                <a:cs typeface="Arial"/>
              </a:rPr>
              <a:t>og</a:t>
            </a:r>
            <a:r>
              <a:rPr lang="en-US" sz="1800" dirty="0" smtClean="0">
                <a:latin typeface="Arial"/>
                <a:cs typeface="Arial"/>
              </a:rPr>
              <a:t> </a:t>
            </a:r>
            <a:r>
              <a:rPr lang="en-US" sz="1800" dirty="0" err="1" smtClean="0">
                <a:latin typeface="Arial"/>
                <a:cs typeface="Arial"/>
              </a:rPr>
              <a:t>løse</a:t>
            </a:r>
            <a:r>
              <a:rPr lang="en-US" sz="1800" dirty="0" smtClean="0">
                <a:latin typeface="Arial"/>
                <a:cs typeface="Arial"/>
              </a:rPr>
              <a:t> </a:t>
            </a:r>
            <a:r>
              <a:rPr lang="en-US" sz="1800" dirty="0" err="1" smtClean="0">
                <a:latin typeface="Arial"/>
                <a:cs typeface="Arial"/>
              </a:rPr>
              <a:t>arbejdsopgaver</a:t>
            </a:r>
            <a:endParaRPr lang="en-US" sz="1800" dirty="0" smtClean="0">
              <a:latin typeface="Arial"/>
              <a:cs typeface="Arial"/>
            </a:endParaRPr>
          </a:p>
          <a:p>
            <a:pPr algn="just"/>
            <a:r>
              <a:rPr lang="en-US" sz="1800" dirty="0" smtClean="0">
                <a:latin typeface="Arial"/>
                <a:cs typeface="Arial"/>
              </a:rPr>
              <a:t>At </a:t>
            </a:r>
            <a:r>
              <a:rPr lang="en-US" sz="1800" dirty="0" err="1" smtClean="0">
                <a:latin typeface="Arial"/>
                <a:cs typeface="Arial"/>
              </a:rPr>
              <a:t>føle</a:t>
            </a:r>
            <a:r>
              <a:rPr lang="en-US" sz="1800" dirty="0" smtClean="0">
                <a:latin typeface="Arial"/>
                <a:cs typeface="Arial"/>
              </a:rPr>
              <a:t> sig </a:t>
            </a:r>
            <a:r>
              <a:rPr lang="en-US" sz="1800" dirty="0" err="1" smtClean="0">
                <a:latin typeface="Arial"/>
                <a:cs typeface="Arial"/>
              </a:rPr>
              <a:t>som</a:t>
            </a:r>
            <a:r>
              <a:rPr lang="en-US" sz="1800" dirty="0" smtClean="0">
                <a:latin typeface="Arial"/>
                <a:cs typeface="Arial"/>
              </a:rPr>
              <a:t> en del </a:t>
            </a:r>
            <a:r>
              <a:rPr lang="en-US" sz="1800" dirty="0" err="1" smtClean="0">
                <a:latin typeface="Arial"/>
                <a:cs typeface="Arial"/>
              </a:rPr>
              <a:t>af</a:t>
            </a:r>
            <a:r>
              <a:rPr lang="en-US" sz="1800" dirty="0" smtClean="0">
                <a:latin typeface="Arial"/>
                <a:cs typeface="Arial"/>
              </a:rPr>
              <a:t> </a:t>
            </a:r>
            <a:r>
              <a:rPr lang="en-US" sz="1800" dirty="0" err="1" smtClean="0">
                <a:latin typeface="Arial"/>
                <a:cs typeface="Arial"/>
              </a:rPr>
              <a:t>gruppen</a:t>
            </a:r>
            <a:endParaRPr lang="en-US" sz="1800" dirty="0" smtClean="0">
              <a:latin typeface="Arial"/>
              <a:cs typeface="Arial"/>
            </a:endParaRPr>
          </a:p>
          <a:p>
            <a:pPr algn="just"/>
            <a:r>
              <a:rPr lang="en-US" sz="1800" dirty="0" err="1" smtClean="0">
                <a:latin typeface="Arial"/>
                <a:cs typeface="Arial"/>
              </a:rPr>
              <a:t>Jobtilfredshed</a:t>
            </a:r>
            <a:endParaRPr lang="en-US" sz="1800" dirty="0" smtClean="0">
              <a:latin typeface="Arial"/>
              <a:cs typeface="Arial"/>
            </a:endParaRPr>
          </a:p>
          <a:p>
            <a:pPr algn="just"/>
            <a:r>
              <a:rPr lang="en-US" sz="1800" dirty="0" err="1" smtClean="0">
                <a:latin typeface="Arial"/>
                <a:cs typeface="Arial"/>
              </a:rPr>
              <a:t>Produktivitet</a:t>
            </a:r>
            <a:endParaRPr lang="en-US" sz="1800" dirty="0" smtClean="0">
              <a:latin typeface="Arial"/>
              <a:cs typeface="Arial"/>
            </a:endParaRPr>
          </a:p>
          <a:p>
            <a:pPr algn="just"/>
            <a:r>
              <a:rPr lang="en-US" sz="1800" dirty="0" smtClean="0">
                <a:latin typeface="Arial"/>
                <a:cs typeface="Arial"/>
              </a:rPr>
              <a:t>Engagement</a:t>
            </a:r>
          </a:p>
          <a:p>
            <a:pPr algn="just"/>
            <a:r>
              <a:rPr lang="en-US" sz="1800" dirty="0" err="1" smtClean="0">
                <a:latin typeface="Arial"/>
                <a:cs typeface="Arial"/>
              </a:rPr>
              <a:t>Tilknytning</a:t>
            </a:r>
            <a:r>
              <a:rPr lang="en-US" sz="1800" dirty="0" smtClean="0">
                <a:latin typeface="Arial"/>
                <a:cs typeface="Arial"/>
              </a:rPr>
              <a:t> </a:t>
            </a:r>
            <a:r>
              <a:rPr lang="en-US" sz="1800" dirty="0" err="1" smtClean="0">
                <a:latin typeface="Arial"/>
                <a:cs typeface="Arial"/>
              </a:rPr>
              <a:t>til</a:t>
            </a:r>
            <a:r>
              <a:rPr lang="en-US" sz="1800" dirty="0" smtClean="0">
                <a:latin typeface="Arial"/>
                <a:cs typeface="Arial"/>
              </a:rPr>
              <a:t> </a:t>
            </a:r>
            <a:r>
              <a:rPr lang="en-US" sz="1800" dirty="0" err="1" smtClean="0">
                <a:latin typeface="Arial"/>
                <a:cs typeface="Arial"/>
              </a:rPr>
              <a:t>organisationen</a:t>
            </a:r>
            <a:endParaRPr lang="en-US" sz="1800" dirty="0" smtClean="0">
              <a:latin typeface="Arial"/>
              <a:cs typeface="Arial"/>
            </a:endParaRPr>
          </a:p>
          <a:p>
            <a:pPr marL="0" indent="0" algn="just">
              <a:buNone/>
            </a:pPr>
            <a:endParaRPr lang="en-US" sz="1800" dirty="0">
              <a:latin typeface="Arial"/>
              <a:cs typeface="Arial"/>
            </a:endParaRPr>
          </a:p>
        </p:txBody>
      </p:sp>
    </p:spTree>
    <p:extLst>
      <p:ext uri="{BB962C8B-B14F-4D97-AF65-F5344CB8AC3E}">
        <p14:creationId xmlns:p14="http://schemas.microsoft.com/office/powerpoint/2010/main" val="2530844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351615"/>
            <a:ext cx="7886700" cy="1325563"/>
          </a:xfrm>
        </p:spPr>
        <p:txBody>
          <a:bodyPr>
            <a:normAutofit/>
          </a:bodyPr>
          <a:lstStyle/>
          <a:p>
            <a:pPr algn="ctr"/>
            <a:r>
              <a:rPr lang="en-US" sz="2800" dirty="0" err="1" smtClean="0">
                <a:latin typeface="Arial"/>
                <a:cs typeface="Arial"/>
              </a:rPr>
              <a:t>Socialisering</a:t>
            </a:r>
            <a:r>
              <a:rPr lang="en-US" sz="2800" dirty="0" smtClean="0">
                <a:latin typeface="Arial"/>
                <a:cs typeface="Arial"/>
              </a:rPr>
              <a:t> - </a:t>
            </a:r>
            <a:r>
              <a:rPr lang="en-US" sz="2800" dirty="0" err="1" smtClean="0">
                <a:latin typeface="Arial"/>
                <a:cs typeface="Arial"/>
              </a:rPr>
              <a:t>formål</a:t>
            </a:r>
            <a:endParaRPr lang="en-US" sz="2800" dirty="0">
              <a:latin typeface="Arial"/>
              <a:cs typeface="Arial"/>
            </a:endParaRPr>
          </a:p>
        </p:txBody>
      </p:sp>
      <p:sp>
        <p:nvSpPr>
          <p:cNvPr id="3" name="Content Placeholder 2"/>
          <p:cNvSpPr>
            <a:spLocks noGrp="1"/>
          </p:cNvSpPr>
          <p:nvPr>
            <p:ph idx="1"/>
          </p:nvPr>
        </p:nvSpPr>
        <p:spPr/>
        <p:txBody>
          <a:bodyPr>
            <a:normAutofit/>
          </a:bodyPr>
          <a:lstStyle/>
          <a:p>
            <a:pPr algn="just"/>
            <a:endParaRPr lang="en-US" sz="1800" dirty="0" smtClean="0">
              <a:latin typeface="Arial"/>
              <a:cs typeface="Arial"/>
            </a:endParaRPr>
          </a:p>
          <a:p>
            <a:pPr marL="0" indent="0" algn="just">
              <a:buNone/>
            </a:pPr>
            <a:endParaRPr lang="en-US" sz="1800" dirty="0" smtClean="0">
              <a:latin typeface="Arial"/>
              <a:cs typeface="Arial"/>
            </a:endParaRPr>
          </a:p>
          <a:p>
            <a:pPr algn="just"/>
            <a:r>
              <a:rPr lang="en-US" sz="1800" dirty="0" smtClean="0">
                <a:latin typeface="Arial"/>
                <a:cs typeface="Arial"/>
              </a:rPr>
              <a:t>At </a:t>
            </a:r>
            <a:r>
              <a:rPr lang="en-US" sz="1800" dirty="0" err="1" smtClean="0">
                <a:latin typeface="Arial"/>
                <a:cs typeface="Arial"/>
              </a:rPr>
              <a:t>blive</a:t>
            </a:r>
            <a:r>
              <a:rPr lang="en-US" sz="1800" dirty="0" smtClean="0">
                <a:latin typeface="Arial"/>
                <a:cs typeface="Arial"/>
              </a:rPr>
              <a:t> et </a:t>
            </a:r>
            <a:r>
              <a:rPr lang="en-US" sz="1800" dirty="0" err="1" smtClean="0">
                <a:latin typeface="Arial"/>
                <a:cs typeface="Arial"/>
              </a:rPr>
              <a:t>fuldt</a:t>
            </a:r>
            <a:r>
              <a:rPr lang="en-US" sz="1800" dirty="0" smtClean="0">
                <a:latin typeface="Arial"/>
                <a:cs typeface="Arial"/>
              </a:rPr>
              <a:t> </a:t>
            </a:r>
            <a:r>
              <a:rPr lang="en-US" sz="1800" dirty="0" err="1" smtClean="0">
                <a:latin typeface="Arial"/>
                <a:cs typeface="Arial"/>
              </a:rPr>
              <a:t>integreret</a:t>
            </a:r>
            <a:r>
              <a:rPr lang="en-US" sz="1800" dirty="0" smtClean="0">
                <a:latin typeface="Arial"/>
                <a:cs typeface="Arial"/>
              </a:rPr>
              <a:t> </a:t>
            </a:r>
            <a:r>
              <a:rPr lang="en-US" sz="1800" dirty="0" err="1" smtClean="0">
                <a:latin typeface="Arial"/>
                <a:cs typeface="Arial"/>
              </a:rPr>
              <a:t>medlem</a:t>
            </a:r>
            <a:r>
              <a:rPr lang="en-US" sz="1800" dirty="0" smtClean="0">
                <a:latin typeface="Arial"/>
                <a:cs typeface="Arial"/>
              </a:rPr>
              <a:t> </a:t>
            </a:r>
            <a:r>
              <a:rPr lang="en-US" sz="1800" dirty="0" err="1" smtClean="0">
                <a:latin typeface="Arial"/>
                <a:cs typeface="Arial"/>
              </a:rPr>
              <a:t>af</a:t>
            </a:r>
            <a:r>
              <a:rPr lang="en-US" sz="1800" dirty="0" smtClean="0">
                <a:latin typeface="Arial"/>
                <a:cs typeface="Arial"/>
              </a:rPr>
              <a:t> </a:t>
            </a:r>
            <a:r>
              <a:rPr lang="en-US" sz="1800" dirty="0" err="1" smtClean="0">
                <a:latin typeface="Arial"/>
                <a:cs typeface="Arial"/>
              </a:rPr>
              <a:t>organisationen</a:t>
            </a:r>
            <a:r>
              <a:rPr lang="en-US" sz="1800" dirty="0" smtClean="0">
                <a:latin typeface="Arial"/>
                <a:cs typeface="Arial"/>
              </a:rPr>
              <a:t>. </a:t>
            </a:r>
          </a:p>
          <a:p>
            <a:pPr algn="just"/>
            <a:r>
              <a:rPr lang="en-US" sz="1800" dirty="0" smtClean="0">
                <a:latin typeface="Arial"/>
                <a:cs typeface="Arial"/>
              </a:rPr>
              <a:t>At </a:t>
            </a:r>
            <a:r>
              <a:rPr lang="en-US" sz="1800" dirty="0" err="1" smtClean="0">
                <a:latin typeface="Arial"/>
                <a:cs typeface="Arial"/>
              </a:rPr>
              <a:t>blive</a:t>
            </a:r>
            <a:r>
              <a:rPr lang="en-US" sz="1800" dirty="0" smtClean="0">
                <a:latin typeface="Arial"/>
                <a:cs typeface="Arial"/>
              </a:rPr>
              <a:t> et </a:t>
            </a:r>
            <a:r>
              <a:rPr lang="en-US" sz="1800" dirty="0" err="1" smtClean="0">
                <a:latin typeface="Arial"/>
                <a:cs typeface="Arial"/>
              </a:rPr>
              <a:t>kulturelt</a:t>
            </a:r>
            <a:r>
              <a:rPr lang="en-US" sz="1800" dirty="0" smtClean="0">
                <a:latin typeface="Arial"/>
                <a:cs typeface="Arial"/>
              </a:rPr>
              <a:t> </a:t>
            </a:r>
            <a:r>
              <a:rPr lang="en-US" sz="1800" dirty="0" err="1" smtClean="0">
                <a:latin typeface="Arial"/>
                <a:cs typeface="Arial"/>
              </a:rPr>
              <a:t>kompetent</a:t>
            </a:r>
            <a:r>
              <a:rPr lang="en-US" sz="1800" dirty="0" smtClean="0">
                <a:latin typeface="Arial"/>
                <a:cs typeface="Arial"/>
              </a:rPr>
              <a:t> </a:t>
            </a:r>
            <a:r>
              <a:rPr lang="en-US" sz="1800" dirty="0" err="1" smtClean="0">
                <a:latin typeface="Arial"/>
                <a:cs typeface="Arial"/>
              </a:rPr>
              <a:t>medlem</a:t>
            </a:r>
            <a:r>
              <a:rPr lang="en-US" sz="1800" dirty="0" smtClean="0">
                <a:latin typeface="Arial"/>
                <a:cs typeface="Arial"/>
              </a:rPr>
              <a:t> </a:t>
            </a:r>
            <a:r>
              <a:rPr lang="en-US" sz="1800" dirty="0" err="1" smtClean="0">
                <a:latin typeface="Arial"/>
                <a:cs typeface="Arial"/>
              </a:rPr>
              <a:t>af</a:t>
            </a:r>
            <a:r>
              <a:rPr lang="en-US" sz="1800" dirty="0" smtClean="0">
                <a:latin typeface="Arial"/>
                <a:cs typeface="Arial"/>
              </a:rPr>
              <a:t> den </a:t>
            </a:r>
            <a:r>
              <a:rPr lang="en-US" sz="1800" dirty="0" err="1" smtClean="0">
                <a:latin typeface="Arial"/>
                <a:cs typeface="Arial"/>
              </a:rPr>
              <a:t>professionelle</a:t>
            </a:r>
            <a:r>
              <a:rPr lang="en-US" sz="1800" dirty="0" smtClean="0">
                <a:latin typeface="Arial"/>
                <a:cs typeface="Arial"/>
              </a:rPr>
              <a:t> </a:t>
            </a:r>
            <a:r>
              <a:rPr lang="en-US" sz="1800" dirty="0" err="1" smtClean="0">
                <a:latin typeface="Arial"/>
                <a:cs typeface="Arial"/>
              </a:rPr>
              <a:t>kultur</a:t>
            </a:r>
            <a:r>
              <a:rPr lang="en-US" sz="1800" dirty="0" smtClean="0">
                <a:latin typeface="Arial"/>
                <a:cs typeface="Arial"/>
              </a:rPr>
              <a:t>.</a:t>
            </a:r>
          </a:p>
          <a:p>
            <a:pPr algn="just"/>
            <a:r>
              <a:rPr lang="en-US" sz="1800" dirty="0" smtClean="0">
                <a:latin typeface="Arial"/>
                <a:cs typeface="Arial"/>
              </a:rPr>
              <a:t>At </a:t>
            </a:r>
            <a:r>
              <a:rPr lang="en-US" sz="1800" dirty="0" err="1" smtClean="0">
                <a:latin typeface="Arial"/>
                <a:cs typeface="Arial"/>
              </a:rPr>
              <a:t>lære</a:t>
            </a:r>
            <a:r>
              <a:rPr lang="en-US" sz="1800" dirty="0" smtClean="0">
                <a:latin typeface="Arial"/>
                <a:cs typeface="Arial"/>
              </a:rPr>
              <a:t> at </a:t>
            </a:r>
            <a:r>
              <a:rPr lang="en-US" sz="1800" dirty="0" err="1" smtClean="0">
                <a:latin typeface="Arial"/>
                <a:cs typeface="Arial"/>
              </a:rPr>
              <a:t>tænke</a:t>
            </a:r>
            <a:r>
              <a:rPr lang="en-US" sz="1800" dirty="0" smtClean="0">
                <a:latin typeface="Arial"/>
                <a:cs typeface="Arial"/>
              </a:rPr>
              <a:t>, handle </a:t>
            </a:r>
            <a:r>
              <a:rPr lang="en-US" sz="1800" dirty="0" err="1" smtClean="0">
                <a:latin typeface="Arial"/>
                <a:cs typeface="Arial"/>
              </a:rPr>
              <a:t>og</a:t>
            </a:r>
            <a:r>
              <a:rPr lang="en-US" sz="1800" dirty="0" smtClean="0">
                <a:latin typeface="Arial"/>
                <a:cs typeface="Arial"/>
              </a:rPr>
              <a:t> tale </a:t>
            </a:r>
            <a:r>
              <a:rPr lang="en-US" sz="1800" dirty="0" err="1" smtClean="0">
                <a:latin typeface="Arial"/>
                <a:cs typeface="Arial"/>
              </a:rPr>
              <a:t>på</a:t>
            </a:r>
            <a:r>
              <a:rPr lang="en-US" sz="1800" dirty="0" smtClean="0">
                <a:latin typeface="Arial"/>
                <a:cs typeface="Arial"/>
              </a:rPr>
              <a:t> </a:t>
            </a:r>
            <a:r>
              <a:rPr lang="en-US" sz="1800" dirty="0" err="1" smtClean="0">
                <a:latin typeface="Arial"/>
                <a:cs typeface="Arial"/>
              </a:rPr>
              <a:t>måder</a:t>
            </a:r>
            <a:r>
              <a:rPr lang="en-US" sz="1800" dirty="0" smtClean="0">
                <a:latin typeface="Arial"/>
                <a:cs typeface="Arial"/>
              </a:rPr>
              <a:t>, </a:t>
            </a:r>
            <a:r>
              <a:rPr lang="en-US" sz="1800" dirty="0" err="1" smtClean="0">
                <a:latin typeface="Arial"/>
                <a:cs typeface="Arial"/>
              </a:rPr>
              <a:t>som</a:t>
            </a:r>
            <a:r>
              <a:rPr lang="en-US" sz="1800" dirty="0" smtClean="0">
                <a:latin typeface="Arial"/>
                <a:cs typeface="Arial"/>
              </a:rPr>
              <a:t> </a:t>
            </a:r>
            <a:r>
              <a:rPr lang="en-US" sz="1800" dirty="0" err="1" smtClean="0">
                <a:latin typeface="Arial"/>
                <a:cs typeface="Arial"/>
              </a:rPr>
              <a:t>er</a:t>
            </a:r>
            <a:r>
              <a:rPr lang="en-US" sz="1800" dirty="0" smtClean="0">
                <a:latin typeface="Arial"/>
                <a:cs typeface="Arial"/>
              </a:rPr>
              <a:t> </a:t>
            </a:r>
            <a:r>
              <a:rPr lang="en-US" sz="1800" dirty="0" err="1" smtClean="0">
                <a:latin typeface="Arial"/>
                <a:cs typeface="Arial"/>
              </a:rPr>
              <a:t>hensigtsmæssige</a:t>
            </a:r>
            <a:r>
              <a:rPr lang="en-US" sz="1800" dirty="0" smtClean="0">
                <a:latin typeface="Arial"/>
                <a:cs typeface="Arial"/>
              </a:rPr>
              <a:t> for </a:t>
            </a:r>
            <a:r>
              <a:rPr lang="en-US" sz="1800" dirty="0" err="1" smtClean="0">
                <a:latin typeface="Arial"/>
                <a:cs typeface="Arial"/>
              </a:rPr>
              <a:t>organisationen</a:t>
            </a:r>
            <a:r>
              <a:rPr lang="en-US" sz="1800" dirty="0" smtClean="0">
                <a:latin typeface="Arial"/>
                <a:cs typeface="Arial"/>
              </a:rPr>
              <a:t>.</a:t>
            </a:r>
          </a:p>
          <a:p>
            <a:pPr algn="just"/>
            <a:r>
              <a:rPr lang="en-US" sz="1800" dirty="0" smtClean="0">
                <a:latin typeface="Arial"/>
                <a:cs typeface="Arial"/>
              </a:rPr>
              <a:t>Fra </a:t>
            </a:r>
            <a:r>
              <a:rPr lang="en-US" sz="1800" dirty="0" err="1" smtClean="0">
                <a:latin typeface="Arial"/>
                <a:cs typeface="Arial"/>
              </a:rPr>
              <a:t>kulturel</a:t>
            </a:r>
            <a:r>
              <a:rPr lang="en-US" sz="1800" dirty="0" smtClean="0">
                <a:latin typeface="Arial"/>
                <a:cs typeface="Arial"/>
              </a:rPr>
              <a:t> outsider </a:t>
            </a:r>
            <a:r>
              <a:rPr lang="en-US" sz="1800" dirty="0" err="1" smtClean="0">
                <a:latin typeface="Arial"/>
                <a:cs typeface="Arial"/>
              </a:rPr>
              <a:t>til</a:t>
            </a:r>
            <a:r>
              <a:rPr lang="en-US" sz="1800" dirty="0" smtClean="0">
                <a:latin typeface="Arial"/>
                <a:cs typeface="Arial"/>
              </a:rPr>
              <a:t> </a:t>
            </a:r>
            <a:r>
              <a:rPr lang="en-US" sz="1800" dirty="0" err="1" smtClean="0">
                <a:latin typeface="Arial"/>
                <a:cs typeface="Arial"/>
              </a:rPr>
              <a:t>kulturel</a:t>
            </a:r>
            <a:r>
              <a:rPr lang="en-US" sz="1800" dirty="0" smtClean="0">
                <a:latin typeface="Arial"/>
                <a:cs typeface="Arial"/>
              </a:rPr>
              <a:t> insider.</a:t>
            </a:r>
          </a:p>
          <a:p>
            <a:pPr algn="just"/>
            <a:endParaRPr lang="en-US" sz="1800" dirty="0" smtClean="0">
              <a:latin typeface="Arial"/>
              <a:cs typeface="Arial"/>
            </a:endParaRPr>
          </a:p>
          <a:p>
            <a:pPr algn="just"/>
            <a:endParaRPr lang="en-US" sz="1800" dirty="0">
              <a:latin typeface="Arial"/>
              <a:cs typeface="Arial"/>
            </a:endParaRPr>
          </a:p>
        </p:txBody>
      </p:sp>
    </p:spTree>
    <p:extLst>
      <p:ext uri="{BB962C8B-B14F-4D97-AF65-F5344CB8AC3E}">
        <p14:creationId xmlns:p14="http://schemas.microsoft.com/office/powerpoint/2010/main" val="471791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42102"/>
            <a:ext cx="7886700" cy="1325563"/>
          </a:xfrm>
        </p:spPr>
        <p:txBody>
          <a:bodyPr>
            <a:normAutofit/>
          </a:bodyPr>
          <a:lstStyle/>
          <a:p>
            <a:pPr algn="ctr"/>
            <a:r>
              <a:rPr lang="en-US" sz="2800" dirty="0" smtClean="0">
                <a:latin typeface="Arial"/>
                <a:cs typeface="Arial"/>
              </a:rPr>
              <a:t>At </a:t>
            </a:r>
            <a:r>
              <a:rPr lang="en-US" sz="2800" dirty="0" err="1" smtClean="0">
                <a:latin typeface="Arial"/>
                <a:cs typeface="Arial"/>
              </a:rPr>
              <a:t>tilegne</a:t>
            </a:r>
            <a:r>
              <a:rPr lang="en-US" sz="2800" dirty="0" smtClean="0">
                <a:latin typeface="Arial"/>
                <a:cs typeface="Arial"/>
              </a:rPr>
              <a:t> sig </a:t>
            </a:r>
            <a:r>
              <a:rPr lang="is-IS" sz="2800" dirty="0" smtClean="0">
                <a:latin typeface="Arial"/>
                <a:cs typeface="Arial"/>
              </a:rPr>
              <a:t>…</a:t>
            </a:r>
            <a:endParaRPr lang="en-US" sz="2800" dirty="0">
              <a:latin typeface="Arial"/>
              <a:cs typeface="Arial"/>
            </a:endParaRPr>
          </a:p>
        </p:txBody>
      </p:sp>
      <p:sp>
        <p:nvSpPr>
          <p:cNvPr id="3" name="Content Placeholder 2"/>
          <p:cNvSpPr>
            <a:spLocks noGrp="1"/>
          </p:cNvSpPr>
          <p:nvPr>
            <p:ph idx="1"/>
          </p:nvPr>
        </p:nvSpPr>
        <p:spPr>
          <a:xfrm>
            <a:off x="628650" y="2134525"/>
            <a:ext cx="7886700" cy="4351338"/>
          </a:xfrm>
        </p:spPr>
        <p:txBody>
          <a:bodyPr>
            <a:normAutofit/>
          </a:bodyPr>
          <a:lstStyle/>
          <a:p>
            <a:pPr algn="just"/>
            <a:r>
              <a:rPr lang="en-US" sz="1800" dirty="0" err="1" smtClean="0">
                <a:latin typeface="Arial"/>
                <a:cs typeface="Arial"/>
              </a:rPr>
              <a:t>Praksisrelaterede</a:t>
            </a:r>
            <a:r>
              <a:rPr lang="en-US" sz="1800" dirty="0" smtClean="0">
                <a:latin typeface="Arial"/>
                <a:cs typeface="Arial"/>
              </a:rPr>
              <a:t> </a:t>
            </a:r>
            <a:r>
              <a:rPr lang="en-US" sz="1800" dirty="0" err="1" smtClean="0">
                <a:latin typeface="Arial"/>
                <a:cs typeface="Arial"/>
              </a:rPr>
              <a:t>kompetencer</a:t>
            </a:r>
            <a:r>
              <a:rPr lang="en-US" sz="1800" dirty="0" smtClean="0">
                <a:latin typeface="Arial"/>
                <a:cs typeface="Arial"/>
              </a:rPr>
              <a:t>, </a:t>
            </a:r>
            <a:r>
              <a:rPr lang="en-US" sz="1800" dirty="0" err="1" smtClean="0">
                <a:latin typeface="Arial"/>
                <a:cs typeface="Arial"/>
              </a:rPr>
              <a:t>som</a:t>
            </a:r>
            <a:r>
              <a:rPr lang="en-US" sz="1800" dirty="0" smtClean="0">
                <a:latin typeface="Arial"/>
                <a:cs typeface="Arial"/>
              </a:rPr>
              <a:t> </a:t>
            </a:r>
            <a:r>
              <a:rPr lang="en-US" sz="1800" dirty="0" err="1" smtClean="0">
                <a:latin typeface="Arial"/>
                <a:cs typeface="Arial"/>
              </a:rPr>
              <a:t>gør</a:t>
            </a:r>
            <a:r>
              <a:rPr lang="en-US" sz="1800" dirty="0" smtClean="0">
                <a:latin typeface="Arial"/>
                <a:cs typeface="Arial"/>
              </a:rPr>
              <a:t> </a:t>
            </a:r>
            <a:r>
              <a:rPr lang="en-US" sz="1800" dirty="0" err="1" smtClean="0">
                <a:latin typeface="Arial"/>
                <a:cs typeface="Arial"/>
              </a:rPr>
              <a:t>medarbejderen</a:t>
            </a:r>
            <a:r>
              <a:rPr lang="en-US" sz="1800" dirty="0" smtClean="0">
                <a:latin typeface="Arial"/>
                <a:cs typeface="Arial"/>
              </a:rPr>
              <a:t> </a:t>
            </a:r>
            <a:r>
              <a:rPr lang="en-US" sz="1800" dirty="0" err="1" smtClean="0">
                <a:latin typeface="Arial"/>
                <a:cs typeface="Arial"/>
              </a:rPr>
              <a:t>i</a:t>
            </a:r>
            <a:r>
              <a:rPr lang="en-US" sz="1800" dirty="0" smtClean="0">
                <a:latin typeface="Arial"/>
                <a:cs typeface="Arial"/>
              </a:rPr>
              <a:t> stand </a:t>
            </a:r>
            <a:r>
              <a:rPr lang="en-US" sz="1800" dirty="0" err="1" smtClean="0">
                <a:latin typeface="Arial"/>
                <a:cs typeface="Arial"/>
              </a:rPr>
              <a:t>til</a:t>
            </a:r>
            <a:r>
              <a:rPr lang="en-US" sz="1800" dirty="0" smtClean="0">
                <a:latin typeface="Arial"/>
                <a:cs typeface="Arial"/>
              </a:rPr>
              <a:t> </a:t>
            </a:r>
            <a:r>
              <a:rPr lang="en-US" sz="1800" dirty="0" err="1" smtClean="0">
                <a:latin typeface="Arial"/>
                <a:cs typeface="Arial"/>
              </a:rPr>
              <a:t>helt</a:t>
            </a:r>
            <a:r>
              <a:rPr lang="en-US" sz="1800" dirty="0" smtClean="0">
                <a:latin typeface="Arial"/>
                <a:cs typeface="Arial"/>
              </a:rPr>
              <a:t> </a:t>
            </a:r>
            <a:r>
              <a:rPr lang="en-US" sz="1800" dirty="0" err="1" smtClean="0">
                <a:latin typeface="Arial"/>
                <a:cs typeface="Arial"/>
              </a:rPr>
              <a:t>konkret</a:t>
            </a:r>
            <a:r>
              <a:rPr lang="en-US" sz="1800" dirty="0" smtClean="0">
                <a:latin typeface="Arial"/>
                <a:cs typeface="Arial"/>
              </a:rPr>
              <a:t> at </a:t>
            </a:r>
            <a:r>
              <a:rPr lang="en-US" sz="1800" dirty="0" err="1" smtClean="0">
                <a:latin typeface="Arial"/>
                <a:cs typeface="Arial"/>
              </a:rPr>
              <a:t>løse</a:t>
            </a:r>
            <a:r>
              <a:rPr lang="en-US" sz="1800" dirty="0" smtClean="0">
                <a:latin typeface="Arial"/>
                <a:cs typeface="Arial"/>
              </a:rPr>
              <a:t> de </a:t>
            </a:r>
            <a:r>
              <a:rPr lang="en-US" sz="1800" dirty="0" err="1" smtClean="0">
                <a:latin typeface="Arial"/>
                <a:cs typeface="Arial"/>
              </a:rPr>
              <a:t>givne</a:t>
            </a:r>
            <a:r>
              <a:rPr lang="en-US" sz="1800" dirty="0" smtClean="0">
                <a:latin typeface="Arial"/>
                <a:cs typeface="Arial"/>
              </a:rPr>
              <a:t> </a:t>
            </a:r>
            <a:r>
              <a:rPr lang="en-US" sz="1800" dirty="0" err="1" smtClean="0">
                <a:latin typeface="Arial"/>
                <a:cs typeface="Arial"/>
              </a:rPr>
              <a:t>arbejdsopgaver</a:t>
            </a:r>
            <a:r>
              <a:rPr lang="en-US" sz="1800" dirty="0" smtClean="0">
                <a:latin typeface="Arial"/>
                <a:cs typeface="Arial"/>
              </a:rPr>
              <a:t>.</a:t>
            </a:r>
          </a:p>
          <a:p>
            <a:pPr algn="just"/>
            <a:r>
              <a:rPr lang="en-US" sz="1800" dirty="0" smtClean="0">
                <a:latin typeface="Arial"/>
                <a:cs typeface="Arial"/>
              </a:rPr>
              <a:t>Skilled doing (Boyer 2008).</a:t>
            </a:r>
          </a:p>
          <a:p>
            <a:pPr marL="0" indent="0" algn="just">
              <a:buNone/>
            </a:pPr>
            <a:endParaRPr lang="en-US" sz="1800" dirty="0" smtClean="0">
              <a:latin typeface="Arial"/>
              <a:cs typeface="Arial"/>
            </a:endParaRPr>
          </a:p>
          <a:p>
            <a:pPr algn="just"/>
            <a:r>
              <a:rPr lang="en-US" sz="1800" dirty="0" err="1" smtClean="0">
                <a:latin typeface="Arial"/>
                <a:cs typeface="Arial"/>
              </a:rPr>
              <a:t>Det</a:t>
            </a:r>
            <a:r>
              <a:rPr lang="en-US" sz="1800" dirty="0" smtClean="0">
                <a:latin typeface="Arial"/>
                <a:cs typeface="Arial"/>
              </a:rPr>
              <a:t> </a:t>
            </a:r>
            <a:r>
              <a:rPr lang="en-US" sz="1800" dirty="0" err="1" smtClean="0">
                <a:latin typeface="Arial"/>
                <a:cs typeface="Arial"/>
              </a:rPr>
              <a:t>komplekse</a:t>
            </a:r>
            <a:r>
              <a:rPr lang="en-US" sz="1800" dirty="0" smtClean="0">
                <a:latin typeface="Arial"/>
                <a:cs typeface="Arial"/>
              </a:rPr>
              <a:t> </a:t>
            </a:r>
            <a:r>
              <a:rPr lang="en-US" sz="1800" dirty="0" err="1" smtClean="0">
                <a:latin typeface="Arial"/>
                <a:cs typeface="Arial"/>
              </a:rPr>
              <a:t>sæt</a:t>
            </a:r>
            <a:r>
              <a:rPr lang="en-US" sz="1800" dirty="0" smtClean="0">
                <a:latin typeface="Arial"/>
                <a:cs typeface="Arial"/>
              </a:rPr>
              <a:t> </a:t>
            </a:r>
            <a:r>
              <a:rPr lang="en-US" sz="1800" dirty="0" err="1" smtClean="0">
                <a:latin typeface="Arial"/>
                <a:cs typeface="Arial"/>
              </a:rPr>
              <a:t>af</a:t>
            </a:r>
            <a:r>
              <a:rPr lang="en-US" sz="1800" dirty="0" smtClean="0">
                <a:latin typeface="Arial"/>
                <a:cs typeface="Arial"/>
              </a:rPr>
              <a:t> </a:t>
            </a:r>
            <a:r>
              <a:rPr lang="en-US" sz="1800" dirty="0" err="1" smtClean="0">
                <a:latin typeface="Arial"/>
                <a:cs typeface="Arial"/>
              </a:rPr>
              <a:t>værdier</a:t>
            </a:r>
            <a:r>
              <a:rPr lang="en-US" sz="1800" dirty="0" smtClean="0">
                <a:latin typeface="Arial"/>
                <a:cs typeface="Arial"/>
              </a:rPr>
              <a:t>, </a:t>
            </a:r>
            <a:r>
              <a:rPr lang="en-US" sz="1800" dirty="0" err="1" smtClean="0">
                <a:latin typeface="Arial"/>
                <a:cs typeface="Arial"/>
              </a:rPr>
              <a:t>som</a:t>
            </a:r>
            <a:r>
              <a:rPr lang="en-US" sz="1800" dirty="0" smtClean="0">
                <a:latin typeface="Arial"/>
                <a:cs typeface="Arial"/>
              </a:rPr>
              <a:t> ligger </a:t>
            </a:r>
            <a:r>
              <a:rPr lang="en-US" sz="1800" dirty="0" err="1" smtClean="0">
                <a:latin typeface="Arial"/>
                <a:cs typeface="Arial"/>
              </a:rPr>
              <a:t>til</a:t>
            </a:r>
            <a:r>
              <a:rPr lang="en-US" sz="1800" dirty="0" smtClean="0">
                <a:latin typeface="Arial"/>
                <a:cs typeface="Arial"/>
              </a:rPr>
              <a:t> </a:t>
            </a:r>
            <a:r>
              <a:rPr lang="en-US" sz="1800" dirty="0" err="1" smtClean="0">
                <a:latin typeface="Arial"/>
                <a:cs typeface="Arial"/>
              </a:rPr>
              <a:t>grund</a:t>
            </a:r>
            <a:r>
              <a:rPr lang="en-US" sz="1800" dirty="0" smtClean="0">
                <a:latin typeface="Arial"/>
                <a:cs typeface="Arial"/>
              </a:rPr>
              <a:t> for </a:t>
            </a:r>
            <a:r>
              <a:rPr lang="en-US" sz="1800" dirty="0" err="1" smtClean="0">
                <a:latin typeface="Arial"/>
                <a:cs typeface="Arial"/>
              </a:rPr>
              <a:t>disse</a:t>
            </a:r>
            <a:r>
              <a:rPr lang="en-US" sz="1800" dirty="0" smtClean="0">
                <a:latin typeface="Arial"/>
                <a:cs typeface="Arial"/>
              </a:rPr>
              <a:t> </a:t>
            </a:r>
            <a:r>
              <a:rPr lang="en-US" sz="1800" dirty="0" err="1" smtClean="0">
                <a:latin typeface="Arial"/>
                <a:cs typeface="Arial"/>
              </a:rPr>
              <a:t>kompetencer</a:t>
            </a:r>
            <a:r>
              <a:rPr lang="en-US" sz="1800" dirty="0" smtClean="0">
                <a:latin typeface="Arial"/>
                <a:cs typeface="Arial"/>
              </a:rPr>
              <a:t> </a:t>
            </a:r>
            <a:r>
              <a:rPr lang="en-US" sz="1800" dirty="0" err="1" smtClean="0">
                <a:latin typeface="Arial"/>
                <a:cs typeface="Arial"/>
              </a:rPr>
              <a:t>og</a:t>
            </a:r>
            <a:r>
              <a:rPr lang="en-US" sz="1800" dirty="0" smtClean="0">
                <a:latin typeface="Arial"/>
                <a:cs typeface="Arial"/>
              </a:rPr>
              <a:t> </a:t>
            </a:r>
            <a:r>
              <a:rPr lang="en-US" sz="1800" dirty="0" err="1" smtClean="0">
                <a:latin typeface="Arial"/>
                <a:cs typeface="Arial"/>
              </a:rPr>
              <a:t>udvikle</a:t>
            </a:r>
            <a:r>
              <a:rPr lang="en-US" sz="1800" dirty="0" smtClean="0">
                <a:latin typeface="Arial"/>
                <a:cs typeface="Arial"/>
              </a:rPr>
              <a:t> en </a:t>
            </a:r>
            <a:r>
              <a:rPr lang="en-US" sz="1800" dirty="0" err="1" smtClean="0">
                <a:latin typeface="Arial"/>
                <a:cs typeface="Arial"/>
              </a:rPr>
              <a:t>professionel</a:t>
            </a:r>
            <a:r>
              <a:rPr lang="en-US" sz="1800" dirty="0" smtClean="0">
                <a:latin typeface="Arial"/>
                <a:cs typeface="Arial"/>
              </a:rPr>
              <a:t> </a:t>
            </a:r>
            <a:r>
              <a:rPr lang="en-US" sz="1800" dirty="0" err="1" smtClean="0">
                <a:latin typeface="Arial"/>
                <a:cs typeface="Arial"/>
              </a:rPr>
              <a:t>identitet</a:t>
            </a:r>
            <a:r>
              <a:rPr lang="en-US" sz="1800" dirty="0" smtClean="0">
                <a:latin typeface="Arial"/>
                <a:cs typeface="Arial"/>
              </a:rPr>
              <a:t> </a:t>
            </a:r>
            <a:r>
              <a:rPr lang="en-US" sz="1800" dirty="0" err="1" smtClean="0">
                <a:latin typeface="Arial"/>
                <a:cs typeface="Arial"/>
              </a:rPr>
              <a:t>som</a:t>
            </a:r>
            <a:r>
              <a:rPr lang="en-US" sz="1800" dirty="0" smtClean="0">
                <a:latin typeface="Arial"/>
                <a:cs typeface="Arial"/>
              </a:rPr>
              <a:t> </a:t>
            </a:r>
            <a:r>
              <a:rPr lang="en-US" sz="1800" dirty="0" err="1" smtClean="0">
                <a:latin typeface="Arial"/>
                <a:cs typeface="Arial"/>
              </a:rPr>
              <a:t>eksempelvis</a:t>
            </a:r>
            <a:r>
              <a:rPr lang="en-US" sz="1800" dirty="0" smtClean="0">
                <a:latin typeface="Arial"/>
                <a:cs typeface="Arial"/>
              </a:rPr>
              <a:t> </a:t>
            </a:r>
            <a:r>
              <a:rPr lang="en-US" sz="1800" dirty="0" err="1" smtClean="0">
                <a:latin typeface="Arial"/>
                <a:cs typeface="Arial"/>
              </a:rPr>
              <a:t>mellemleder</a:t>
            </a:r>
            <a:r>
              <a:rPr lang="en-US" sz="1800" dirty="0" smtClean="0">
                <a:latin typeface="Arial"/>
                <a:cs typeface="Arial"/>
              </a:rPr>
              <a:t>, </a:t>
            </a:r>
            <a:r>
              <a:rPr lang="en-US" sz="1800" dirty="0" err="1" smtClean="0">
                <a:latin typeface="Arial"/>
                <a:cs typeface="Arial"/>
              </a:rPr>
              <a:t>ingeniør</a:t>
            </a:r>
            <a:r>
              <a:rPr lang="en-US" sz="1800" dirty="0" smtClean="0">
                <a:latin typeface="Arial"/>
                <a:cs typeface="Arial"/>
              </a:rPr>
              <a:t> </a:t>
            </a:r>
            <a:r>
              <a:rPr lang="en-US" sz="1800" dirty="0" err="1" smtClean="0">
                <a:latin typeface="Arial"/>
                <a:cs typeface="Arial"/>
              </a:rPr>
              <a:t>eller</a:t>
            </a:r>
            <a:r>
              <a:rPr lang="en-US" sz="1800" dirty="0" smtClean="0">
                <a:latin typeface="Arial"/>
                <a:cs typeface="Arial"/>
              </a:rPr>
              <a:t> </a:t>
            </a:r>
            <a:r>
              <a:rPr lang="en-US" sz="1800" dirty="0" err="1" smtClean="0">
                <a:latin typeface="Arial"/>
                <a:cs typeface="Arial"/>
              </a:rPr>
              <a:t>andet</a:t>
            </a:r>
            <a:r>
              <a:rPr lang="en-US" sz="1800" dirty="0" smtClean="0">
                <a:latin typeface="Arial"/>
                <a:cs typeface="Arial"/>
              </a:rPr>
              <a:t>.</a:t>
            </a:r>
            <a:endParaRPr lang="en-US" sz="1800" dirty="0">
              <a:latin typeface="Arial"/>
              <a:cs typeface="Arial"/>
            </a:endParaRPr>
          </a:p>
          <a:p>
            <a:pPr algn="just"/>
            <a:r>
              <a:rPr lang="en-US" sz="1800" dirty="0" smtClean="0">
                <a:latin typeface="Arial"/>
                <a:cs typeface="Arial"/>
              </a:rPr>
              <a:t>Skilled knowing (Boyer 2008).</a:t>
            </a:r>
          </a:p>
          <a:p>
            <a:pPr algn="just"/>
            <a:endParaRPr lang="en-US" sz="1800" dirty="0">
              <a:latin typeface="Arial"/>
              <a:cs typeface="Arial"/>
            </a:endParaRPr>
          </a:p>
        </p:txBody>
      </p:sp>
    </p:spTree>
    <p:extLst>
      <p:ext uri="{BB962C8B-B14F-4D97-AF65-F5344CB8AC3E}">
        <p14:creationId xmlns:p14="http://schemas.microsoft.com/office/powerpoint/2010/main" val="19109919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3409</TotalTime>
  <Words>1198</Words>
  <Application>Microsoft Macintosh PowerPoint</Application>
  <PresentationFormat>Skærmshow (4:3)</PresentationFormat>
  <Paragraphs>179</Paragraphs>
  <Slides>29</Slides>
  <Notes>0</Notes>
  <HiddenSlides>0</HiddenSlides>
  <MMClips>0</MMClips>
  <ScaleCrop>false</ScaleCrop>
  <HeadingPairs>
    <vt:vector size="4" baseType="variant">
      <vt:variant>
        <vt:lpstr>Tema</vt:lpstr>
      </vt:variant>
      <vt:variant>
        <vt:i4>1</vt:i4>
      </vt:variant>
      <vt:variant>
        <vt:lpstr>Diastitler</vt:lpstr>
      </vt:variant>
      <vt:variant>
        <vt:i4>29</vt:i4>
      </vt:variant>
    </vt:vector>
  </HeadingPairs>
  <TitlesOfParts>
    <vt:vector size="30" baseType="lpstr">
      <vt:lpstr>Office Theme</vt:lpstr>
      <vt:lpstr>Socialisering i organisationer</vt:lpstr>
      <vt:lpstr>Indhold</vt:lpstr>
      <vt:lpstr>Socialisering – en definition</vt:lpstr>
      <vt:lpstr>Socialisering</vt:lpstr>
      <vt:lpstr>Medarbejder i international virksomhed</vt:lpstr>
      <vt:lpstr>Socialisering handler om</vt:lpstr>
      <vt:lpstr>Socialisering indebærer:</vt:lpstr>
      <vt:lpstr>Socialisering - formål</vt:lpstr>
      <vt:lpstr>At tilegne sig …</vt:lpstr>
      <vt:lpstr>Socialisering – paradigme 1</vt:lpstr>
      <vt:lpstr>Socialisering – paradigme 2</vt:lpstr>
      <vt:lpstr>Praksisfællesskab</vt:lpstr>
      <vt:lpstr>Legitim perifer deltagelse</vt:lpstr>
      <vt:lpstr>Socialisering – paradigme 3</vt:lpstr>
      <vt:lpstr>Socialisering i internationale virksomheder</vt:lpstr>
      <vt:lpstr>Faser i socialiseringen</vt:lpstr>
      <vt:lpstr>Faser i socialiseringen</vt:lpstr>
      <vt:lpstr>Socialiseringsagenter</vt:lpstr>
      <vt:lpstr>Socialiseringsmekanismer</vt:lpstr>
      <vt:lpstr>Socialiseringsmekanismer</vt:lpstr>
      <vt:lpstr>I selve socialiseringsprocessen</vt:lpstr>
      <vt:lpstr>PowerPoint-præsentation</vt:lpstr>
      <vt:lpstr>Eksempel på implicit socialiseringsproces</vt:lpstr>
      <vt:lpstr>Best practice</vt:lpstr>
      <vt:lpstr>Vygotsky</vt:lpstr>
      <vt:lpstr>En udviklingszone består af:</vt:lpstr>
      <vt:lpstr>De tre udviklingszoner</vt:lpstr>
      <vt:lpstr>Tre typer nytilkomne</vt:lpstr>
      <vt:lpstr>Løbende feedback</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Socialisering</dc:title>
  <dc:creator>gitte gravengaard</dc:creator>
  <cp:lastModifiedBy>Thomas Lehman Waaben Toft</cp:lastModifiedBy>
  <cp:revision>66</cp:revision>
  <dcterms:created xsi:type="dcterms:W3CDTF">2016-06-17T13:19:37Z</dcterms:created>
  <dcterms:modified xsi:type="dcterms:W3CDTF">2016-08-14T18:14:45Z</dcterms:modified>
</cp:coreProperties>
</file>