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rte Asmuß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84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784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10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164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034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719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1799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7894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546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40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Click to edit Master text styles</a:t>
            </a:r>
          </a:p>
          <a:p>
            <a:pPr lvl="1"/>
            <a:r>
              <a:rPr lang="da-DK" smtClean="0"/>
              <a:t>Second level</a:t>
            </a:r>
          </a:p>
          <a:p>
            <a:pPr lvl="2"/>
            <a:r>
              <a:rPr lang="da-DK" smtClean="0"/>
              <a:t>Third level</a:t>
            </a:r>
          </a:p>
          <a:p>
            <a:pPr lvl="3"/>
            <a:r>
              <a:rPr lang="da-DK" smtClean="0"/>
              <a:t>Fourth level</a:t>
            </a:r>
          </a:p>
          <a:p>
            <a:pPr lvl="4"/>
            <a:r>
              <a:rPr lang="da-DK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365F7-897F-BD41-AB0D-8F9B59FF5C7E}" type="datetimeFigureOut">
              <a:rPr lang="en-US" smtClean="0"/>
              <a:t>14/08/16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9A9A6-A78A-8C40-A848-7FE0831463B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7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da-DK" sz="5200" dirty="0">
                <a:latin typeface="Arial"/>
                <a:cs typeface="Arial"/>
              </a:rPr>
              <a:t>Den stabile organisation: Rutiner i organisationer </a:t>
            </a:r>
            <a:endParaRPr lang="en-GB" sz="52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40650"/>
            <a:ext cx="6400800" cy="1752600"/>
          </a:xfrm>
        </p:spPr>
        <p:txBody>
          <a:bodyPr/>
          <a:lstStyle/>
          <a:p>
            <a:r>
              <a:rPr lang="da-DK" sz="2800" dirty="0" smtClean="0">
                <a:solidFill>
                  <a:srgbClr val="7F7F7F"/>
                </a:solidFill>
                <a:latin typeface="Arial"/>
                <a:cs typeface="Arial"/>
              </a:rPr>
              <a:t>Kapitel </a:t>
            </a:r>
            <a:r>
              <a:rPr lang="da-DK" sz="2800" dirty="0" smtClean="0">
                <a:solidFill>
                  <a:srgbClr val="7F7F7F"/>
                </a:solidFill>
                <a:latin typeface="Arial"/>
                <a:cs typeface="Arial"/>
              </a:rPr>
              <a:t>12</a:t>
            </a:r>
          </a:p>
          <a:p>
            <a:endParaRPr lang="da-DK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da-DK" sz="2000" dirty="0">
                <a:solidFill>
                  <a:srgbClr val="7F7F7F"/>
                </a:solidFill>
                <a:latin typeface="Arial"/>
                <a:cs typeface="Arial"/>
              </a:rPr>
              <a:t>Birte </a:t>
            </a:r>
            <a:r>
              <a:rPr lang="da-DK" sz="2000" dirty="0" err="1">
                <a:solidFill>
                  <a:srgbClr val="7F7F7F"/>
                </a:solidFill>
                <a:latin typeface="Arial"/>
                <a:cs typeface="Arial"/>
              </a:rPr>
              <a:t>Asmuß</a:t>
            </a:r>
            <a:r>
              <a:rPr lang="da-DK" sz="20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endParaRPr lang="en-GB" sz="2000" dirty="0">
              <a:solidFill>
                <a:srgbClr val="7F7F7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7171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6534"/>
            <a:ext cx="8229600" cy="1143000"/>
          </a:xfrm>
        </p:spPr>
        <p:txBody>
          <a:bodyPr>
            <a:noAutofit/>
          </a:bodyPr>
          <a:lstStyle/>
          <a:p>
            <a:r>
              <a:rPr lang="da-DK" sz="2800" dirty="0" smtClean="0"/>
              <a:t>Opsummering (3)</a:t>
            </a:r>
            <a:br>
              <a:rPr lang="da-DK" sz="2800" dirty="0" smtClean="0"/>
            </a:br>
            <a:r>
              <a:rPr lang="da-DK" sz="2800" dirty="0"/>
              <a:t>Hvordan  undersøger vi rutiner i organisationer</a:t>
            </a:r>
            <a:r>
              <a:rPr lang="da-DK" sz="2800" dirty="0" smtClean="0"/>
              <a:t>?</a:t>
            </a:r>
            <a:br>
              <a:rPr lang="da-DK" sz="2800" dirty="0" smtClean="0"/>
            </a:b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1938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latin typeface="Arial"/>
              <a:cs typeface="Arial"/>
            </a:endParaRPr>
          </a:p>
          <a:p>
            <a:pPr algn="just"/>
            <a:r>
              <a:rPr lang="da-DK" sz="1800" dirty="0">
                <a:latin typeface="Arial"/>
                <a:cs typeface="Arial"/>
              </a:rPr>
              <a:t>Lav video- eller audioobservationer i organisationer af de rutiner, du er interesseret i (</a:t>
            </a:r>
            <a:r>
              <a:rPr lang="da-DK" sz="1800" dirty="0" err="1">
                <a:latin typeface="Arial"/>
                <a:cs typeface="Arial"/>
              </a:rPr>
              <a:t>mikroetnografi</a:t>
            </a:r>
            <a:r>
              <a:rPr lang="da-DK" sz="1800" dirty="0">
                <a:latin typeface="Arial"/>
                <a:cs typeface="Arial"/>
              </a:rPr>
              <a:t> eller </a:t>
            </a:r>
            <a:r>
              <a:rPr lang="da-DK" sz="1800" dirty="0" err="1">
                <a:latin typeface="Arial"/>
                <a:cs typeface="Arial"/>
              </a:rPr>
              <a:t>shadowing</a:t>
            </a:r>
            <a:r>
              <a:rPr lang="da-DK" sz="1800" dirty="0" smtClean="0">
                <a:latin typeface="Arial"/>
                <a:cs typeface="Arial"/>
              </a:rPr>
              <a:t>).</a:t>
            </a:r>
          </a:p>
          <a:p>
            <a:pPr algn="just"/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Transskriber </a:t>
            </a:r>
            <a:r>
              <a:rPr lang="da-DK" sz="1800" dirty="0">
                <a:latin typeface="Arial"/>
                <a:cs typeface="Arial"/>
              </a:rPr>
              <a:t>optagelserne ved at følge et bestemt transskriptionssystem (</a:t>
            </a:r>
            <a:r>
              <a:rPr lang="en-GB" sz="1800" dirty="0">
                <a:latin typeface="Arial"/>
                <a:cs typeface="Arial"/>
              </a:rPr>
              <a:t>Hepburn &amp; Bolden, 2013</a:t>
            </a:r>
            <a:r>
              <a:rPr lang="en-GB" sz="1800" dirty="0" smtClean="0">
                <a:latin typeface="Arial"/>
                <a:cs typeface="Arial"/>
              </a:rPr>
              <a:t>).</a:t>
            </a:r>
          </a:p>
          <a:p>
            <a:pPr algn="just"/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en-GB" sz="1800" dirty="0" err="1" smtClean="0">
                <a:latin typeface="Arial"/>
                <a:cs typeface="Arial"/>
              </a:rPr>
              <a:t>Ved</a:t>
            </a:r>
            <a:r>
              <a:rPr lang="en-GB" sz="1800" dirty="0" smtClean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hjælp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af</a:t>
            </a:r>
            <a:r>
              <a:rPr lang="en-GB" sz="1800" dirty="0">
                <a:latin typeface="Arial"/>
                <a:cs typeface="Arial"/>
              </a:rPr>
              <a:t> en </a:t>
            </a:r>
            <a:r>
              <a:rPr lang="en-GB" sz="1800" dirty="0" err="1">
                <a:latin typeface="Arial"/>
                <a:cs typeface="Arial"/>
              </a:rPr>
              <a:t>sekventiel</a:t>
            </a:r>
            <a:r>
              <a:rPr lang="en-GB" sz="1800" dirty="0">
                <a:latin typeface="Arial"/>
                <a:cs typeface="Arial"/>
              </a:rPr>
              <a:t> analyse </a:t>
            </a:r>
            <a:r>
              <a:rPr lang="en-GB" sz="1800" dirty="0" err="1">
                <a:latin typeface="Arial"/>
                <a:cs typeface="Arial"/>
              </a:rPr>
              <a:t>identificer</a:t>
            </a:r>
            <a:r>
              <a:rPr lang="en-GB" sz="1800" dirty="0">
                <a:latin typeface="Arial"/>
                <a:cs typeface="Arial"/>
              </a:rPr>
              <a:t> de </a:t>
            </a:r>
            <a:r>
              <a:rPr lang="en-GB" sz="1800" dirty="0" err="1">
                <a:latin typeface="Arial"/>
                <a:cs typeface="Arial"/>
              </a:rPr>
              <a:t>mikrorutiner</a:t>
            </a:r>
            <a:r>
              <a:rPr lang="en-GB" sz="1800" dirty="0">
                <a:latin typeface="Arial"/>
                <a:cs typeface="Arial"/>
              </a:rPr>
              <a:t>, der </a:t>
            </a:r>
            <a:r>
              <a:rPr lang="en-GB" sz="1800" dirty="0" err="1">
                <a:latin typeface="Arial"/>
                <a:cs typeface="Arial"/>
              </a:rPr>
              <a:t>er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centrale</a:t>
            </a:r>
            <a:r>
              <a:rPr lang="en-GB" sz="1800" dirty="0">
                <a:latin typeface="Arial"/>
                <a:cs typeface="Arial"/>
              </a:rPr>
              <a:t> for den </a:t>
            </a:r>
            <a:r>
              <a:rPr lang="en-GB" sz="1800" dirty="0" err="1">
                <a:latin typeface="Arial"/>
                <a:cs typeface="Arial"/>
              </a:rPr>
              <a:t>overordnede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organisatoriske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 smtClean="0">
                <a:latin typeface="Arial"/>
                <a:cs typeface="Arial"/>
              </a:rPr>
              <a:t>rutine</a:t>
            </a:r>
            <a:r>
              <a:rPr lang="en-GB" sz="18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en-GB" sz="1800" dirty="0" smtClean="0">
                <a:latin typeface="Arial"/>
                <a:cs typeface="Arial"/>
              </a:rPr>
              <a:t>Analyser </a:t>
            </a:r>
            <a:r>
              <a:rPr lang="en-GB" sz="1800" dirty="0" err="1">
                <a:latin typeface="Arial"/>
                <a:cs typeface="Arial"/>
              </a:rPr>
              <a:t>mikrorutinerne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gennem</a:t>
            </a:r>
            <a:r>
              <a:rPr lang="en-GB" sz="1800" dirty="0">
                <a:latin typeface="Arial"/>
                <a:cs typeface="Arial"/>
              </a:rPr>
              <a:t> en </a:t>
            </a:r>
            <a:r>
              <a:rPr lang="en-GB" sz="1800" dirty="0" err="1">
                <a:latin typeface="Arial"/>
                <a:cs typeface="Arial"/>
              </a:rPr>
              <a:t>konversationsanalyse</a:t>
            </a:r>
            <a:r>
              <a:rPr lang="en-GB" sz="1800" dirty="0">
                <a:latin typeface="Arial"/>
                <a:cs typeface="Arial"/>
              </a:rPr>
              <a:t> for at se </a:t>
            </a:r>
            <a:r>
              <a:rPr lang="en-GB" sz="1800" dirty="0" err="1">
                <a:latin typeface="Arial"/>
                <a:cs typeface="Arial"/>
              </a:rPr>
              <a:t>på</a:t>
            </a:r>
            <a:r>
              <a:rPr lang="en-GB" sz="1800" dirty="0">
                <a:latin typeface="Arial"/>
                <a:cs typeface="Arial"/>
              </a:rPr>
              <a:t> de </a:t>
            </a:r>
            <a:r>
              <a:rPr lang="en-GB" sz="1800" dirty="0" err="1">
                <a:latin typeface="Arial"/>
                <a:cs typeface="Arial"/>
              </a:rPr>
              <a:t>interaktionelle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meningsforhandlinger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mellem</a:t>
            </a:r>
            <a:r>
              <a:rPr lang="en-GB" sz="1800" dirty="0">
                <a:latin typeface="Arial"/>
                <a:cs typeface="Arial"/>
              </a:rPr>
              <a:t> de </a:t>
            </a:r>
            <a:r>
              <a:rPr lang="en-GB" sz="1800" dirty="0" err="1">
                <a:latin typeface="Arial"/>
                <a:cs typeface="Arial"/>
              </a:rPr>
              <a:t>forskellige</a:t>
            </a:r>
            <a:r>
              <a:rPr lang="en-GB" sz="1800" dirty="0">
                <a:latin typeface="Arial"/>
                <a:cs typeface="Arial"/>
              </a:rPr>
              <a:t> </a:t>
            </a:r>
            <a:r>
              <a:rPr lang="en-GB" sz="1800" dirty="0" err="1">
                <a:latin typeface="Arial"/>
                <a:cs typeface="Arial"/>
              </a:rPr>
              <a:t>deltagere</a:t>
            </a:r>
            <a:r>
              <a:rPr lang="en-GB" sz="1800" dirty="0">
                <a:latin typeface="Arial"/>
                <a:cs typeface="Arial"/>
              </a:rPr>
              <a:t> (</a:t>
            </a:r>
            <a:r>
              <a:rPr lang="en-GB" sz="1800" dirty="0" err="1">
                <a:latin typeface="Arial"/>
                <a:cs typeface="Arial"/>
              </a:rPr>
              <a:t>Sidnell</a:t>
            </a:r>
            <a:r>
              <a:rPr lang="en-GB" sz="1800" dirty="0">
                <a:latin typeface="Arial"/>
                <a:cs typeface="Arial"/>
              </a:rPr>
              <a:t> &amp; </a:t>
            </a:r>
            <a:r>
              <a:rPr lang="en-GB" sz="1800" dirty="0" err="1">
                <a:latin typeface="Arial"/>
                <a:cs typeface="Arial"/>
              </a:rPr>
              <a:t>Stivers</a:t>
            </a:r>
            <a:r>
              <a:rPr lang="en-GB" sz="1800" dirty="0">
                <a:latin typeface="Arial"/>
                <a:cs typeface="Arial"/>
              </a:rPr>
              <a:t> 2013</a:t>
            </a:r>
            <a:r>
              <a:rPr lang="en-GB" sz="1800" dirty="0" smtClean="0">
                <a:latin typeface="Arial"/>
                <a:cs typeface="Arial"/>
              </a:rPr>
              <a:t>).</a:t>
            </a:r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647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0189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Øvelse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5251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err="1" smtClean="0">
                <a:latin typeface="Arial"/>
                <a:cs typeface="Arial"/>
              </a:rPr>
              <a:t>Diskutér</a:t>
            </a:r>
            <a:r>
              <a:rPr lang="en-US" sz="1800" dirty="0" smtClean="0">
                <a:latin typeface="Arial"/>
                <a:cs typeface="Arial"/>
              </a:rPr>
              <a:t>, </a:t>
            </a:r>
            <a:r>
              <a:rPr lang="en-US" sz="1800" dirty="0" err="1" smtClean="0">
                <a:latin typeface="Arial"/>
                <a:cs typeface="Arial"/>
              </a:rPr>
              <a:t>hvordan</a:t>
            </a:r>
            <a:r>
              <a:rPr lang="en-US" sz="1800" dirty="0" smtClean="0">
                <a:latin typeface="Arial"/>
                <a:cs typeface="Arial"/>
              </a:rPr>
              <a:t> de </a:t>
            </a:r>
            <a:r>
              <a:rPr lang="en-US" sz="1800" dirty="0" err="1" smtClean="0">
                <a:latin typeface="Arial"/>
                <a:cs typeface="Arial"/>
              </a:rPr>
              <a:t>nedenstående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dokumenter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kan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være</a:t>
            </a:r>
            <a:r>
              <a:rPr lang="en-US" sz="1800" dirty="0" smtClean="0">
                <a:latin typeface="Arial"/>
                <a:cs typeface="Arial"/>
              </a:rPr>
              <a:t> med </a:t>
            </a:r>
            <a:r>
              <a:rPr lang="en-US" sz="1800" dirty="0" err="1" smtClean="0">
                <a:latin typeface="Arial"/>
                <a:cs typeface="Arial"/>
              </a:rPr>
              <a:t>til</a:t>
            </a:r>
            <a:r>
              <a:rPr lang="en-US" sz="1800" dirty="0" smtClean="0">
                <a:latin typeface="Arial"/>
                <a:cs typeface="Arial"/>
              </a:rPr>
              <a:t> at </a:t>
            </a:r>
            <a:r>
              <a:rPr lang="en-US" sz="1800" dirty="0" err="1" smtClean="0">
                <a:latin typeface="Arial"/>
                <a:cs typeface="Arial"/>
              </a:rPr>
              <a:t>etablere</a:t>
            </a:r>
            <a:r>
              <a:rPr lang="en-US" sz="1800" dirty="0" smtClean="0">
                <a:latin typeface="Arial"/>
                <a:cs typeface="Arial"/>
              </a:rPr>
              <a:t> en </a:t>
            </a:r>
            <a:r>
              <a:rPr lang="en-US" sz="1800" dirty="0" err="1" smtClean="0">
                <a:latin typeface="Arial"/>
                <a:cs typeface="Arial"/>
              </a:rPr>
              <a:t>organistorisk</a:t>
            </a:r>
            <a:r>
              <a:rPr lang="en-US" sz="1800" dirty="0" smtClean="0">
                <a:latin typeface="Arial"/>
                <a:cs typeface="Arial"/>
              </a:rPr>
              <a:t> </a:t>
            </a:r>
            <a:r>
              <a:rPr lang="en-US" sz="1800" dirty="0" err="1" smtClean="0">
                <a:latin typeface="Arial"/>
                <a:cs typeface="Arial"/>
              </a:rPr>
              <a:t>rutine</a:t>
            </a:r>
            <a:r>
              <a:rPr lang="en-US" sz="1800" dirty="0" smtClean="0">
                <a:latin typeface="Arial"/>
                <a:cs typeface="Arial"/>
              </a:rPr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Lego values.tif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018" y="1994917"/>
            <a:ext cx="3069426" cy="4777036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237" y="2438148"/>
            <a:ext cx="5274310" cy="408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62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Indhold</a:t>
            </a:r>
            <a:endParaRPr lang="da-DK" sz="2800" dirty="0">
              <a:latin typeface="Arial"/>
              <a:cs typeface="Arial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63164" y="1604419"/>
            <a:ext cx="8229600" cy="4525963"/>
          </a:xfrm>
        </p:spPr>
        <p:txBody>
          <a:bodyPr numCol="2">
            <a:noAutofit/>
          </a:bodyPr>
          <a:lstStyle/>
          <a:p>
            <a:r>
              <a:rPr lang="da-DK" sz="1800" dirty="0" smtClean="0">
                <a:latin typeface="Arial"/>
                <a:cs typeface="Arial"/>
              </a:rPr>
              <a:t>Stabilitet og forandring</a:t>
            </a:r>
          </a:p>
          <a:p>
            <a:pPr marL="0" indent="0">
              <a:buNone/>
            </a:pP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Hvad er en </a:t>
            </a:r>
            <a:r>
              <a:rPr lang="da-DK" sz="1800" dirty="0" err="1" smtClean="0">
                <a:latin typeface="Arial"/>
                <a:cs typeface="Arial"/>
              </a:rPr>
              <a:t>organisationel</a:t>
            </a:r>
            <a:r>
              <a:rPr lang="da-DK" sz="1800" dirty="0" smtClean="0">
                <a:latin typeface="Arial"/>
                <a:cs typeface="Arial"/>
              </a:rPr>
              <a:t> rutine?</a:t>
            </a:r>
          </a:p>
          <a:p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To perspektiver på rutiner</a:t>
            </a:r>
          </a:p>
          <a:p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>
                <a:latin typeface="Arial"/>
                <a:cs typeface="Arial"/>
              </a:rPr>
              <a:t>Ostensive og performative aspekter i </a:t>
            </a:r>
            <a:r>
              <a:rPr lang="da-DK" sz="1800" dirty="0" err="1">
                <a:latin typeface="Arial"/>
                <a:cs typeface="Arial"/>
              </a:rPr>
              <a:t>organisationelle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rutiner</a:t>
            </a:r>
          </a:p>
          <a:p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Interaktionelle </a:t>
            </a:r>
            <a:r>
              <a:rPr lang="da-DK" sz="1800" dirty="0" err="1">
                <a:latin typeface="Arial"/>
                <a:cs typeface="Arial"/>
              </a:rPr>
              <a:t>mikrorutiner</a:t>
            </a:r>
            <a:r>
              <a:rPr lang="da-DK" sz="1800" dirty="0">
                <a:latin typeface="Arial"/>
                <a:cs typeface="Arial"/>
              </a:rPr>
              <a:t> som konstituerende for </a:t>
            </a:r>
            <a:r>
              <a:rPr lang="da-DK" sz="1800" dirty="0" err="1">
                <a:latin typeface="Arial"/>
                <a:cs typeface="Arial"/>
              </a:rPr>
              <a:t>organisationelle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makrorutiner</a:t>
            </a:r>
          </a:p>
          <a:p>
            <a:endParaRPr lang="da-DK" sz="1800" dirty="0">
              <a:latin typeface="Arial"/>
              <a:cs typeface="Arial"/>
            </a:endParaRPr>
          </a:p>
          <a:p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>
                <a:latin typeface="Arial"/>
                <a:cs typeface="Arial"/>
              </a:rPr>
              <a:t>Opsummering (1)</a:t>
            </a:r>
            <a:br>
              <a:rPr lang="da-DK" sz="1800" dirty="0">
                <a:latin typeface="Arial"/>
                <a:cs typeface="Arial"/>
              </a:rPr>
            </a:br>
            <a:r>
              <a:rPr lang="da-DK" sz="1800" dirty="0">
                <a:latin typeface="Arial"/>
                <a:cs typeface="Arial"/>
              </a:rPr>
              <a:t>Hvad er </a:t>
            </a:r>
            <a:r>
              <a:rPr lang="da-DK" sz="1800" dirty="0" err="1">
                <a:latin typeface="Arial"/>
                <a:cs typeface="Arial"/>
              </a:rPr>
              <a:t>organisationelle</a:t>
            </a:r>
            <a:r>
              <a:rPr lang="da-DK" sz="1800" dirty="0">
                <a:latin typeface="Arial"/>
                <a:cs typeface="Arial"/>
              </a:rPr>
              <a:t> rutiner?</a:t>
            </a:r>
            <a:br>
              <a:rPr lang="da-DK" sz="1800" dirty="0">
                <a:latin typeface="Arial"/>
                <a:cs typeface="Arial"/>
              </a:rPr>
            </a:b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>
                <a:latin typeface="Arial"/>
                <a:cs typeface="Arial"/>
              </a:rPr>
              <a:t>Opsummering (2)</a:t>
            </a:r>
            <a:br>
              <a:rPr lang="da-DK" sz="1800" dirty="0">
                <a:latin typeface="Arial"/>
                <a:cs typeface="Arial"/>
              </a:rPr>
            </a:br>
            <a:r>
              <a:rPr lang="da-DK" sz="1800" dirty="0">
                <a:latin typeface="Arial"/>
                <a:cs typeface="Arial"/>
              </a:rPr>
              <a:t>Relevansen for </a:t>
            </a:r>
            <a:r>
              <a:rPr lang="da-DK" sz="1800" dirty="0" err="1">
                <a:latin typeface="Arial"/>
                <a:cs typeface="Arial"/>
              </a:rPr>
              <a:t>organisationel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praksis</a:t>
            </a:r>
          </a:p>
          <a:p>
            <a:r>
              <a:rPr lang="da-DK" sz="1800" dirty="0" smtClean="0">
                <a:latin typeface="Arial"/>
                <a:cs typeface="Arial"/>
              </a:rPr>
              <a:t>Opsummering </a:t>
            </a:r>
            <a:r>
              <a:rPr lang="da-DK" sz="1800" dirty="0">
                <a:latin typeface="Arial"/>
                <a:cs typeface="Arial"/>
              </a:rPr>
              <a:t>(3)</a:t>
            </a:r>
            <a:br>
              <a:rPr lang="da-DK" sz="1800" dirty="0">
                <a:latin typeface="Arial"/>
                <a:cs typeface="Arial"/>
              </a:rPr>
            </a:br>
            <a:r>
              <a:rPr lang="da-DK" sz="1800" dirty="0">
                <a:latin typeface="Arial"/>
                <a:cs typeface="Arial"/>
              </a:rPr>
              <a:t>Hvordan  undersøger vi rutiner i organisationer?</a:t>
            </a:r>
            <a:br>
              <a:rPr lang="da-DK" sz="1800" dirty="0">
                <a:latin typeface="Arial"/>
                <a:cs typeface="Arial"/>
              </a:rPr>
            </a:br>
            <a:endParaRPr lang="da-DK" sz="1800" dirty="0" smtClean="0">
              <a:latin typeface="Arial"/>
              <a:cs typeface="Arial"/>
            </a:endParaRPr>
          </a:p>
          <a:p>
            <a:r>
              <a:rPr lang="da-DK" sz="1800" dirty="0" smtClean="0">
                <a:latin typeface="Arial"/>
                <a:cs typeface="Arial"/>
              </a:rPr>
              <a:t>Øvelse</a:t>
            </a:r>
          </a:p>
          <a:p>
            <a:endParaRPr lang="da-DK" sz="1800" dirty="0" smtClean="0">
              <a:latin typeface="Arial"/>
              <a:cs typeface="Arial"/>
            </a:endParaRPr>
          </a:p>
          <a:p>
            <a:endParaRPr lang="da-DK" sz="1800" dirty="0" smtClean="0">
              <a:latin typeface="Arial"/>
              <a:cs typeface="Arial"/>
            </a:endParaRPr>
          </a:p>
          <a:p>
            <a:endParaRPr lang="da-DK" sz="1800" dirty="0" smtClean="0">
              <a:latin typeface="Arial"/>
              <a:cs typeface="Arial"/>
            </a:endParaRPr>
          </a:p>
          <a:p>
            <a:endParaRPr lang="da-DK" sz="1800" dirty="0" smtClean="0">
              <a:latin typeface="Arial"/>
              <a:cs typeface="Arial"/>
            </a:endParaRPr>
          </a:p>
          <a:p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313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44" y="1368755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/>
                <a:cs typeface="Arial"/>
              </a:rPr>
              <a:t>Stabilitet og forandring 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071" y="2443276"/>
            <a:ext cx="8229600" cy="4525963"/>
          </a:xfrm>
        </p:spPr>
        <p:txBody>
          <a:bodyPr>
            <a:normAutofit/>
          </a:bodyPr>
          <a:lstStyle/>
          <a:p>
            <a:pPr algn="ctr"/>
            <a:r>
              <a:rPr lang="en-GB" sz="1800" dirty="0" err="1" smtClean="0">
                <a:latin typeface="Arial"/>
                <a:cs typeface="Arial"/>
              </a:rPr>
              <a:t>Forandringsparathed</a:t>
            </a:r>
            <a:r>
              <a:rPr lang="en-GB" sz="1800" dirty="0" smtClean="0">
                <a:latin typeface="Arial"/>
                <a:cs typeface="Arial"/>
              </a:rPr>
              <a:t> vs. </a:t>
            </a:r>
            <a:r>
              <a:rPr lang="en-GB" sz="1800" dirty="0" err="1" smtClean="0">
                <a:latin typeface="Arial"/>
                <a:cs typeface="Arial"/>
              </a:rPr>
              <a:t>stabilitet</a:t>
            </a:r>
            <a:endParaRPr lang="en-GB" sz="1800" dirty="0" smtClean="0">
              <a:latin typeface="Arial"/>
              <a:cs typeface="Arial"/>
            </a:endParaRPr>
          </a:p>
          <a:p>
            <a:pPr algn="ctr"/>
            <a:endParaRPr lang="en-GB" sz="1800" dirty="0">
              <a:latin typeface="Arial"/>
              <a:cs typeface="Arial"/>
            </a:endParaRPr>
          </a:p>
          <a:p>
            <a:pPr algn="ctr"/>
            <a:r>
              <a:rPr lang="en-GB" sz="1800" dirty="0" err="1" smtClean="0">
                <a:latin typeface="Arial"/>
                <a:cs typeface="Arial"/>
              </a:rPr>
              <a:t>Stabilitet</a:t>
            </a:r>
            <a:r>
              <a:rPr lang="en-GB" sz="1800" dirty="0" smtClean="0">
                <a:latin typeface="Arial"/>
                <a:cs typeface="Arial"/>
              </a:rPr>
              <a:t> </a:t>
            </a:r>
            <a:r>
              <a:rPr lang="en-GB" sz="1800" dirty="0" err="1" smtClean="0">
                <a:latin typeface="Arial"/>
                <a:cs typeface="Arial"/>
              </a:rPr>
              <a:t>som</a:t>
            </a:r>
            <a:r>
              <a:rPr lang="en-GB" sz="1800" dirty="0" smtClean="0">
                <a:latin typeface="Arial"/>
                <a:cs typeface="Arial"/>
              </a:rPr>
              <a:t> en </a:t>
            </a:r>
            <a:r>
              <a:rPr lang="en-GB" sz="1800" dirty="0" err="1" smtClean="0">
                <a:latin typeface="Arial"/>
                <a:cs typeface="Arial"/>
              </a:rPr>
              <a:t>ressource</a:t>
            </a:r>
            <a:r>
              <a:rPr lang="en-GB" sz="1800" dirty="0" smtClean="0">
                <a:latin typeface="Arial"/>
                <a:cs typeface="Arial"/>
              </a:rPr>
              <a:t> </a:t>
            </a:r>
            <a:r>
              <a:rPr lang="en-GB" sz="1800" dirty="0" err="1" smtClean="0">
                <a:latin typeface="Arial"/>
                <a:cs typeface="Arial"/>
              </a:rPr>
              <a:t>ift</a:t>
            </a:r>
            <a:r>
              <a:rPr lang="en-GB" sz="1800" dirty="0" smtClean="0">
                <a:latin typeface="Arial"/>
                <a:cs typeface="Arial"/>
              </a:rPr>
              <a:t>. </a:t>
            </a:r>
            <a:r>
              <a:rPr lang="en-GB" sz="1800" dirty="0" err="1">
                <a:latin typeface="Arial"/>
                <a:cs typeface="Arial"/>
              </a:rPr>
              <a:t>e</a:t>
            </a:r>
            <a:r>
              <a:rPr lang="en-GB" sz="1800" dirty="0" err="1" smtClean="0">
                <a:latin typeface="Arial"/>
                <a:cs typeface="Arial"/>
              </a:rPr>
              <a:t>ffektivitet</a:t>
            </a:r>
            <a:endParaRPr lang="en-GB" sz="1800" dirty="0" smtClean="0">
              <a:latin typeface="Arial"/>
              <a:cs typeface="Arial"/>
            </a:endParaRPr>
          </a:p>
          <a:p>
            <a:pPr algn="ctr"/>
            <a:endParaRPr lang="en-GB" sz="1800" dirty="0">
              <a:latin typeface="Arial"/>
              <a:cs typeface="Arial"/>
            </a:endParaRPr>
          </a:p>
          <a:p>
            <a:pPr algn="ctr"/>
            <a:r>
              <a:rPr lang="en-GB" sz="1800" dirty="0" smtClean="0">
                <a:latin typeface="Arial"/>
                <a:cs typeface="Arial"/>
                <a:sym typeface="Wingdings"/>
              </a:rPr>
              <a:t>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organisationelle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rutiner</a:t>
            </a:r>
            <a:endParaRPr lang="en-GB" sz="1800" dirty="0" smtClean="0">
              <a:latin typeface="Arial"/>
              <a:cs typeface="Arial"/>
              <a:sym typeface="Wingdings"/>
            </a:endParaRPr>
          </a:p>
          <a:p>
            <a:endParaRPr lang="en-GB" sz="1800" dirty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328588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378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Hvad er en </a:t>
            </a:r>
            <a:r>
              <a:rPr lang="da-DK" sz="2800" dirty="0" err="1" smtClean="0">
                <a:latin typeface="Arial"/>
                <a:cs typeface="Arial"/>
              </a:rPr>
              <a:t>organisationel</a:t>
            </a:r>
            <a:r>
              <a:rPr lang="da-DK" sz="2800" dirty="0" smtClean="0">
                <a:latin typeface="Arial"/>
                <a:cs typeface="Arial"/>
              </a:rPr>
              <a:t> rutine?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>
            <a:noAutofit/>
          </a:bodyPr>
          <a:lstStyle/>
          <a:p>
            <a:pPr algn="just"/>
            <a:r>
              <a:rPr lang="en-GB" sz="1800" dirty="0" err="1" smtClean="0">
                <a:latin typeface="Arial"/>
                <a:cs typeface="Arial"/>
                <a:sym typeface="Wingdings"/>
              </a:rPr>
              <a:t>Forudsigelige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og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gentagne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måder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at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tænke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om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og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løse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specifikke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arbejdsopgaver</a:t>
            </a:r>
            <a:r>
              <a:rPr lang="en-GB" sz="1800" dirty="0" smtClean="0">
                <a:latin typeface="Arial"/>
                <a:cs typeface="Arial"/>
                <a:sym typeface="Wingdings"/>
              </a:rPr>
              <a:t> </a:t>
            </a:r>
            <a:r>
              <a:rPr lang="en-GB" sz="1800" dirty="0" err="1" smtClean="0">
                <a:latin typeface="Arial"/>
                <a:cs typeface="Arial"/>
                <a:sym typeface="Wingdings"/>
              </a:rPr>
              <a:t>på</a:t>
            </a:r>
            <a:r>
              <a:rPr lang="en-GB" sz="1800" dirty="0">
                <a:latin typeface="Arial"/>
                <a:cs typeface="Arial"/>
                <a:sym typeface="Wingdings"/>
              </a:rPr>
              <a:t>.</a:t>
            </a:r>
            <a:endParaRPr lang="en-GB" sz="1800" dirty="0" smtClean="0">
              <a:latin typeface="Arial"/>
              <a:cs typeface="Arial"/>
              <a:sym typeface="Wingdings"/>
            </a:endParaRPr>
          </a:p>
          <a:p>
            <a:pPr algn="just"/>
            <a:endParaRPr lang="en-GB" sz="1800" dirty="0">
              <a:latin typeface="Arial"/>
              <a:cs typeface="Arial"/>
              <a:sym typeface="Wingdings"/>
            </a:endParaRPr>
          </a:p>
          <a:p>
            <a:pPr algn="just"/>
            <a:r>
              <a:rPr lang="da-DK" sz="1800" dirty="0">
                <a:latin typeface="Arial"/>
                <a:cs typeface="Arial"/>
              </a:rPr>
              <a:t>O</a:t>
            </a:r>
            <a:r>
              <a:rPr lang="da-DK" sz="1800" dirty="0" smtClean="0">
                <a:latin typeface="Arial"/>
                <a:cs typeface="Arial"/>
              </a:rPr>
              <a:t>rganisatoriske </a:t>
            </a:r>
            <a:r>
              <a:rPr lang="da-DK" sz="1800" dirty="0">
                <a:latin typeface="Arial"/>
                <a:cs typeface="Arial"/>
              </a:rPr>
              <a:t>processer eller </a:t>
            </a:r>
            <a:r>
              <a:rPr lang="da-DK" sz="1800" dirty="0" smtClean="0">
                <a:latin typeface="Arial"/>
                <a:cs typeface="Arial"/>
              </a:rPr>
              <a:t>procedurer, </a:t>
            </a:r>
            <a:r>
              <a:rPr lang="da-DK" sz="1800" dirty="0">
                <a:latin typeface="Arial"/>
                <a:cs typeface="Arial"/>
              </a:rPr>
              <a:t>som bidrager til at give organisationens handlinger retning og mål. </a:t>
            </a:r>
            <a:endParaRPr lang="da-DK" sz="1800" dirty="0" smtClean="0">
              <a:latin typeface="Arial"/>
              <a:cs typeface="Arial"/>
            </a:endParaRPr>
          </a:p>
          <a:p>
            <a:pPr algn="just"/>
            <a:endParaRPr lang="da-DK" sz="1800" dirty="0" smtClean="0">
              <a:latin typeface="Arial"/>
              <a:cs typeface="Arial"/>
            </a:endParaRPr>
          </a:p>
          <a:p>
            <a:pPr algn="just"/>
            <a:r>
              <a:rPr lang="da-DK" sz="1800" dirty="0">
                <a:latin typeface="Arial"/>
                <a:cs typeface="Arial"/>
              </a:rPr>
              <a:t>"</a:t>
            </a:r>
            <a:r>
              <a:rPr lang="da-DK" sz="1800" dirty="0" err="1">
                <a:latin typeface="Arial"/>
                <a:cs typeface="Arial"/>
              </a:rPr>
              <a:t>repetitive</a:t>
            </a:r>
            <a:r>
              <a:rPr lang="da-DK" sz="1800" dirty="0">
                <a:latin typeface="Arial"/>
                <a:cs typeface="Arial"/>
              </a:rPr>
              <a:t>, </a:t>
            </a:r>
            <a:r>
              <a:rPr lang="da-DK" sz="1800" dirty="0" err="1">
                <a:latin typeface="Arial"/>
                <a:cs typeface="Arial"/>
              </a:rPr>
              <a:t>recognizable</a:t>
            </a:r>
            <a:r>
              <a:rPr lang="da-DK" sz="1800" dirty="0">
                <a:latin typeface="Arial"/>
                <a:cs typeface="Arial"/>
              </a:rPr>
              <a:t> patterns of </a:t>
            </a:r>
            <a:r>
              <a:rPr lang="da-DK" sz="1800" dirty="0" err="1">
                <a:latin typeface="Arial"/>
                <a:cs typeface="Arial"/>
              </a:rPr>
              <a:t>interdependent</a:t>
            </a:r>
            <a:r>
              <a:rPr lang="da-DK" sz="1800" dirty="0">
                <a:latin typeface="Arial"/>
                <a:cs typeface="Arial"/>
              </a:rPr>
              <a:t> actions </a:t>
            </a:r>
            <a:r>
              <a:rPr lang="da-DK" sz="1800" dirty="0" err="1">
                <a:latin typeface="Arial"/>
                <a:cs typeface="Arial"/>
              </a:rPr>
              <a:t>that</a:t>
            </a:r>
            <a:r>
              <a:rPr lang="da-DK" sz="1800" dirty="0">
                <a:latin typeface="Arial"/>
                <a:cs typeface="Arial"/>
              </a:rPr>
              <a:t> </a:t>
            </a:r>
            <a:r>
              <a:rPr lang="da-DK" sz="1800" dirty="0" err="1">
                <a:latin typeface="Arial"/>
                <a:cs typeface="Arial"/>
              </a:rPr>
              <a:t>involve</a:t>
            </a:r>
            <a:r>
              <a:rPr lang="da-DK" sz="1800" dirty="0">
                <a:latin typeface="Arial"/>
                <a:cs typeface="Arial"/>
              </a:rPr>
              <a:t> multiple </a:t>
            </a:r>
            <a:r>
              <a:rPr lang="da-DK" sz="1800" dirty="0" err="1">
                <a:latin typeface="Arial"/>
                <a:cs typeface="Arial"/>
              </a:rPr>
              <a:t>actors</a:t>
            </a:r>
            <a:r>
              <a:rPr lang="da-DK" sz="1800" dirty="0">
                <a:latin typeface="Arial"/>
                <a:cs typeface="Arial"/>
              </a:rPr>
              <a:t>" (</a:t>
            </a:r>
            <a:r>
              <a:rPr lang="da-DK" sz="1800" dirty="0" err="1">
                <a:latin typeface="Arial"/>
                <a:cs typeface="Arial"/>
              </a:rPr>
              <a:t>Dionysiou</a:t>
            </a:r>
            <a:r>
              <a:rPr lang="da-DK" sz="1800" dirty="0">
                <a:latin typeface="Arial"/>
                <a:cs typeface="Arial"/>
              </a:rPr>
              <a:t> &amp; </a:t>
            </a:r>
            <a:r>
              <a:rPr lang="da-DK" sz="1800" dirty="0" err="1">
                <a:latin typeface="Arial"/>
                <a:cs typeface="Arial"/>
              </a:rPr>
              <a:t>Tsoukas</a:t>
            </a:r>
            <a:r>
              <a:rPr lang="da-DK" sz="1800" dirty="0">
                <a:latin typeface="Arial"/>
                <a:cs typeface="Arial"/>
              </a:rPr>
              <a:t>, 2013: 181). </a:t>
            </a:r>
            <a:endParaRPr lang="en-GB" sz="1800" dirty="0" smtClean="0">
              <a:latin typeface="Arial"/>
              <a:cs typeface="Arial"/>
              <a:sym typeface="Wingdings"/>
            </a:endParaRPr>
          </a:p>
          <a:p>
            <a:pPr algn="just"/>
            <a:endParaRPr lang="en-GB" sz="1800" dirty="0" smtClean="0">
              <a:latin typeface="Arial"/>
              <a:cs typeface="Arial"/>
            </a:endParaRPr>
          </a:p>
          <a:p>
            <a:pPr algn="just"/>
            <a:endParaRPr lang="en-GB" sz="1800" dirty="0">
              <a:latin typeface="Arial"/>
              <a:cs typeface="Arial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6849138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86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To perspektiver på rutiner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endParaRPr lang="en-GB" dirty="0">
              <a:sym typeface="Wingdings"/>
            </a:endParaRPr>
          </a:p>
        </p:txBody>
      </p:sp>
      <p:pic>
        <p:nvPicPr>
          <p:cNvPr id="5" name="Billede 4" descr="Skærmbillede 2016-08-02 kl. 07.38.3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75"/>
          <a:stretch/>
        </p:blipFill>
        <p:spPr>
          <a:xfrm>
            <a:off x="34327" y="1447391"/>
            <a:ext cx="9049279" cy="4678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31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0398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>
                <a:latin typeface="Arial"/>
                <a:cs typeface="Arial"/>
              </a:rPr>
              <a:t>Ostensive og performative aspekter i </a:t>
            </a:r>
            <a:r>
              <a:rPr lang="da-DK" sz="2800" dirty="0" err="1">
                <a:latin typeface="Arial"/>
                <a:cs typeface="Arial"/>
              </a:rPr>
              <a:t>organisationelle</a:t>
            </a:r>
            <a:r>
              <a:rPr lang="da-DK" sz="2800" dirty="0">
                <a:latin typeface="Arial"/>
                <a:cs typeface="Arial"/>
              </a:rPr>
              <a:t> rutiner 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endParaRPr lang="en-GB" dirty="0">
              <a:sym typeface="Wingdings"/>
            </a:endParaRPr>
          </a:p>
        </p:txBody>
      </p:sp>
      <p:pic>
        <p:nvPicPr>
          <p:cNvPr id="4" name="Billede 3" descr="Skærmbillede 2016-08-02 kl. 07.39.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8" r="5000"/>
          <a:stretch/>
        </p:blipFill>
        <p:spPr>
          <a:xfrm>
            <a:off x="188800" y="1853398"/>
            <a:ext cx="8766136" cy="377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29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Interaktionelle </a:t>
            </a:r>
            <a:r>
              <a:rPr lang="da-DK" sz="2800" dirty="0" err="1">
                <a:latin typeface="Arial"/>
                <a:cs typeface="Arial"/>
              </a:rPr>
              <a:t>mikrorutiner</a:t>
            </a:r>
            <a:r>
              <a:rPr lang="da-DK" sz="2800" dirty="0">
                <a:latin typeface="Arial"/>
                <a:cs typeface="Arial"/>
              </a:rPr>
              <a:t> som konstituerende for </a:t>
            </a:r>
            <a:r>
              <a:rPr lang="da-DK" sz="2800" dirty="0" err="1">
                <a:latin typeface="Arial"/>
                <a:cs typeface="Arial"/>
              </a:rPr>
              <a:t>organisationelle</a:t>
            </a:r>
            <a:r>
              <a:rPr lang="da-DK" sz="2800" dirty="0">
                <a:latin typeface="Arial"/>
                <a:cs typeface="Arial"/>
              </a:rPr>
              <a:t> </a:t>
            </a:r>
            <a:r>
              <a:rPr lang="da-DK" sz="2800" dirty="0" smtClean="0">
                <a:latin typeface="Arial"/>
                <a:cs typeface="Arial"/>
              </a:rPr>
              <a:t>makrorutiner</a:t>
            </a: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GB" dirty="0" smtClean="0"/>
          </a:p>
          <a:p>
            <a:endParaRPr lang="en-GB" dirty="0">
              <a:sym typeface="Wingdings"/>
            </a:endParaRPr>
          </a:p>
        </p:txBody>
      </p:sp>
      <p:pic>
        <p:nvPicPr>
          <p:cNvPr id="5" name="Billede 4" descr="Skærmbillede 2016-08-02 kl. 07.40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878" y="1447943"/>
            <a:ext cx="5719381" cy="4946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34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7731"/>
            <a:ext cx="8229600" cy="1143000"/>
          </a:xfrm>
        </p:spPr>
        <p:txBody>
          <a:bodyPr>
            <a:no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Opsummering (1)</a:t>
            </a:r>
            <a:br>
              <a:rPr lang="da-DK" sz="2800" dirty="0" smtClean="0">
                <a:latin typeface="Arial"/>
                <a:cs typeface="Arial"/>
              </a:rPr>
            </a:br>
            <a:r>
              <a:rPr lang="da-DK" sz="2800" dirty="0">
                <a:latin typeface="Arial"/>
                <a:cs typeface="Arial"/>
              </a:rPr>
              <a:t>Hvad er </a:t>
            </a:r>
            <a:r>
              <a:rPr lang="da-DK" sz="2800" dirty="0" err="1">
                <a:latin typeface="Arial"/>
                <a:cs typeface="Arial"/>
              </a:rPr>
              <a:t>organisationelle</a:t>
            </a:r>
            <a:r>
              <a:rPr lang="da-DK" sz="2800" dirty="0">
                <a:latin typeface="Arial"/>
                <a:cs typeface="Arial"/>
              </a:rPr>
              <a:t> rutiner?</a:t>
            </a:r>
            <a:br>
              <a:rPr lang="da-DK" sz="2800" dirty="0">
                <a:latin typeface="Arial"/>
                <a:cs typeface="Arial"/>
              </a:rPr>
            </a:b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659" y="1606409"/>
            <a:ext cx="7695592" cy="5354259"/>
          </a:xfrm>
        </p:spPr>
        <p:txBody>
          <a:bodyPr>
            <a:noAutofit/>
          </a:bodyPr>
          <a:lstStyle/>
          <a:p>
            <a:pPr algn="just"/>
            <a:r>
              <a:rPr lang="da-DK" sz="1800" dirty="0" err="1" smtClean="0">
                <a:latin typeface="Arial"/>
                <a:cs typeface="Arial"/>
              </a:rPr>
              <a:t>Organisationelle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 smtClean="0">
                <a:latin typeface="Arial"/>
                <a:cs typeface="Arial"/>
              </a:rPr>
              <a:t>rutiner består af arbejdsopgaver og -processer, som løses på </a:t>
            </a:r>
            <a:r>
              <a:rPr lang="da-DK" sz="1800" dirty="0" smtClean="0">
                <a:latin typeface="Arial"/>
                <a:cs typeface="Arial"/>
              </a:rPr>
              <a:t>en </a:t>
            </a:r>
            <a:r>
              <a:rPr lang="da-DK" sz="1800" dirty="0" err="1" smtClean="0">
                <a:latin typeface="Arial"/>
                <a:cs typeface="Arial"/>
              </a:rPr>
              <a:t>repetitiv</a:t>
            </a:r>
            <a:r>
              <a:rPr lang="da-DK" sz="1800" dirty="0" smtClean="0">
                <a:latin typeface="Arial"/>
                <a:cs typeface="Arial"/>
              </a:rPr>
              <a:t> og forudsigelig </a:t>
            </a:r>
            <a:r>
              <a:rPr lang="da-DK" sz="1800" dirty="0" smtClean="0">
                <a:latin typeface="Arial"/>
                <a:cs typeface="Arial"/>
              </a:rPr>
              <a:t>måde.</a:t>
            </a:r>
          </a:p>
          <a:p>
            <a:pPr marL="0" indent="0" algn="just">
              <a:buNone/>
            </a:pPr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Rutiner </a:t>
            </a:r>
            <a:r>
              <a:rPr lang="da-DK" sz="1800" dirty="0" smtClean="0">
                <a:latin typeface="Arial"/>
                <a:cs typeface="Arial"/>
              </a:rPr>
              <a:t>består af ostensive og performative </a:t>
            </a:r>
            <a:r>
              <a:rPr lang="da-DK" sz="1800" dirty="0" smtClean="0">
                <a:latin typeface="Arial"/>
                <a:cs typeface="Arial"/>
              </a:rPr>
              <a:t>dele</a:t>
            </a:r>
            <a:r>
              <a:rPr lang="da-DK" sz="1800" dirty="0" smtClean="0">
                <a:latin typeface="Arial"/>
                <a:cs typeface="Arial"/>
              </a:rPr>
              <a:t>.</a:t>
            </a:r>
          </a:p>
          <a:p>
            <a:pPr algn="just"/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Det </a:t>
            </a:r>
            <a:r>
              <a:rPr lang="da-DK" sz="1800" dirty="0" smtClean="0">
                <a:latin typeface="Arial"/>
                <a:cs typeface="Arial"/>
              </a:rPr>
              <a:t>ostensive aspekt består af fælles forståelser omkring en bestemt rutine. Det kan fx være i form af en medarbejderpolitik, en sprogpolitik, en vision og mission statement, mm.</a:t>
            </a:r>
            <a:br>
              <a:rPr lang="da-DK" sz="1800" dirty="0" smtClean="0">
                <a:latin typeface="Arial"/>
                <a:cs typeface="Arial"/>
              </a:rPr>
            </a:br>
            <a:endParaRPr lang="da-DK" sz="900" dirty="0" smtClean="0">
              <a:latin typeface="Arial"/>
              <a:cs typeface="Arial"/>
            </a:endParaRPr>
          </a:p>
          <a:p>
            <a:pPr algn="just"/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Det performative </a:t>
            </a:r>
            <a:r>
              <a:rPr lang="da-DK" sz="1800" dirty="0" smtClean="0">
                <a:latin typeface="Arial"/>
                <a:cs typeface="Arial"/>
              </a:rPr>
              <a:t>aspekt består af de kommunikative handlinger, som udgør gennemførelsen af arbejdsopgaven eller –processen.</a:t>
            </a:r>
          </a:p>
          <a:p>
            <a:pPr algn="just">
              <a:buFontTx/>
              <a:buChar char="-"/>
            </a:pPr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De performative og ostensive dele påvirker og betinger </a:t>
            </a:r>
            <a:r>
              <a:rPr lang="da-DK" sz="1800" dirty="0" smtClean="0">
                <a:latin typeface="Arial"/>
                <a:cs typeface="Arial"/>
              </a:rPr>
              <a:t>hinanden.</a:t>
            </a:r>
            <a:endParaRPr lang="da-DK" sz="1800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endParaRPr lang="da-DK" sz="900" dirty="0" smtClean="0">
              <a:latin typeface="Arial"/>
              <a:cs typeface="Arial"/>
            </a:endParaRPr>
          </a:p>
          <a:p>
            <a:pPr algn="just"/>
            <a:r>
              <a:rPr lang="da-DK" sz="1800" dirty="0" err="1" smtClean="0">
                <a:latin typeface="Arial"/>
                <a:cs typeface="Arial"/>
              </a:rPr>
              <a:t>Organisationelle</a:t>
            </a:r>
            <a:r>
              <a:rPr lang="da-DK" sz="1800" dirty="0" smtClean="0">
                <a:latin typeface="Arial"/>
                <a:cs typeface="Arial"/>
              </a:rPr>
              <a:t> makrorutiner består af en række </a:t>
            </a:r>
            <a:r>
              <a:rPr lang="da-DK" sz="1800" dirty="0" err="1" smtClean="0">
                <a:latin typeface="Arial"/>
                <a:cs typeface="Arial"/>
              </a:rPr>
              <a:t>interaktionelle</a:t>
            </a:r>
            <a:r>
              <a:rPr lang="da-DK" sz="1800" dirty="0" smtClean="0">
                <a:latin typeface="Arial"/>
                <a:cs typeface="Arial"/>
              </a:rPr>
              <a:t> </a:t>
            </a:r>
            <a:r>
              <a:rPr lang="da-DK" sz="1800" dirty="0" err="1" smtClean="0">
                <a:latin typeface="Arial"/>
                <a:cs typeface="Arial"/>
              </a:rPr>
              <a:t>mikrorutiner</a:t>
            </a:r>
            <a:r>
              <a:rPr lang="da-DK" sz="1800" dirty="0" smtClean="0">
                <a:latin typeface="Arial"/>
                <a:cs typeface="Arial"/>
              </a:rPr>
              <a:t>.</a:t>
            </a:r>
            <a:endParaRPr lang="da-DK" sz="1800" dirty="0" smtClean="0">
              <a:latin typeface="Arial"/>
              <a:cs typeface="Arial"/>
            </a:endParaRPr>
          </a:p>
          <a:p>
            <a:pPr algn="just">
              <a:buFontTx/>
              <a:buChar char="-"/>
            </a:pPr>
            <a:endParaRPr lang="da-DK" sz="9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Magt er en central faktor i </a:t>
            </a:r>
            <a:r>
              <a:rPr lang="da-DK" sz="1800" dirty="0" smtClean="0">
                <a:latin typeface="Arial"/>
                <a:cs typeface="Arial"/>
              </a:rPr>
              <a:t>rutiner.</a:t>
            </a:r>
            <a:endParaRPr lang="en-GB" sz="1800" dirty="0" smtClean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6721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5621"/>
            <a:ext cx="8229600" cy="1143000"/>
          </a:xfrm>
        </p:spPr>
        <p:txBody>
          <a:bodyPr>
            <a:noAutofit/>
          </a:bodyPr>
          <a:lstStyle/>
          <a:p>
            <a:r>
              <a:rPr lang="da-DK" sz="2800" dirty="0" smtClean="0">
                <a:latin typeface="Arial"/>
                <a:cs typeface="Arial"/>
              </a:rPr>
              <a:t>Opsummering (2)</a:t>
            </a:r>
            <a:br>
              <a:rPr lang="da-DK" sz="2800" dirty="0" smtClean="0">
                <a:latin typeface="Arial"/>
                <a:cs typeface="Arial"/>
              </a:rPr>
            </a:br>
            <a:r>
              <a:rPr lang="da-DK" sz="2800" dirty="0" smtClean="0">
                <a:latin typeface="Arial"/>
                <a:cs typeface="Arial"/>
              </a:rPr>
              <a:t>Relevansen for </a:t>
            </a:r>
            <a:r>
              <a:rPr lang="da-DK" sz="2800" dirty="0" err="1" smtClean="0">
                <a:latin typeface="Arial"/>
                <a:cs typeface="Arial"/>
              </a:rPr>
              <a:t>organisationel</a:t>
            </a:r>
            <a:r>
              <a:rPr lang="da-DK" sz="2800" dirty="0" smtClean="0">
                <a:latin typeface="Arial"/>
                <a:cs typeface="Arial"/>
              </a:rPr>
              <a:t> praksis</a:t>
            </a:r>
            <a:br>
              <a:rPr lang="da-DK" sz="2800" dirty="0" smtClean="0">
                <a:latin typeface="Arial"/>
                <a:cs typeface="Arial"/>
              </a:rPr>
            </a:br>
            <a:endParaRPr lang="en-GB" sz="2800" dirty="0"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206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18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Organisationer </a:t>
            </a:r>
            <a:r>
              <a:rPr lang="da-DK" sz="1800" dirty="0">
                <a:latin typeface="Arial"/>
                <a:cs typeface="Arial"/>
              </a:rPr>
              <a:t>består af både rutineprægede og forandringsprægede </a:t>
            </a:r>
            <a:r>
              <a:rPr lang="da-DK" sz="1800" dirty="0" smtClean="0">
                <a:latin typeface="Arial"/>
                <a:cs typeface="Arial"/>
              </a:rPr>
              <a:t>arbejdsprocesser.</a:t>
            </a:r>
          </a:p>
          <a:p>
            <a:pPr marL="0" indent="0" algn="just">
              <a:buNone/>
            </a:pPr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Organisatoriske </a:t>
            </a:r>
            <a:r>
              <a:rPr lang="da-DK" sz="1800" dirty="0">
                <a:latin typeface="Arial"/>
                <a:cs typeface="Arial"/>
              </a:rPr>
              <a:t>aktører kan have forskellige præferencer og kompetencer ift. at løse mere rutineprægede eller mere forandringsrelaterede </a:t>
            </a:r>
            <a:r>
              <a:rPr lang="da-DK" sz="1800" dirty="0" smtClean="0">
                <a:latin typeface="Arial"/>
                <a:cs typeface="Arial"/>
              </a:rPr>
              <a:t>opgaver.</a:t>
            </a:r>
          </a:p>
          <a:p>
            <a:pPr marL="0" indent="0" algn="just">
              <a:buNone/>
            </a:pPr>
            <a:endParaRPr lang="da-DK" sz="1800" dirty="0">
              <a:latin typeface="Arial"/>
              <a:cs typeface="Arial"/>
            </a:endParaRPr>
          </a:p>
          <a:p>
            <a:pPr algn="just"/>
            <a:r>
              <a:rPr lang="da-DK" sz="1800" dirty="0" smtClean="0">
                <a:latin typeface="Arial"/>
                <a:cs typeface="Arial"/>
              </a:rPr>
              <a:t>Kommunikation </a:t>
            </a:r>
            <a:r>
              <a:rPr lang="da-DK" sz="1800" dirty="0">
                <a:latin typeface="Arial"/>
                <a:cs typeface="Arial"/>
              </a:rPr>
              <a:t>er en afgørende faktor for at definere og bedre forstå rutiner i </a:t>
            </a:r>
            <a:r>
              <a:rPr lang="da-DK" sz="1800" dirty="0" smtClean="0">
                <a:latin typeface="Arial"/>
                <a:cs typeface="Arial"/>
              </a:rPr>
              <a:t>organisationer. </a:t>
            </a:r>
            <a:endParaRPr lang="da-DK" sz="1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72879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346</Words>
  <Application>Microsoft Macintosh PowerPoint</Application>
  <PresentationFormat>Skærmshow (4:3)</PresentationFormat>
  <Paragraphs>73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11</vt:i4>
      </vt:variant>
    </vt:vector>
  </HeadingPairs>
  <TitlesOfParts>
    <vt:vector size="12" baseType="lpstr">
      <vt:lpstr>Office Theme</vt:lpstr>
      <vt:lpstr>Den stabile organisation: Rutiner i organisationer </vt:lpstr>
      <vt:lpstr>Indhold</vt:lpstr>
      <vt:lpstr>Stabilitet og forandring </vt:lpstr>
      <vt:lpstr>Hvad er en organisationel rutine?</vt:lpstr>
      <vt:lpstr>To perspektiver på rutiner</vt:lpstr>
      <vt:lpstr>Ostensive og performative aspekter i organisationelle rutiner </vt:lpstr>
      <vt:lpstr>Interaktionelle mikrorutiner som konstituerende for organisationelle makrorutiner</vt:lpstr>
      <vt:lpstr>Opsummering (1) Hvad er organisationelle rutiner? </vt:lpstr>
      <vt:lpstr>Opsummering (2) Relevansen for organisationel praksis </vt:lpstr>
      <vt:lpstr>Opsummering (3) Hvordan  undersøger vi rutiner i organisationer? </vt:lpstr>
      <vt:lpstr>Øvelse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Kapitel 12</dc:title>
  <dc:creator>Birte Asmuß</dc:creator>
  <cp:lastModifiedBy>Thomas Lehman Waaben Toft</cp:lastModifiedBy>
  <cp:revision>12</cp:revision>
  <dcterms:created xsi:type="dcterms:W3CDTF">2016-07-01T12:59:51Z</dcterms:created>
  <dcterms:modified xsi:type="dcterms:W3CDTF">2016-08-14T13:13:14Z</dcterms:modified>
</cp:coreProperties>
</file>