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9F36D-09C3-9C40-8148-32EA31125F0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1AF9A-2012-E241-A033-F34651FFDFE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6659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1AF9A-2012-E241-A033-F34651FFDFE8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0866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05A-91C0-444D-AFD6-79EB2A4A115F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70CD-927A-4942-AF8C-968E8815D3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472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05A-91C0-444D-AFD6-79EB2A4A115F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70CD-927A-4942-AF8C-968E8815D3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179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05A-91C0-444D-AFD6-79EB2A4A115F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70CD-927A-4942-AF8C-968E8815D3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506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05A-91C0-444D-AFD6-79EB2A4A115F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70CD-927A-4942-AF8C-968E8815D3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335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05A-91C0-444D-AFD6-79EB2A4A115F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70CD-927A-4942-AF8C-968E8815D3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938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05A-91C0-444D-AFD6-79EB2A4A115F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70CD-927A-4942-AF8C-968E8815D3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609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05A-91C0-444D-AFD6-79EB2A4A115F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70CD-927A-4942-AF8C-968E8815D3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418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05A-91C0-444D-AFD6-79EB2A4A115F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70CD-927A-4942-AF8C-968E8815D3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139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05A-91C0-444D-AFD6-79EB2A4A115F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70CD-927A-4942-AF8C-968E8815D3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83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05A-91C0-444D-AFD6-79EB2A4A115F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70CD-927A-4942-AF8C-968E8815D3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775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05A-91C0-444D-AFD6-79EB2A4A115F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70CD-927A-4942-AF8C-968E8815D3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521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0805A-91C0-444D-AFD6-79EB2A4A115F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670CD-927A-4942-AF8C-968E8815D37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171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799" y="2130425"/>
            <a:ext cx="8136379" cy="1470025"/>
          </a:xfrm>
        </p:spPr>
        <p:txBody>
          <a:bodyPr>
            <a:noAutofit/>
          </a:bodyPr>
          <a:lstStyle/>
          <a:p>
            <a:r>
              <a:rPr lang="da-DK" sz="5200" dirty="0">
                <a:latin typeface="Arial"/>
                <a:cs typeface="Arial"/>
              </a:rPr>
              <a:t>Den virtuelle medarbejders kommunikation </a:t>
            </a:r>
            <a:r>
              <a:rPr lang="da-DK" sz="5200" dirty="0" smtClean="0">
                <a:latin typeface="Arial"/>
                <a:cs typeface="Arial"/>
              </a:rPr>
              <a:t/>
            </a:r>
            <a:br>
              <a:rPr lang="da-DK" sz="5200" dirty="0" smtClean="0">
                <a:latin typeface="Arial"/>
                <a:cs typeface="Arial"/>
              </a:rPr>
            </a:br>
            <a:endParaRPr lang="da-DK" sz="5200" dirty="0">
              <a:latin typeface="Arial"/>
              <a:cs typeface="Arial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a-DK" sz="2800" dirty="0" smtClean="0">
                <a:latin typeface="Arial"/>
                <a:cs typeface="Arial"/>
              </a:rPr>
              <a:t>Kapitel 11</a:t>
            </a:r>
          </a:p>
          <a:p>
            <a:endParaRPr lang="da-DK" sz="2800" dirty="0" smtClean="0">
              <a:latin typeface="Arial"/>
              <a:cs typeface="Arial"/>
            </a:endParaRPr>
          </a:p>
          <a:p>
            <a:r>
              <a:rPr lang="da-DK" sz="2200" dirty="0" smtClean="0">
                <a:latin typeface="Arial"/>
                <a:cs typeface="Arial"/>
              </a:rPr>
              <a:t>Ann Merrit Rikke Nielsen, Mie Femø Nielsen og Amalie Malling Dahl</a:t>
            </a:r>
            <a:endParaRPr lang="da-DK" sz="2200" dirty="0">
              <a:latin typeface="Arial"/>
              <a:cs typeface="Arial"/>
            </a:endParaRPr>
          </a:p>
          <a:p>
            <a:endParaRPr lang="da-DK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9195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Fire kategorier af virtuelle medarbejdere</a:t>
            </a:r>
            <a:endParaRPr lang="da-DK" sz="2800" dirty="0">
              <a:latin typeface="Arial"/>
              <a:cs typeface="Arial"/>
            </a:endParaRPr>
          </a:p>
        </p:txBody>
      </p:sp>
      <p:pic>
        <p:nvPicPr>
          <p:cNvPr id="4" name="Pladsholder til indhold 3" descr="Screen Shot 2016-08-01 at 07.16.25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14" r="-2505"/>
          <a:stretch/>
        </p:blipFill>
        <p:spPr>
          <a:xfrm>
            <a:off x="743856" y="1146628"/>
            <a:ext cx="7529286" cy="5412895"/>
          </a:xfrm>
        </p:spPr>
      </p:pic>
    </p:spTree>
    <p:extLst>
      <p:ext uri="{BB962C8B-B14F-4D97-AF65-F5344CB8AC3E}">
        <p14:creationId xmlns:p14="http://schemas.microsoft.com/office/powerpoint/2010/main" val="4133506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13253"/>
            <a:ext cx="8229600" cy="1143000"/>
          </a:xfrm>
        </p:spPr>
        <p:txBody>
          <a:bodyPr>
            <a:no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Interaktionen mellem virtuelle </a:t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 smtClean="0">
                <a:latin typeface="Arial"/>
                <a:cs typeface="Arial"/>
              </a:rPr>
              <a:t>og ikke-virtuelle medarbejdere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13142"/>
            <a:ext cx="8229600" cy="3620644"/>
          </a:xfrm>
        </p:spPr>
        <p:txBody>
          <a:bodyPr>
            <a:normAutofit/>
          </a:bodyPr>
          <a:lstStyle/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Når </a:t>
            </a:r>
            <a:r>
              <a:rPr lang="da-DK" sz="1800" dirty="0">
                <a:latin typeface="Arial"/>
                <a:cs typeface="Arial"/>
              </a:rPr>
              <a:t>internationale medarbejdere </a:t>
            </a:r>
            <a:r>
              <a:rPr lang="da-DK" sz="1800" dirty="0" err="1">
                <a:latin typeface="Arial"/>
                <a:cs typeface="Arial"/>
              </a:rPr>
              <a:t>omgås</a:t>
            </a:r>
            <a:r>
              <a:rPr lang="da-DK" sz="1800" dirty="0">
                <a:latin typeface="Arial"/>
                <a:cs typeface="Arial"/>
              </a:rPr>
              <a:t> indbyrdes, har de forskellige arbejdsbetingelser for at kunne </a:t>
            </a:r>
            <a:r>
              <a:rPr lang="da-DK" sz="1800" dirty="0" smtClean="0">
                <a:latin typeface="Arial"/>
                <a:cs typeface="Arial"/>
              </a:rPr>
              <a:t>indgå </a:t>
            </a:r>
            <a:r>
              <a:rPr lang="da-DK" sz="1800" dirty="0">
                <a:latin typeface="Arial"/>
                <a:cs typeface="Arial"/>
              </a:rPr>
              <a:t>i disse </a:t>
            </a:r>
            <a:r>
              <a:rPr lang="da-DK" sz="1800" dirty="0" smtClean="0">
                <a:latin typeface="Arial"/>
                <a:cs typeface="Arial"/>
              </a:rPr>
              <a:t>relationer.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Det kræver vilje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dirty="0" smtClean="0">
                <a:latin typeface="Arial"/>
                <a:cs typeface="Arial"/>
              </a:rPr>
              <a:t>omtanke fra både den virtuelle og den ikke-virtuelle side </a:t>
            </a:r>
            <a:r>
              <a:rPr lang="da-DK" sz="1800" dirty="0">
                <a:latin typeface="Arial"/>
                <a:cs typeface="Arial"/>
              </a:rPr>
              <a:t>at få samarbejdet til at glide. </a:t>
            </a:r>
            <a:r>
              <a:rPr lang="da-DK" sz="1800" dirty="0" smtClean="0">
                <a:latin typeface="Arial"/>
                <a:cs typeface="Arial"/>
              </a:rPr>
              <a:t>Parterne skal </a:t>
            </a:r>
            <a:r>
              <a:rPr lang="da-DK" sz="1800" dirty="0">
                <a:latin typeface="Arial"/>
                <a:cs typeface="Arial"/>
              </a:rPr>
              <a:t>løbende huske </a:t>
            </a:r>
            <a:r>
              <a:rPr lang="da-DK" sz="1800" dirty="0" smtClean="0">
                <a:latin typeface="Arial"/>
                <a:cs typeface="Arial"/>
              </a:rPr>
              <a:t>på </a:t>
            </a:r>
            <a:r>
              <a:rPr lang="da-DK" sz="1800" dirty="0">
                <a:latin typeface="Arial"/>
                <a:cs typeface="Arial"/>
              </a:rPr>
              <a:t>hinandens forskellige </a:t>
            </a:r>
            <a:r>
              <a:rPr lang="da-DK" sz="1800" dirty="0" smtClean="0">
                <a:latin typeface="Arial"/>
                <a:cs typeface="Arial"/>
              </a:rPr>
              <a:t>arbejdsbetingelser.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0003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 descr="Screen Shot 2016-08-01 at 08.17.1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226" y="169333"/>
            <a:ext cx="7189535" cy="668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707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1883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Succes med interaktion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88972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Det er vigtigt for fx en oversøisk placeret </a:t>
            </a:r>
            <a:r>
              <a:rPr lang="da-DK" sz="1800" dirty="0" err="1" smtClean="0">
                <a:latin typeface="Arial"/>
                <a:cs typeface="Arial"/>
              </a:rPr>
              <a:t>remote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 err="1" smtClean="0">
                <a:latin typeface="Arial"/>
                <a:cs typeface="Arial"/>
              </a:rPr>
              <a:t>workers</a:t>
            </a:r>
            <a:r>
              <a:rPr lang="da-DK" sz="1800" dirty="0" smtClean="0">
                <a:latin typeface="Arial"/>
                <a:cs typeface="Arial"/>
              </a:rPr>
              <a:t> oplevelse af tilhørsforhold til </a:t>
            </a:r>
            <a:r>
              <a:rPr lang="da-DK" sz="1800" dirty="0">
                <a:latin typeface="Arial"/>
                <a:cs typeface="Arial"/>
              </a:rPr>
              <a:t>organisationen, at HQ 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besøger </a:t>
            </a:r>
            <a:r>
              <a:rPr lang="da-DK" sz="1800" dirty="0" smtClean="0">
                <a:latin typeface="Arial"/>
                <a:cs typeface="Arial"/>
              </a:rPr>
              <a:t>landet. 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interesserer </a:t>
            </a:r>
            <a:r>
              <a:rPr lang="da-DK" sz="1800" dirty="0">
                <a:latin typeface="Arial"/>
                <a:cs typeface="Arial"/>
              </a:rPr>
              <a:t>sig for den lokale </a:t>
            </a:r>
            <a:r>
              <a:rPr lang="da-DK" sz="1800" dirty="0" smtClean="0">
                <a:latin typeface="Arial"/>
                <a:cs typeface="Arial"/>
              </a:rPr>
              <a:t>kontekst, som </a:t>
            </a:r>
            <a:r>
              <a:rPr lang="da-DK" sz="1800" dirty="0">
                <a:latin typeface="Arial"/>
                <a:cs typeface="Arial"/>
              </a:rPr>
              <a:t>vedkommende sidder i. 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endParaRPr lang="da-DK" sz="1800" dirty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Graden af succes i samarbejdet og interaktionen mellem virtuelle medarbejdere </a:t>
            </a:r>
            <a:r>
              <a:rPr lang="da-DK" sz="1800" dirty="0" err="1" smtClean="0">
                <a:latin typeface="Arial"/>
                <a:cs typeface="Arial"/>
              </a:rPr>
              <a:t>pa</a:t>
            </a:r>
            <a:r>
              <a:rPr lang="da-DK" sz="1800" dirty="0" smtClean="0">
                <a:latin typeface="Arial"/>
                <a:cs typeface="Arial"/>
              </a:rPr>
              <a:t>̊ forskellige </a:t>
            </a:r>
            <a:r>
              <a:rPr lang="da-DK" sz="1800" dirty="0" err="1">
                <a:latin typeface="Arial"/>
                <a:cs typeface="Arial"/>
              </a:rPr>
              <a:t>lokationer</a:t>
            </a:r>
            <a:r>
              <a:rPr lang="da-DK" sz="1800" dirty="0">
                <a:latin typeface="Arial"/>
                <a:cs typeface="Arial"/>
              </a:rPr>
              <a:t> afhænger </a:t>
            </a:r>
            <a:r>
              <a:rPr lang="da-DK" sz="1800" dirty="0" smtClean="0">
                <a:latin typeface="Arial"/>
                <a:cs typeface="Arial"/>
              </a:rPr>
              <a:t>af: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at de er opmærksomme </a:t>
            </a:r>
            <a:r>
              <a:rPr lang="da-DK" sz="1800" dirty="0" err="1">
                <a:latin typeface="Arial"/>
                <a:cs typeface="Arial"/>
              </a:rPr>
              <a:t>pa</a:t>
            </a:r>
            <a:r>
              <a:rPr lang="da-DK" sz="1800" dirty="0">
                <a:latin typeface="Arial"/>
                <a:cs typeface="Arial"/>
              </a:rPr>
              <a:t>̊ aktivt og meningsfuldt at </a:t>
            </a:r>
            <a:r>
              <a:rPr lang="da-DK" sz="1800" dirty="0" smtClean="0">
                <a:latin typeface="Arial"/>
                <a:cs typeface="Arial"/>
              </a:rPr>
              <a:t>inkludere </a:t>
            </a:r>
            <a:r>
              <a:rPr lang="da-DK" sz="1800" dirty="0">
                <a:latin typeface="Arial"/>
                <a:cs typeface="Arial"/>
              </a:rPr>
              <a:t>kollegaen, der sidder </a:t>
            </a:r>
            <a:r>
              <a:rPr lang="da-DK" sz="1800" dirty="0" err="1">
                <a:latin typeface="Arial"/>
                <a:cs typeface="Arial"/>
              </a:rPr>
              <a:t>pa</a:t>
            </a:r>
            <a:r>
              <a:rPr lang="da-DK" sz="1800" dirty="0">
                <a:latin typeface="Arial"/>
                <a:cs typeface="Arial"/>
              </a:rPr>
              <a:t>̊ den anden </a:t>
            </a:r>
            <a:r>
              <a:rPr lang="da-DK" sz="1800" dirty="0" err="1">
                <a:latin typeface="Arial"/>
                <a:cs typeface="Arial"/>
              </a:rPr>
              <a:t>lokation</a:t>
            </a:r>
            <a:r>
              <a:rPr lang="da-DK" sz="1800" dirty="0">
                <a:latin typeface="Arial"/>
                <a:cs typeface="Arial"/>
              </a:rPr>
              <a:t>. 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Dette </a:t>
            </a:r>
            <a:r>
              <a:rPr lang="da-DK" sz="1800" dirty="0">
                <a:latin typeface="Arial"/>
                <a:cs typeface="Arial"/>
              </a:rPr>
              <a:t>gælder særligt dem, der sidder mange samlet </a:t>
            </a:r>
            <a:r>
              <a:rPr lang="da-DK" sz="1800" dirty="0" err="1">
                <a:latin typeface="Arial"/>
                <a:cs typeface="Arial"/>
              </a:rPr>
              <a:t>ét</a:t>
            </a:r>
            <a:r>
              <a:rPr lang="da-DK" sz="1800" dirty="0">
                <a:latin typeface="Arial"/>
                <a:cs typeface="Arial"/>
              </a:rPr>
              <a:t> sted, fx HQ , der skal inkludere </a:t>
            </a:r>
            <a:r>
              <a:rPr lang="da-DK" sz="1800" dirty="0" err="1">
                <a:latin typeface="Arial"/>
                <a:cs typeface="Arial"/>
              </a:rPr>
              <a:t>remote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err="1">
                <a:latin typeface="Arial"/>
                <a:cs typeface="Arial"/>
              </a:rPr>
              <a:t>workers</a:t>
            </a:r>
            <a:r>
              <a:rPr lang="da-DK" sz="1800" dirty="0">
                <a:latin typeface="Arial"/>
                <a:cs typeface="Arial"/>
              </a:rPr>
              <a:t> via aktive inkluderings- strategier. </a:t>
            </a:r>
          </a:p>
          <a:p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045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Valg af kommunikationskanaler</a:t>
            </a:r>
            <a:endParaRPr lang="da-DK" sz="2800" dirty="0">
              <a:latin typeface="Arial"/>
              <a:cs typeface="Arial"/>
            </a:endParaRPr>
          </a:p>
        </p:txBody>
      </p:sp>
      <p:pic>
        <p:nvPicPr>
          <p:cNvPr id="4" name="Pladsholder til indhold 3" descr="Screen Shot 2016-08-01 at 08.21.32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26" r="-3028"/>
          <a:stretch/>
        </p:blipFill>
        <p:spPr>
          <a:xfrm>
            <a:off x="1545168" y="1350738"/>
            <a:ext cx="6180666" cy="5203075"/>
          </a:xfrm>
        </p:spPr>
      </p:pic>
    </p:spTree>
    <p:extLst>
      <p:ext uri="{BB962C8B-B14F-4D97-AF65-F5344CB8AC3E}">
        <p14:creationId xmlns:p14="http://schemas.microsoft.com/office/powerpoint/2010/main" val="1034708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65301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Valg af kommunikationskanaler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063550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Tænk over: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er parterne fortrolige </a:t>
            </a:r>
            <a:r>
              <a:rPr lang="da-DK" sz="1800" dirty="0">
                <a:latin typeface="Arial"/>
                <a:cs typeface="Arial"/>
              </a:rPr>
              <a:t>med det sprog, der skal kommunikeres </a:t>
            </a:r>
            <a:r>
              <a:rPr lang="da-DK" sz="1800" dirty="0" smtClean="0">
                <a:latin typeface="Arial"/>
                <a:cs typeface="Arial"/>
              </a:rPr>
              <a:t>på, 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arbejder de </a:t>
            </a:r>
            <a:r>
              <a:rPr lang="da-DK" sz="1800" dirty="0">
                <a:latin typeface="Arial"/>
                <a:cs typeface="Arial"/>
              </a:rPr>
              <a:t>i en primært mundtlig eller skriftlig </a:t>
            </a:r>
            <a:r>
              <a:rPr lang="da-DK" sz="1800" dirty="0" smtClean="0">
                <a:latin typeface="Arial"/>
                <a:cs typeface="Arial"/>
              </a:rPr>
              <a:t>kommunikationskultur?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er der tale </a:t>
            </a:r>
            <a:r>
              <a:rPr lang="da-DK" sz="1800" dirty="0">
                <a:latin typeface="Arial"/>
                <a:cs typeface="Arial"/>
              </a:rPr>
              <a:t>om en enkel eller kompliceret </a:t>
            </a:r>
            <a:r>
              <a:rPr lang="da-DK" sz="1800" dirty="0" smtClean="0">
                <a:latin typeface="Arial"/>
                <a:cs typeface="Arial"/>
              </a:rPr>
              <a:t>sag</a:t>
            </a:r>
            <a:r>
              <a:rPr lang="da-DK" sz="1800" dirty="0">
                <a:latin typeface="Arial"/>
                <a:cs typeface="Arial"/>
              </a:rPr>
              <a:t>?</a:t>
            </a:r>
            <a:endParaRPr lang="da-DK" sz="1800" dirty="0" smtClean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befinder de sig </a:t>
            </a:r>
            <a:r>
              <a:rPr lang="da-DK" sz="1800" dirty="0">
                <a:latin typeface="Arial"/>
                <a:cs typeface="Arial"/>
              </a:rPr>
              <a:t>inden for samme tidszone, og om der er tillid mellem </a:t>
            </a:r>
            <a:r>
              <a:rPr lang="da-DK" sz="1800" dirty="0" smtClean="0">
                <a:latin typeface="Arial"/>
                <a:cs typeface="Arial"/>
              </a:rPr>
              <a:t>parterne</a:t>
            </a:r>
            <a:r>
              <a:rPr lang="da-DK" sz="1800" dirty="0" smtClean="0">
                <a:latin typeface="Arial"/>
                <a:cs typeface="Arial"/>
              </a:rPr>
              <a:t>?</a:t>
            </a:r>
          </a:p>
          <a:p>
            <a:pPr marL="457200" lvl="1" indent="0">
              <a:buNone/>
            </a:pPr>
            <a:endParaRPr lang="da-DK" sz="1800" dirty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E-</a:t>
            </a:r>
            <a:r>
              <a:rPr lang="da-DK" sz="1800" dirty="0" smtClean="0">
                <a:latin typeface="Arial"/>
                <a:cs typeface="Arial"/>
              </a:rPr>
              <a:t>mails er en stor del af rigtig mange virtuelle medarbejderes virtuelle kontor. Vær </a:t>
            </a:r>
            <a:r>
              <a:rPr lang="da-DK" sz="1800" dirty="0">
                <a:latin typeface="Arial"/>
                <a:cs typeface="Arial"/>
              </a:rPr>
              <a:t>bevidst om, at der kan være andre </a:t>
            </a:r>
            <a:r>
              <a:rPr lang="da-DK" sz="1800" dirty="0" err="1">
                <a:latin typeface="Arial"/>
                <a:cs typeface="Arial"/>
              </a:rPr>
              <a:t>måder</a:t>
            </a:r>
            <a:r>
              <a:rPr lang="da-DK" sz="1800" dirty="0">
                <a:latin typeface="Arial"/>
                <a:cs typeface="Arial"/>
              </a:rPr>
              <a:t> at arbejde med e-mail </a:t>
            </a:r>
            <a:r>
              <a:rPr lang="da-DK" sz="1800" dirty="0" smtClean="0">
                <a:latin typeface="Arial"/>
                <a:cs typeface="Arial"/>
              </a:rPr>
              <a:t>på </a:t>
            </a:r>
            <a:r>
              <a:rPr lang="da-DK" sz="1800" dirty="0">
                <a:latin typeface="Arial"/>
                <a:cs typeface="Arial"/>
              </a:rPr>
              <a:t>end ens </a:t>
            </a:r>
            <a:r>
              <a:rPr lang="da-DK" sz="1800" dirty="0" smtClean="0">
                <a:latin typeface="Arial"/>
                <a:cs typeface="Arial"/>
              </a:rPr>
              <a:t>egen!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5363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472172"/>
            <a:ext cx="8229600" cy="1143000"/>
          </a:xfrm>
        </p:spPr>
        <p:txBody>
          <a:bodyPr>
            <a:noAutofit/>
          </a:bodyPr>
          <a:lstStyle/>
          <a:p>
            <a:r>
              <a:rPr lang="da-DK" sz="2800" dirty="0">
                <a:latin typeface="Arial"/>
                <a:cs typeface="Arial"/>
              </a:rPr>
              <a:t>Socioøkonomiske, tekniske og fysiske omstændigheder </a:t>
            </a:r>
            <a:r>
              <a:rPr lang="da-DK" sz="2800" dirty="0" smtClean="0">
                <a:latin typeface="Arial"/>
                <a:cs typeface="Arial"/>
              </a:rPr>
              <a:t/>
            </a:r>
            <a:br>
              <a:rPr lang="da-DK" sz="2800" dirty="0" smtClean="0">
                <a:latin typeface="Arial"/>
                <a:cs typeface="Arial"/>
              </a:rPr>
            </a:b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53797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Kravene til det virtuelle kontor afhænger i høj grad af lokale forhold, fx styrken </a:t>
            </a:r>
            <a:r>
              <a:rPr lang="da-DK" sz="1800" dirty="0" smtClean="0">
                <a:latin typeface="Arial"/>
                <a:cs typeface="Arial"/>
              </a:rPr>
              <a:t>på internettet</a:t>
            </a:r>
            <a:r>
              <a:rPr lang="da-DK" sz="1800" dirty="0">
                <a:latin typeface="Arial"/>
                <a:cs typeface="Arial"/>
              </a:rPr>
              <a:t>, medarbejdernes boligforhold osv</a:t>
            </a:r>
            <a:r>
              <a:rPr lang="da-DK" sz="1800" dirty="0" smtClean="0">
                <a:latin typeface="Arial"/>
                <a:cs typeface="Arial"/>
              </a:rPr>
              <a:t>.</a:t>
            </a:r>
          </a:p>
          <a:p>
            <a:pPr marL="0" indent="0" algn="just">
              <a:buNone/>
            </a:pPr>
            <a:r>
              <a:rPr lang="da-DK" sz="1800" dirty="0" smtClean="0">
                <a:latin typeface="Arial"/>
                <a:cs typeface="Arial"/>
              </a:rPr>
              <a:t> </a:t>
            </a:r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Særligt </a:t>
            </a:r>
            <a:r>
              <a:rPr lang="da-DK" sz="1800" dirty="0" err="1">
                <a:latin typeface="Arial"/>
                <a:cs typeface="Arial"/>
              </a:rPr>
              <a:t>når</a:t>
            </a:r>
            <a:r>
              <a:rPr lang="da-DK" sz="1800" dirty="0">
                <a:latin typeface="Arial"/>
                <a:cs typeface="Arial"/>
              </a:rPr>
              <a:t> der er tale om </a:t>
            </a:r>
            <a:r>
              <a:rPr lang="da-DK" sz="1800" dirty="0" err="1">
                <a:latin typeface="Arial"/>
                <a:cs typeface="Arial"/>
              </a:rPr>
              <a:t>offshoring</a:t>
            </a:r>
            <a:r>
              <a:rPr lang="da-DK" sz="1800" dirty="0">
                <a:latin typeface="Arial"/>
                <a:cs typeface="Arial"/>
              </a:rPr>
              <a:t>, dvs. udflytning af arbejdsopgaver til arbejdskraft i et land med lavere leveomkostninger, bør de lokale forhold tjekkes, inden </a:t>
            </a:r>
            <a:r>
              <a:rPr lang="da-DK" sz="1800" dirty="0" smtClean="0">
                <a:latin typeface="Arial"/>
                <a:cs typeface="Arial"/>
              </a:rPr>
              <a:t>hjemmekontorer </a:t>
            </a:r>
            <a:r>
              <a:rPr lang="da-DK" sz="1800" dirty="0">
                <a:latin typeface="Arial"/>
                <a:cs typeface="Arial"/>
              </a:rPr>
              <a:t>eller arbejdspladser </a:t>
            </a:r>
            <a:r>
              <a:rPr lang="da-DK" sz="1800" dirty="0" smtClean="0">
                <a:latin typeface="Arial"/>
                <a:cs typeface="Arial"/>
              </a:rPr>
              <a:t>installeres.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61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046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Caf</a:t>
            </a:r>
            <a:r>
              <a:rPr lang="da-DK" sz="2800" dirty="0" smtClean="0">
                <a:latin typeface="Arial"/>
                <a:cs typeface="Arial"/>
              </a:rPr>
              <a:t>é</a:t>
            </a:r>
            <a:r>
              <a:rPr lang="da-DK" sz="2800" dirty="0" smtClean="0">
                <a:latin typeface="Arial"/>
                <a:cs typeface="Arial"/>
              </a:rPr>
              <a:t>er </a:t>
            </a:r>
            <a:r>
              <a:rPr lang="da-DK" sz="2800" dirty="0">
                <a:latin typeface="Arial"/>
                <a:cs typeface="Arial"/>
              </a:rPr>
              <a:t>som virtuelt kontor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7918721" cy="4749403"/>
          </a:xfrm>
        </p:spPr>
        <p:txBody>
          <a:bodyPr>
            <a:normAutofit lnSpcReduction="10000"/>
          </a:bodyPr>
          <a:lstStyle/>
          <a:p>
            <a:r>
              <a:rPr lang="da-DK" sz="1800" b="1" dirty="0" smtClean="0">
                <a:latin typeface="Arial"/>
                <a:cs typeface="Arial"/>
              </a:rPr>
              <a:t>En god cafe til arbejde har</a:t>
            </a:r>
            <a:r>
              <a:rPr lang="da-DK" sz="1800" b="1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da-DK" sz="1800" b="1" dirty="0" smtClean="0">
              <a:latin typeface="Arial"/>
              <a:cs typeface="Arial"/>
            </a:endParaRPr>
          </a:p>
          <a:p>
            <a:pPr lvl="1">
              <a:buFont typeface="Courier New"/>
              <a:buChar char="o"/>
            </a:pPr>
            <a:r>
              <a:rPr lang="da-DK" sz="1800" dirty="0" smtClean="0">
                <a:latin typeface="Arial"/>
                <a:cs typeface="Arial"/>
              </a:rPr>
              <a:t>Først </a:t>
            </a:r>
            <a:r>
              <a:rPr lang="da-DK" sz="1800" dirty="0">
                <a:latin typeface="Arial"/>
                <a:cs typeface="Arial"/>
              </a:rPr>
              <a:t>og fremmest </a:t>
            </a:r>
            <a:r>
              <a:rPr lang="da-DK" sz="1800" dirty="0" err="1" smtClean="0">
                <a:latin typeface="Arial"/>
                <a:cs typeface="Arial"/>
              </a:rPr>
              <a:t>wifi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og stikkontakter, og </a:t>
            </a:r>
            <a:r>
              <a:rPr lang="da-DK" sz="1800" dirty="0" smtClean="0">
                <a:latin typeface="Arial"/>
                <a:cs typeface="Arial"/>
              </a:rPr>
              <a:t>en beliggenheden der er nogenlunde </a:t>
            </a:r>
            <a:r>
              <a:rPr lang="da-DK" sz="1800" dirty="0">
                <a:latin typeface="Arial"/>
                <a:cs typeface="Arial"/>
              </a:rPr>
              <a:t>i forhold til øvrige </a:t>
            </a:r>
            <a:r>
              <a:rPr lang="da-DK" sz="1800" dirty="0" err="1">
                <a:latin typeface="Arial"/>
                <a:cs typeface="Arial"/>
              </a:rPr>
              <a:t>gøremål</a:t>
            </a:r>
            <a:r>
              <a:rPr lang="da-DK" sz="1800" dirty="0">
                <a:latin typeface="Arial"/>
                <a:cs typeface="Arial"/>
              </a:rPr>
              <a:t>. </a:t>
            </a:r>
            <a:endParaRPr lang="da-DK" sz="1800" dirty="0" smtClean="0">
              <a:latin typeface="Arial"/>
              <a:cs typeface="Arial"/>
            </a:endParaRPr>
          </a:p>
          <a:p>
            <a:pPr lvl="1">
              <a:buFont typeface="Courier New"/>
              <a:buChar char="o"/>
            </a:pPr>
            <a:endParaRPr lang="da-DK" sz="1800" dirty="0" smtClean="0">
              <a:latin typeface="Arial"/>
              <a:cs typeface="Arial"/>
            </a:endParaRPr>
          </a:p>
          <a:p>
            <a:pPr lvl="1">
              <a:buFont typeface="Courier New"/>
              <a:buChar char="o"/>
            </a:pPr>
            <a:r>
              <a:rPr lang="da-DK" sz="1800" dirty="0" smtClean="0">
                <a:latin typeface="Arial"/>
                <a:cs typeface="Arial"/>
              </a:rPr>
              <a:t>Dernæst behagelige </a:t>
            </a:r>
            <a:r>
              <a:rPr lang="da-DK" sz="1800" dirty="0">
                <a:latin typeface="Arial"/>
                <a:cs typeface="Arial"/>
              </a:rPr>
              <a:t>stole og helst borde, man kan have sine ting </a:t>
            </a:r>
            <a:r>
              <a:rPr lang="da-DK" sz="1800" dirty="0" smtClean="0">
                <a:latin typeface="Arial"/>
                <a:cs typeface="Arial"/>
              </a:rPr>
              <a:t>på. </a:t>
            </a:r>
          </a:p>
          <a:p>
            <a:pPr lvl="1">
              <a:buFont typeface="Courier New"/>
              <a:buChar char="o"/>
            </a:pPr>
            <a:endParaRPr lang="da-DK" sz="1800" dirty="0" smtClean="0">
              <a:latin typeface="Arial"/>
              <a:cs typeface="Arial"/>
            </a:endParaRPr>
          </a:p>
          <a:p>
            <a:pPr lvl="1">
              <a:buFont typeface="Courier New"/>
              <a:buChar char="o"/>
            </a:pPr>
            <a:r>
              <a:rPr lang="da-DK" sz="1800" dirty="0" smtClean="0">
                <a:latin typeface="Arial"/>
                <a:cs typeface="Arial"/>
              </a:rPr>
              <a:t>På </a:t>
            </a:r>
            <a:r>
              <a:rPr lang="da-DK" sz="1800" dirty="0">
                <a:latin typeface="Arial"/>
                <a:cs typeface="Arial"/>
              </a:rPr>
              <a:t>tredjepladsen </a:t>
            </a:r>
            <a:r>
              <a:rPr lang="da-DK" sz="1800" dirty="0" smtClean="0">
                <a:latin typeface="Arial"/>
                <a:cs typeface="Arial"/>
              </a:rPr>
              <a:t>kommer en </a:t>
            </a:r>
            <a:r>
              <a:rPr lang="da-DK" sz="1800" dirty="0">
                <a:latin typeface="Arial"/>
                <a:cs typeface="Arial"/>
              </a:rPr>
              <a:t>god stemning, at der er god plads, og at man føler sig velkommen som en, der sidder og arbejder. </a:t>
            </a:r>
            <a:endParaRPr lang="da-DK" sz="1800" dirty="0" smtClean="0">
              <a:latin typeface="Arial"/>
              <a:cs typeface="Arial"/>
            </a:endParaRPr>
          </a:p>
          <a:p>
            <a:pPr lvl="1">
              <a:buFont typeface="Courier New"/>
              <a:buChar char="o"/>
            </a:pPr>
            <a:endParaRPr lang="da-DK" sz="1800" dirty="0" smtClean="0">
              <a:latin typeface="Arial"/>
              <a:cs typeface="Arial"/>
            </a:endParaRPr>
          </a:p>
          <a:p>
            <a:pPr lvl="1">
              <a:buFont typeface="Courier New"/>
              <a:buChar char="o"/>
            </a:pPr>
            <a:r>
              <a:rPr lang="da-DK" sz="1800" dirty="0" smtClean="0">
                <a:latin typeface="Arial"/>
                <a:cs typeface="Arial"/>
              </a:rPr>
              <a:t>På </a:t>
            </a:r>
            <a:r>
              <a:rPr lang="da-DK" sz="1800" dirty="0">
                <a:latin typeface="Arial"/>
                <a:cs typeface="Arial"/>
              </a:rPr>
              <a:t>fjerdepladsen </a:t>
            </a:r>
            <a:r>
              <a:rPr lang="da-DK" sz="1800" dirty="0" smtClean="0">
                <a:latin typeface="Arial"/>
                <a:cs typeface="Arial"/>
              </a:rPr>
              <a:t>kommer </a:t>
            </a:r>
            <a:r>
              <a:rPr lang="da-DK" sz="1800" dirty="0">
                <a:latin typeface="Arial"/>
                <a:cs typeface="Arial"/>
              </a:rPr>
              <a:t>overvejelser som kaffens kvalitet; </a:t>
            </a:r>
            <a:r>
              <a:rPr lang="da-DK" sz="1800" dirty="0" err="1">
                <a:latin typeface="Arial"/>
                <a:cs typeface="Arial"/>
              </a:rPr>
              <a:t>måske</a:t>
            </a:r>
            <a:r>
              <a:rPr lang="da-DK" sz="1800" dirty="0">
                <a:latin typeface="Arial"/>
                <a:cs typeface="Arial"/>
              </a:rPr>
              <a:t> fordi mange scorer pænt </a:t>
            </a:r>
            <a:r>
              <a:rPr lang="da-DK" sz="1800" dirty="0" err="1">
                <a:latin typeface="Arial"/>
                <a:cs typeface="Arial"/>
              </a:rPr>
              <a:t>pa</a:t>
            </a:r>
            <a:r>
              <a:rPr lang="da-DK" sz="1800" dirty="0">
                <a:latin typeface="Arial"/>
                <a:cs typeface="Arial"/>
              </a:rPr>
              <a:t>̊ dette </a:t>
            </a:r>
            <a:r>
              <a:rPr lang="da-DK" sz="1800" dirty="0" smtClean="0">
                <a:latin typeface="Arial"/>
                <a:cs typeface="Arial"/>
              </a:rPr>
              <a:t>parameter! </a:t>
            </a:r>
            <a:endParaRPr lang="da-DK" sz="1800" dirty="0" smtClean="0">
              <a:latin typeface="Arial"/>
              <a:cs typeface="Arial"/>
            </a:endParaRPr>
          </a:p>
          <a:p>
            <a:pPr lvl="1">
              <a:buFont typeface="Courier New"/>
              <a:buChar char="o"/>
            </a:pPr>
            <a:endParaRPr lang="da-DK" sz="1800" dirty="0" smtClean="0">
              <a:latin typeface="Arial"/>
              <a:cs typeface="Arial"/>
            </a:endParaRPr>
          </a:p>
          <a:p>
            <a:pPr lvl="1">
              <a:buFont typeface="Courier New"/>
              <a:buChar char="o"/>
            </a:pPr>
            <a:r>
              <a:rPr lang="da-DK" sz="1800" dirty="0" smtClean="0">
                <a:latin typeface="Arial"/>
                <a:cs typeface="Arial"/>
              </a:rPr>
              <a:t>På </a:t>
            </a:r>
            <a:r>
              <a:rPr lang="da-DK" sz="1800" dirty="0">
                <a:latin typeface="Arial"/>
                <a:cs typeface="Arial"/>
              </a:rPr>
              <a:t>femtepladsen kommer typen og priserne </a:t>
            </a:r>
            <a:r>
              <a:rPr lang="da-DK" sz="1800" dirty="0" err="1">
                <a:latin typeface="Arial"/>
                <a:cs typeface="Arial"/>
              </a:rPr>
              <a:t>pa</a:t>
            </a:r>
            <a:r>
              <a:rPr lang="da-DK" sz="1800" dirty="0">
                <a:latin typeface="Arial"/>
                <a:cs typeface="Arial"/>
              </a:rPr>
              <a:t>̊ maden, toiletterne og andre praktiske ting. </a:t>
            </a:r>
            <a:endParaRPr lang="da-DK" sz="1800" dirty="0" smtClean="0">
              <a:latin typeface="Arial"/>
              <a:cs typeface="Arial"/>
            </a:endParaRPr>
          </a:p>
          <a:p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4018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28977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Starbucks </a:t>
            </a:r>
            <a:r>
              <a:rPr lang="da-DK" sz="2800" dirty="0" err="1" smtClean="0">
                <a:latin typeface="Arial"/>
                <a:cs typeface="Arial"/>
              </a:rPr>
              <a:t>Experience</a:t>
            </a:r>
            <a:r>
              <a:rPr lang="da-DK" sz="2800" dirty="0" smtClean="0">
                <a:latin typeface="Arial"/>
                <a:cs typeface="Arial"/>
              </a:rPr>
              <a:t> </a:t>
            </a:r>
            <a:r>
              <a:rPr lang="da-DK" sz="2800" dirty="0" err="1" smtClean="0">
                <a:latin typeface="Arial"/>
                <a:cs typeface="Arial"/>
              </a:rPr>
              <a:t>Map</a:t>
            </a:r>
            <a:endParaRPr lang="da-DK" sz="2800" dirty="0">
              <a:latin typeface="Arial"/>
              <a:cs typeface="Arial"/>
            </a:endParaRPr>
          </a:p>
        </p:txBody>
      </p:sp>
      <p:pic>
        <p:nvPicPr>
          <p:cNvPr id="4" name="Pladsholder til indhold 3" descr="Screen Shot 2016-08-01 at 08.39.0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113" b="-28113"/>
          <a:stretch>
            <a:fillRect/>
          </a:stretch>
        </p:blipFill>
        <p:spPr>
          <a:xfrm>
            <a:off x="0" y="1102528"/>
            <a:ext cx="9144000" cy="5028847"/>
          </a:xfrm>
        </p:spPr>
      </p:pic>
    </p:spTree>
    <p:extLst>
      <p:ext uri="{BB962C8B-B14F-4D97-AF65-F5344CB8AC3E}">
        <p14:creationId xmlns:p14="http://schemas.microsoft.com/office/powerpoint/2010/main" val="1663075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21344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Når medarbejderen er organisationen </a:t>
            </a:r>
            <a:endParaRPr lang="da-DK" sz="2800" dirty="0" smtClean="0">
              <a:effectLst/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55904"/>
            <a:ext cx="8229600" cy="4303214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Virtuelle </a:t>
            </a:r>
            <a:r>
              <a:rPr lang="da-DK" sz="1800" dirty="0">
                <a:latin typeface="Arial"/>
                <a:cs typeface="Arial"/>
              </a:rPr>
              <a:t>virksomhedsejere, selvstændige konsulenter, freelancere og andre globale </a:t>
            </a:r>
            <a:r>
              <a:rPr lang="da-DK" sz="1800" dirty="0" smtClean="0">
                <a:latin typeface="Arial"/>
                <a:cs typeface="Arial"/>
              </a:rPr>
              <a:t>nomader</a:t>
            </a:r>
            <a:r>
              <a:rPr lang="da-DK" sz="1800" dirty="0">
                <a:latin typeface="Arial"/>
                <a:cs typeface="Arial"/>
              </a:rPr>
              <a:t>, der ikke er fast tilknyttet en større organisation, er særligt udsatte for oplevelsen af arbejdspladsisolation og manglende muligheder for sparring med fagligt kompetente </a:t>
            </a:r>
            <a:r>
              <a:rPr lang="da-DK" sz="1800" dirty="0" smtClean="0">
                <a:latin typeface="Arial"/>
                <a:cs typeface="Arial"/>
              </a:rPr>
              <a:t>kolleger</a:t>
            </a:r>
            <a:r>
              <a:rPr lang="da-DK" sz="1800" dirty="0">
                <a:latin typeface="Arial"/>
                <a:cs typeface="Arial"/>
              </a:rPr>
              <a:t>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 </a:t>
            </a:r>
            <a:r>
              <a:rPr lang="da-DK" sz="1800" dirty="0">
                <a:latin typeface="Arial"/>
                <a:cs typeface="Arial"/>
              </a:rPr>
              <a:t>bør derfor sikre sig, </a:t>
            </a:r>
            <a:r>
              <a:rPr lang="da-DK" sz="1800" dirty="0" smtClean="0">
                <a:latin typeface="Arial"/>
                <a:cs typeface="Arial"/>
              </a:rPr>
              <a:t>at:</a:t>
            </a:r>
          </a:p>
          <a:p>
            <a:pPr lvl="1" algn="just"/>
            <a:r>
              <a:rPr lang="da-DK" sz="1800" dirty="0">
                <a:latin typeface="Arial"/>
                <a:cs typeface="Arial"/>
              </a:rPr>
              <a:t>D</a:t>
            </a:r>
            <a:r>
              <a:rPr lang="da-DK" sz="1800" dirty="0" smtClean="0">
                <a:latin typeface="Arial"/>
                <a:cs typeface="Arial"/>
              </a:rPr>
              <a:t>e har mulighed for fra tid til anden at arbejde sammen med</a:t>
            </a:r>
            <a:r>
              <a:rPr lang="da-DK" sz="1800" dirty="0">
                <a:latin typeface="Arial"/>
                <a:cs typeface="Arial"/>
              </a:rPr>
              <a:t>–</a:t>
            </a:r>
            <a:r>
              <a:rPr lang="da-DK" sz="1800" dirty="0" smtClean="0">
                <a:latin typeface="Arial"/>
                <a:cs typeface="Arial"/>
              </a:rPr>
              <a:t>eller ved siden af</a:t>
            </a:r>
            <a:r>
              <a:rPr lang="da-DK" sz="1800" dirty="0">
                <a:latin typeface="Arial"/>
                <a:cs typeface="Arial"/>
              </a:rPr>
              <a:t>–nogen, de kan have et eller andet professionelt fællesskab med. 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De har de rigtige virtuelle platforme, fx </a:t>
            </a:r>
          </a:p>
          <a:p>
            <a:pPr lvl="1" algn="just">
              <a:buFont typeface="Courier New"/>
              <a:buChar char="o"/>
            </a:pPr>
            <a:r>
              <a:rPr lang="da-DK" sz="1800" dirty="0" err="1" smtClean="0">
                <a:latin typeface="Arial"/>
                <a:cs typeface="Arial"/>
              </a:rPr>
              <a:t>Shopify</a:t>
            </a:r>
            <a:r>
              <a:rPr lang="da-DK" sz="1800" dirty="0">
                <a:latin typeface="Arial"/>
                <a:cs typeface="Arial"/>
              </a:rPr>
              <a:t>, der </a:t>
            </a:r>
            <a:r>
              <a:rPr lang="da-DK" sz="1800" dirty="0" err="1">
                <a:latin typeface="Arial"/>
                <a:cs typeface="Arial"/>
              </a:rPr>
              <a:t>faciliterer</a:t>
            </a:r>
            <a:r>
              <a:rPr lang="da-DK" sz="1800" dirty="0">
                <a:latin typeface="Arial"/>
                <a:cs typeface="Arial"/>
              </a:rPr>
              <a:t> salg af produkter, </a:t>
            </a:r>
            <a:endParaRPr lang="da-DK" sz="1800" dirty="0" smtClean="0">
              <a:latin typeface="Arial"/>
              <a:cs typeface="Arial"/>
            </a:endParaRPr>
          </a:p>
          <a:p>
            <a:pPr lvl="1" algn="just">
              <a:buFont typeface="Courier New"/>
              <a:buChar char="o"/>
            </a:pPr>
            <a:r>
              <a:rPr lang="da-DK" sz="1800" dirty="0" err="1" smtClean="0">
                <a:latin typeface="Arial"/>
                <a:cs typeface="Arial"/>
              </a:rPr>
              <a:t>Desk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dirty="0" err="1">
                <a:latin typeface="Arial"/>
                <a:cs typeface="Arial"/>
              </a:rPr>
              <a:t>Zendesk</a:t>
            </a:r>
            <a:r>
              <a:rPr lang="da-DK" sz="1800" dirty="0">
                <a:latin typeface="Arial"/>
                <a:cs typeface="Arial"/>
              </a:rPr>
              <a:t>, der understøtter automatisering af svar </a:t>
            </a:r>
            <a:r>
              <a:rPr lang="da-DK" sz="1800" dirty="0" err="1">
                <a:latin typeface="Arial"/>
                <a:cs typeface="Arial"/>
              </a:rPr>
              <a:t>pa</a:t>
            </a:r>
            <a:r>
              <a:rPr lang="da-DK" sz="1800" dirty="0">
                <a:latin typeface="Arial"/>
                <a:cs typeface="Arial"/>
              </a:rPr>
              <a:t>̊ </a:t>
            </a:r>
            <a:r>
              <a:rPr lang="da-DK" sz="1800" dirty="0" err="1">
                <a:latin typeface="Arial"/>
                <a:cs typeface="Arial"/>
              </a:rPr>
              <a:t>spørgsmål</a:t>
            </a:r>
            <a:r>
              <a:rPr lang="da-DK" sz="1800" dirty="0">
                <a:latin typeface="Arial"/>
                <a:cs typeface="Arial"/>
              </a:rPr>
              <a:t> fra </a:t>
            </a:r>
            <a:r>
              <a:rPr lang="da-DK" sz="1800" dirty="0" smtClean="0">
                <a:latin typeface="Arial"/>
                <a:cs typeface="Arial"/>
              </a:rPr>
              <a:t>kunder </a:t>
            </a:r>
          </a:p>
          <a:p>
            <a:pPr lvl="1" algn="just">
              <a:buFont typeface="Courier New"/>
              <a:buChar char="o"/>
            </a:pPr>
            <a:r>
              <a:rPr lang="da-DK" sz="1800" dirty="0" err="1" smtClean="0">
                <a:latin typeface="Arial"/>
                <a:cs typeface="Arial"/>
              </a:rPr>
              <a:t>evt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en virtuel assistent fra fx </a:t>
            </a:r>
            <a:r>
              <a:rPr lang="da-DK" sz="1800" dirty="0" err="1">
                <a:latin typeface="Arial"/>
                <a:cs typeface="Arial"/>
              </a:rPr>
              <a:t>Uassist.Me</a:t>
            </a:r>
            <a:r>
              <a:rPr lang="da-DK" sz="1800" dirty="0">
                <a:latin typeface="Arial"/>
                <a:cs typeface="Arial"/>
              </a:rPr>
              <a:t>. 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127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Indhold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31824" y="1063988"/>
            <a:ext cx="8229600" cy="5605241"/>
          </a:xfrm>
        </p:spPr>
        <p:txBody>
          <a:bodyPr numCol="2"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Det virtuelle kontor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Virtuelt kontor som vilkår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Hvorfor virtuelle medarbejdere?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Hvorfor virtuelt arbejde?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Hvem er den virtuelle medarbejder?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Mobile </a:t>
            </a:r>
            <a:r>
              <a:rPr lang="da-DK" sz="1800" dirty="0" err="1" smtClean="0">
                <a:latin typeface="Arial"/>
                <a:cs typeface="Arial"/>
              </a:rPr>
              <a:t>workers</a:t>
            </a:r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Den virtuelle medarbejders forudsætninger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Fire kategorier af virtuelle medarbejdere </a:t>
            </a:r>
          </a:p>
          <a:p>
            <a:r>
              <a:rPr lang="da-DK" sz="1800" dirty="0" smtClean="0">
                <a:latin typeface="Arial"/>
                <a:cs typeface="Arial"/>
              </a:rPr>
              <a:t>Interaktionen mellem virtuelle </a:t>
            </a:r>
            <a:br>
              <a:rPr lang="da-DK" sz="1800" dirty="0" smtClean="0">
                <a:latin typeface="Arial"/>
                <a:cs typeface="Arial"/>
              </a:rPr>
            </a:br>
            <a:r>
              <a:rPr lang="da-DK" sz="1800" dirty="0" smtClean="0">
                <a:latin typeface="Arial"/>
                <a:cs typeface="Arial"/>
              </a:rPr>
              <a:t>og ikke-virtuelle medarbejdere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Succes med </a:t>
            </a:r>
            <a:r>
              <a:rPr lang="da-DK" sz="1800" dirty="0" smtClean="0">
                <a:latin typeface="Arial"/>
                <a:cs typeface="Arial"/>
              </a:rPr>
              <a:t>interaktion 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Valg </a:t>
            </a:r>
            <a:r>
              <a:rPr lang="da-DK" sz="1800" dirty="0">
                <a:latin typeface="Arial"/>
                <a:cs typeface="Arial"/>
              </a:rPr>
              <a:t>af </a:t>
            </a:r>
            <a:r>
              <a:rPr lang="da-DK" sz="1800" dirty="0" smtClean="0">
                <a:latin typeface="Arial"/>
                <a:cs typeface="Arial"/>
              </a:rPr>
              <a:t>kommunikationskanaler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Socioøkonomiske, tekniske og fysiske </a:t>
            </a:r>
            <a:r>
              <a:rPr lang="da-DK" sz="1800" dirty="0" smtClean="0">
                <a:latin typeface="Arial"/>
                <a:cs typeface="Arial"/>
              </a:rPr>
              <a:t>omstændigheder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Caf</a:t>
            </a:r>
            <a:r>
              <a:rPr lang="da-DK" sz="1800" dirty="0" smtClean="0">
                <a:latin typeface="Arial"/>
                <a:cs typeface="Arial"/>
              </a:rPr>
              <a:t>éer som virtuelt kontor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Starbucks </a:t>
            </a:r>
            <a:r>
              <a:rPr lang="da-DK" sz="1800" dirty="0" err="1" smtClean="0">
                <a:latin typeface="Arial"/>
                <a:cs typeface="Arial"/>
              </a:rPr>
              <a:t>Experience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 err="1" smtClean="0">
                <a:latin typeface="Arial"/>
                <a:cs typeface="Arial"/>
              </a:rPr>
              <a:t>Map</a:t>
            </a:r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Når </a:t>
            </a:r>
            <a:r>
              <a:rPr lang="da-DK" sz="1800" dirty="0">
                <a:latin typeface="Arial"/>
                <a:cs typeface="Arial"/>
              </a:rPr>
              <a:t>medarbejderen er </a:t>
            </a:r>
            <a:r>
              <a:rPr lang="da-DK" sz="1800" dirty="0" smtClean="0">
                <a:latin typeface="Arial"/>
                <a:cs typeface="Arial"/>
              </a:rPr>
              <a:t>organisationen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152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53167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Det virtuelle kontor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9616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Det </a:t>
            </a:r>
            <a:r>
              <a:rPr lang="da-DK" sz="1800" dirty="0" smtClean="0">
                <a:latin typeface="Arial"/>
                <a:cs typeface="Arial"/>
              </a:rPr>
              <a:t>virtuelle </a:t>
            </a:r>
            <a:r>
              <a:rPr lang="da-DK" sz="1800" dirty="0">
                <a:latin typeface="Arial"/>
                <a:cs typeface="Arial"/>
              </a:rPr>
              <a:t>kontor er ikke et fysisk forankret </a:t>
            </a:r>
            <a:r>
              <a:rPr lang="da-DK" sz="1800" dirty="0" smtClean="0">
                <a:latin typeface="Arial"/>
                <a:cs typeface="Arial"/>
              </a:rPr>
              <a:t>sted.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Det er en </a:t>
            </a:r>
            <a:r>
              <a:rPr lang="da-DK" sz="1800" dirty="0">
                <a:latin typeface="Arial"/>
                <a:cs typeface="Arial"/>
              </a:rPr>
              <a:t>række hjælpemidler, fx </a:t>
            </a:r>
            <a:r>
              <a:rPr lang="da-DK" sz="1800" dirty="0" smtClean="0">
                <a:latin typeface="Arial"/>
                <a:cs typeface="Arial"/>
              </a:rPr>
              <a:t>hardware</a:t>
            </a:r>
            <a:r>
              <a:rPr lang="da-DK" sz="1800" dirty="0">
                <a:latin typeface="Arial"/>
                <a:cs typeface="Arial"/>
              </a:rPr>
              <a:t>, software og internetbaserede platforme, der tilvejebringer informations- og kommunikationsteknologiske løsninger, der igen </a:t>
            </a:r>
            <a:r>
              <a:rPr lang="da-DK" sz="1800" dirty="0" err="1">
                <a:latin typeface="Arial"/>
                <a:cs typeface="Arial"/>
              </a:rPr>
              <a:t>faciliterer</a:t>
            </a:r>
            <a:r>
              <a:rPr lang="da-DK" sz="1800" dirty="0">
                <a:latin typeface="Arial"/>
                <a:cs typeface="Arial"/>
              </a:rPr>
              <a:t> udførelsen af arbejdsopgaver i samarbejde med kolleger </a:t>
            </a:r>
            <a:r>
              <a:rPr lang="da-DK" sz="1800" dirty="0" err="1">
                <a:latin typeface="Arial"/>
                <a:cs typeface="Arial"/>
              </a:rPr>
              <a:t>pa</a:t>
            </a:r>
            <a:r>
              <a:rPr lang="da-DK" sz="1800" dirty="0">
                <a:latin typeface="Arial"/>
                <a:cs typeface="Arial"/>
              </a:rPr>
              <a:t>̊ tværs af tid og </a:t>
            </a:r>
            <a:r>
              <a:rPr lang="da-DK" sz="1800" dirty="0" smtClean="0">
                <a:latin typeface="Arial"/>
                <a:cs typeface="Arial"/>
              </a:rPr>
              <a:t>sted</a:t>
            </a:r>
            <a:r>
              <a:rPr lang="da-DK" sz="1800" dirty="0" smtClean="0">
                <a:latin typeface="Arial"/>
                <a:cs typeface="Arial"/>
              </a:rPr>
              <a:t>.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Forudsætningen er en </a:t>
            </a:r>
            <a:r>
              <a:rPr lang="da-DK" sz="1800" dirty="0">
                <a:latin typeface="Arial"/>
                <a:cs typeface="Arial"/>
              </a:rPr>
              <a:t>elektronisk </a:t>
            </a:r>
            <a:r>
              <a:rPr lang="da-DK" sz="1800" dirty="0" err="1">
                <a:latin typeface="Arial"/>
                <a:cs typeface="Arial"/>
              </a:rPr>
              <a:t>device</a:t>
            </a:r>
            <a:r>
              <a:rPr lang="da-DK" sz="1800" dirty="0">
                <a:latin typeface="Arial"/>
                <a:cs typeface="Arial"/>
              </a:rPr>
              <a:t> med </a:t>
            </a:r>
            <a:r>
              <a:rPr lang="da-DK" sz="1800" dirty="0" smtClean="0">
                <a:latin typeface="Arial"/>
                <a:cs typeface="Arial"/>
              </a:rPr>
              <a:t>internetopkobling.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1508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43487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Virtuelt kontor som vilkår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48648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I </a:t>
            </a:r>
            <a:r>
              <a:rPr lang="da-DK" sz="1800" dirty="0">
                <a:latin typeface="Arial"/>
                <a:cs typeface="Arial"/>
              </a:rPr>
              <a:t>den globaliserede verden vil det ofte være de organisationer, der </a:t>
            </a:r>
            <a:r>
              <a:rPr lang="da-DK" sz="1800" dirty="0" err="1">
                <a:latin typeface="Arial"/>
                <a:cs typeface="Arial"/>
              </a:rPr>
              <a:t>formår</a:t>
            </a:r>
            <a:r>
              <a:rPr lang="da-DK" sz="1800" dirty="0">
                <a:latin typeface="Arial"/>
                <a:cs typeface="Arial"/>
              </a:rPr>
              <a:t> at give deres virtuelle medarbejdere de bedst mulige </a:t>
            </a:r>
            <a:r>
              <a:rPr lang="da-DK" sz="1800" dirty="0" smtClean="0">
                <a:latin typeface="Arial"/>
                <a:cs typeface="Arial"/>
              </a:rPr>
              <a:t>arbejdsbetingelser og </a:t>
            </a:r>
            <a:r>
              <a:rPr lang="da-DK" sz="1800" dirty="0">
                <a:latin typeface="Arial"/>
                <a:cs typeface="Arial"/>
              </a:rPr>
              <a:t>støtte, der klarer sig bedst i den internationale arena.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“</a:t>
            </a:r>
            <a:r>
              <a:rPr lang="da-DK" sz="1800" dirty="0">
                <a:latin typeface="Arial"/>
                <a:cs typeface="Arial"/>
              </a:rPr>
              <a:t>Arbejde er ikke længere et sted, man nødvendigvis tager hen, men er noget, man gør” </a:t>
            </a:r>
            <a:endParaRPr lang="da-DK" sz="1800" dirty="0" smtClean="0">
              <a:latin typeface="Arial"/>
              <a:cs typeface="Arial"/>
            </a:endParaRPr>
          </a:p>
          <a:p>
            <a:pPr marL="914400" lvl="2" indent="0" algn="just">
              <a:buNone/>
            </a:pPr>
            <a:r>
              <a:rPr lang="da-DK" sz="1800" dirty="0">
                <a:latin typeface="Arial"/>
                <a:cs typeface="Arial"/>
              </a:rPr>
              <a:t>	</a:t>
            </a:r>
            <a:r>
              <a:rPr lang="da-DK" sz="1800" dirty="0" smtClean="0">
                <a:latin typeface="Arial"/>
                <a:cs typeface="Arial"/>
              </a:rPr>
              <a:t>					- Mads </a:t>
            </a:r>
            <a:r>
              <a:rPr lang="da-DK" sz="1800" dirty="0" err="1" smtClean="0">
                <a:latin typeface="Arial"/>
                <a:cs typeface="Arial"/>
              </a:rPr>
              <a:t>Skalbo</a:t>
            </a:r>
            <a:r>
              <a:rPr lang="da-DK" sz="1800" dirty="0" smtClean="0">
                <a:latin typeface="Arial"/>
                <a:cs typeface="Arial"/>
              </a:rPr>
              <a:t>, direktør for Citrix 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0480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72671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Hvorfor virtuelle medarbejdere?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77090" y="271567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Fordelene ved at have virtuelle medarbejdere er bl.a.: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mulige besparelser i forhold til fysiske kontorlokaler 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høj </a:t>
            </a:r>
            <a:r>
              <a:rPr lang="da-DK" sz="1800" dirty="0">
                <a:latin typeface="Arial"/>
                <a:cs typeface="Arial"/>
              </a:rPr>
              <a:t>grad af </a:t>
            </a:r>
            <a:r>
              <a:rPr lang="da-DK" sz="1800" dirty="0" smtClean="0">
                <a:latin typeface="Arial"/>
                <a:cs typeface="Arial"/>
              </a:rPr>
              <a:t>fleksibilitet</a:t>
            </a:r>
            <a:endParaRPr lang="da-DK" sz="1800" dirty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adgang </a:t>
            </a:r>
            <a:r>
              <a:rPr lang="da-DK" sz="1800" dirty="0">
                <a:latin typeface="Arial"/>
                <a:cs typeface="Arial"/>
              </a:rPr>
              <a:t>til den globale talentmasse og mere effektiv arbejds- gang. 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4225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2148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Hvorfor arbejde virtuelt?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Der </a:t>
            </a:r>
            <a:r>
              <a:rPr lang="da-DK" sz="1800" dirty="0">
                <a:latin typeface="Arial"/>
                <a:cs typeface="Arial"/>
              </a:rPr>
              <a:t>er en langt højere grad af fleksibilitet i forhold til fx rejser, ferie m.m.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Mange </a:t>
            </a:r>
            <a:r>
              <a:rPr lang="da-DK" sz="1800" dirty="0">
                <a:latin typeface="Arial"/>
                <a:cs typeface="Arial"/>
              </a:rPr>
              <a:t>medarbejdere – og selvstændige – oplever en frihed i forhold til valg af </a:t>
            </a:r>
            <a:r>
              <a:rPr lang="da-DK" sz="1800" dirty="0" err="1">
                <a:latin typeface="Arial"/>
                <a:cs typeface="Arial"/>
              </a:rPr>
              <a:t>lokation</a:t>
            </a:r>
            <a:r>
              <a:rPr lang="da-DK" sz="1800" dirty="0">
                <a:latin typeface="Arial"/>
                <a:cs typeface="Arial"/>
              </a:rPr>
              <a:t>: 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Fx </a:t>
            </a:r>
            <a:r>
              <a:rPr lang="da-DK" sz="1800" dirty="0">
                <a:latin typeface="Arial"/>
                <a:cs typeface="Arial"/>
              </a:rPr>
              <a:t>kan man vælge sin </a:t>
            </a:r>
            <a:r>
              <a:rPr lang="da-DK" sz="1800" dirty="0" smtClean="0">
                <a:latin typeface="Arial"/>
                <a:cs typeface="Arial"/>
              </a:rPr>
              <a:t>arbejdsplads </a:t>
            </a:r>
            <a:r>
              <a:rPr lang="da-DK" sz="1800" dirty="0">
                <a:latin typeface="Arial"/>
                <a:cs typeface="Arial"/>
              </a:rPr>
              <a:t>alt efter arbejdets karakter: </a:t>
            </a:r>
            <a:r>
              <a:rPr lang="da-DK" sz="1800" dirty="0" err="1">
                <a:latin typeface="Arial"/>
                <a:cs typeface="Arial"/>
              </a:rPr>
              <a:t>ét</a:t>
            </a:r>
            <a:r>
              <a:rPr lang="da-DK" sz="1800" dirty="0">
                <a:latin typeface="Arial"/>
                <a:cs typeface="Arial"/>
              </a:rPr>
              <a:t> sted til fordybelse, et andet til produktivitet i samar- </a:t>
            </a:r>
            <a:r>
              <a:rPr lang="da-DK" sz="1800" dirty="0" err="1">
                <a:latin typeface="Arial"/>
                <a:cs typeface="Arial"/>
              </a:rPr>
              <a:t>bejde</a:t>
            </a:r>
            <a:r>
              <a:rPr lang="da-DK" sz="1800" dirty="0">
                <a:latin typeface="Arial"/>
                <a:cs typeface="Arial"/>
              </a:rPr>
              <a:t> med andre osv.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Større </a:t>
            </a:r>
            <a:r>
              <a:rPr lang="da-DK" sz="1800" dirty="0">
                <a:latin typeface="Arial"/>
                <a:cs typeface="Arial"/>
              </a:rPr>
              <a:t>fleksibilitet giver større selvbestemmelse, der igen kan føre til større motivation og større arbejdsglæde og deraf følgende øget effektivitet.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Man </a:t>
            </a:r>
            <a:r>
              <a:rPr lang="da-DK" sz="1800" dirty="0">
                <a:latin typeface="Arial"/>
                <a:cs typeface="Arial"/>
              </a:rPr>
              <a:t>kan have verden som sin legeplads og stadig </a:t>
            </a:r>
            <a:r>
              <a:rPr lang="da-DK" sz="1800" dirty="0" err="1">
                <a:latin typeface="Arial"/>
                <a:cs typeface="Arial"/>
              </a:rPr>
              <a:t>na</a:t>
            </a:r>
            <a:r>
              <a:rPr lang="da-DK" sz="1800" dirty="0">
                <a:latin typeface="Arial"/>
                <a:cs typeface="Arial"/>
              </a:rPr>
              <a:t>̊ at hente børn i institutionen før lukketid.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198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60602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Hvem er den virtuelle medarbejder?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44356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Alle </a:t>
            </a:r>
            <a:r>
              <a:rPr lang="da-DK" sz="1800" dirty="0">
                <a:latin typeface="Arial"/>
                <a:cs typeface="Arial"/>
              </a:rPr>
              <a:t>nutidige </a:t>
            </a:r>
            <a:r>
              <a:rPr lang="da-DK" sz="1800" dirty="0" err="1">
                <a:latin typeface="Arial"/>
                <a:cs typeface="Arial"/>
              </a:rPr>
              <a:t>vidensarbejdere</a:t>
            </a:r>
            <a:r>
              <a:rPr lang="da-DK" sz="1800" dirty="0">
                <a:latin typeface="Arial"/>
                <a:cs typeface="Arial"/>
              </a:rPr>
              <a:t> er i en eller anden grad virtuelle medarbejdere i den forstand, </a:t>
            </a:r>
            <a:r>
              <a:rPr lang="da-DK" sz="1800" dirty="0" smtClean="0">
                <a:latin typeface="Arial"/>
                <a:cs typeface="Arial"/>
              </a:rPr>
              <a:t>at de benytter </a:t>
            </a:r>
            <a:r>
              <a:rPr lang="da-DK" sz="1800" dirty="0">
                <a:latin typeface="Arial"/>
                <a:cs typeface="Arial"/>
              </a:rPr>
              <a:t>et virtuelt </a:t>
            </a:r>
            <a:r>
              <a:rPr lang="da-DK" sz="1800" dirty="0" smtClean="0">
                <a:latin typeface="Arial"/>
                <a:cs typeface="Arial"/>
              </a:rPr>
              <a:t>kontor.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NOGLE nøjes med at tjekke </a:t>
            </a:r>
            <a:r>
              <a:rPr lang="da-DK" sz="1800" dirty="0">
                <a:latin typeface="Arial"/>
                <a:cs typeface="Arial"/>
              </a:rPr>
              <a:t>intranettet og sende en e-mail til en kollega, der sidder i en anden afdeling, 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ANDRE har en </a:t>
            </a:r>
            <a:r>
              <a:rPr lang="da-DK" sz="1800" dirty="0">
                <a:latin typeface="Arial"/>
                <a:cs typeface="Arial"/>
              </a:rPr>
              <a:t>ugentlig </a:t>
            </a:r>
            <a:r>
              <a:rPr lang="da-DK" sz="1800" dirty="0" smtClean="0">
                <a:latin typeface="Arial"/>
                <a:cs typeface="Arial"/>
              </a:rPr>
              <a:t>hjemmearbejdsdag, 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Mens ANDRE IGEN er helt </a:t>
            </a:r>
            <a:r>
              <a:rPr lang="da-DK" sz="1800" dirty="0">
                <a:latin typeface="Arial"/>
                <a:cs typeface="Arial"/>
              </a:rPr>
              <a:t>frakoblet det fysiske kontor (hvis der overhovedet er et </a:t>
            </a:r>
            <a:r>
              <a:rPr lang="da-DK" sz="1800" dirty="0" err="1">
                <a:latin typeface="Arial"/>
                <a:cs typeface="Arial"/>
              </a:rPr>
              <a:t>sådant</a:t>
            </a:r>
            <a:r>
              <a:rPr lang="da-DK" sz="1800" dirty="0">
                <a:latin typeface="Arial"/>
                <a:cs typeface="Arial"/>
              </a:rPr>
              <a:t>) og udelukkende arbejde virtuelt.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8433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4907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Mobile </a:t>
            </a:r>
            <a:r>
              <a:rPr lang="da-DK" sz="2800" dirty="0" err="1" smtClean="0">
                <a:latin typeface="Arial"/>
                <a:cs typeface="Arial"/>
              </a:rPr>
              <a:t>workers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/>
              <a:buChar char="•"/>
            </a:pPr>
            <a:r>
              <a:rPr lang="da-DK" sz="1800" i="1" dirty="0">
                <a:latin typeface="Arial"/>
                <a:cs typeface="Arial"/>
              </a:rPr>
              <a:t>M</a:t>
            </a:r>
            <a:r>
              <a:rPr lang="da-DK" sz="1800" i="1" dirty="0" smtClean="0">
                <a:latin typeface="Arial"/>
                <a:cs typeface="Arial"/>
              </a:rPr>
              <a:t>obile </a:t>
            </a:r>
            <a:r>
              <a:rPr lang="da-DK" sz="1800" i="1" dirty="0" err="1" smtClean="0">
                <a:latin typeface="Arial"/>
                <a:cs typeface="Arial"/>
              </a:rPr>
              <a:t>workers</a:t>
            </a:r>
            <a:r>
              <a:rPr lang="da-DK" sz="1800" i="1" dirty="0" smtClean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kaldes den gruppe virtuelle medarbejdere, der </a:t>
            </a:r>
            <a:r>
              <a:rPr lang="da-DK" sz="1800" dirty="0" smtClean="0">
                <a:latin typeface="Arial"/>
                <a:cs typeface="Arial"/>
              </a:rPr>
              <a:t>på </a:t>
            </a:r>
            <a:r>
              <a:rPr lang="da-DK" sz="1800" dirty="0" smtClean="0">
                <a:latin typeface="Arial"/>
                <a:cs typeface="Arial"/>
              </a:rPr>
              <a:t>skift arbejder </a:t>
            </a:r>
            <a:r>
              <a:rPr lang="da-DK" sz="1800" dirty="0" err="1" smtClean="0">
                <a:latin typeface="Arial"/>
                <a:cs typeface="Arial"/>
              </a:rPr>
              <a:t>pa</a:t>
            </a:r>
            <a:r>
              <a:rPr lang="da-DK" sz="1800" dirty="0" smtClean="0">
                <a:latin typeface="Arial"/>
                <a:cs typeface="Arial"/>
              </a:rPr>
              <a:t>̊ flere </a:t>
            </a:r>
            <a:r>
              <a:rPr lang="da-DK" sz="1800" dirty="0" err="1" smtClean="0">
                <a:latin typeface="Arial"/>
                <a:cs typeface="Arial"/>
              </a:rPr>
              <a:t>lokationer</a:t>
            </a:r>
            <a:r>
              <a:rPr lang="da-DK" sz="1800" dirty="0" smtClean="0">
                <a:latin typeface="Arial"/>
                <a:cs typeface="Arial"/>
              </a:rPr>
              <a:t> og fx </a:t>
            </a:r>
            <a:r>
              <a:rPr lang="da-DK" sz="1800" dirty="0" err="1" smtClean="0">
                <a:latin typeface="Arial"/>
                <a:cs typeface="Arial"/>
              </a:rPr>
              <a:t>både</a:t>
            </a:r>
            <a:r>
              <a:rPr lang="da-DK" sz="1800" dirty="0" smtClean="0">
                <a:latin typeface="Arial"/>
                <a:cs typeface="Arial"/>
              </a:rPr>
              <a:t> arbejder fra virksomhedens fysiske kontor og hjemmefra eller fra andre </a:t>
            </a:r>
            <a:r>
              <a:rPr lang="da-DK" sz="1800" dirty="0" err="1" smtClean="0">
                <a:latin typeface="Arial"/>
                <a:cs typeface="Arial"/>
              </a:rPr>
              <a:t>lokationer</a:t>
            </a:r>
            <a:r>
              <a:rPr lang="da-DK" sz="1800" dirty="0" smtClean="0">
                <a:latin typeface="Arial"/>
                <a:cs typeface="Arial"/>
              </a:rPr>
              <a:t>.</a:t>
            </a:r>
          </a:p>
          <a:p>
            <a:pPr marL="342900" lvl="1" indent="-342900" algn="just">
              <a:buFont typeface="Arial"/>
              <a:buChar char="•"/>
            </a:pPr>
            <a:endParaRPr lang="da-DK" sz="1800" dirty="0" smtClean="0">
              <a:latin typeface="Arial"/>
              <a:cs typeface="Arial"/>
            </a:endParaRPr>
          </a:p>
          <a:p>
            <a:pPr marL="342900" lvl="1" indent="-342900" algn="just">
              <a:buFont typeface="Arial"/>
              <a:buChar char="•"/>
            </a:pPr>
            <a:r>
              <a:rPr lang="da-DK" sz="1800" i="1" dirty="0" smtClean="0">
                <a:latin typeface="Arial"/>
                <a:cs typeface="Arial"/>
              </a:rPr>
              <a:t>Mobile </a:t>
            </a:r>
            <a:r>
              <a:rPr lang="da-DK" sz="1800" i="1" dirty="0" err="1" smtClean="0">
                <a:latin typeface="Arial"/>
                <a:cs typeface="Arial"/>
              </a:rPr>
              <a:t>workers</a:t>
            </a:r>
            <a:r>
              <a:rPr lang="da-DK" sz="1800" i="1" dirty="0" smtClean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udgør en større og større del af arbejdsstyrken </a:t>
            </a:r>
            <a:r>
              <a:rPr lang="da-DK" sz="1800" dirty="0" smtClean="0">
                <a:latin typeface="Arial"/>
                <a:cs typeface="Arial"/>
              </a:rPr>
              <a:t>på </a:t>
            </a:r>
            <a:r>
              <a:rPr lang="da-DK" sz="1800" dirty="0" smtClean="0">
                <a:latin typeface="Arial"/>
                <a:cs typeface="Arial"/>
              </a:rPr>
              <a:t>verden plan. 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0072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53324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Den virtuelle medarbejders forudsætninger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063550"/>
            <a:ext cx="8229600" cy="4525963"/>
          </a:xfrm>
        </p:spPr>
        <p:txBody>
          <a:bodyPr>
            <a:noAutofit/>
          </a:bodyPr>
          <a:lstStyle/>
          <a:p>
            <a:r>
              <a:rPr lang="da-DK" sz="1800" dirty="0">
                <a:latin typeface="Arial"/>
                <a:cs typeface="Arial"/>
              </a:rPr>
              <a:t>Virtuelle medarbejdere har imidlertid forskellige forudsætninger for at arbejde, som de </a:t>
            </a:r>
            <a:r>
              <a:rPr lang="da-DK" sz="1800" dirty="0" smtClean="0">
                <a:latin typeface="Arial"/>
                <a:cs typeface="Arial"/>
              </a:rPr>
              <a:t>gør: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Nogle tilhører generationen af ‘</a:t>
            </a:r>
            <a:r>
              <a:rPr lang="da-DK" sz="1800" dirty="0">
                <a:latin typeface="Arial"/>
                <a:cs typeface="Arial"/>
              </a:rPr>
              <a:t>digitale </a:t>
            </a:r>
            <a:r>
              <a:rPr lang="da-DK" sz="1800" dirty="0" smtClean="0">
                <a:latin typeface="Arial"/>
                <a:cs typeface="Arial"/>
              </a:rPr>
              <a:t>indfødte’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Andre </a:t>
            </a:r>
            <a:r>
              <a:rPr lang="da-DK" sz="1800" dirty="0">
                <a:latin typeface="Arial"/>
                <a:cs typeface="Arial"/>
              </a:rPr>
              <a:t>er ‘digitale immigranter’ </a:t>
            </a:r>
            <a:endParaRPr lang="da-DK" sz="1800" dirty="0" smtClean="0">
              <a:latin typeface="Arial"/>
              <a:cs typeface="Arial"/>
            </a:endParaRPr>
          </a:p>
          <a:p>
            <a:pPr marL="3143250" lvl="8" indent="0">
              <a:buNone/>
            </a:pPr>
            <a:r>
              <a:rPr lang="da-DK" sz="1800" dirty="0" smtClean="0">
                <a:latin typeface="Arial"/>
                <a:cs typeface="Arial"/>
              </a:rPr>
              <a:t>					(</a:t>
            </a:r>
            <a:r>
              <a:rPr lang="da-DK" sz="1800" dirty="0" err="1" smtClean="0">
                <a:latin typeface="Arial"/>
                <a:cs typeface="Arial"/>
              </a:rPr>
              <a:t>Prensky</a:t>
            </a:r>
            <a:r>
              <a:rPr lang="da-DK" sz="1800" dirty="0" smtClean="0">
                <a:latin typeface="Arial"/>
                <a:cs typeface="Arial"/>
              </a:rPr>
              <a:t> 2001)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Virksomhederne kan skulle </a:t>
            </a:r>
            <a:r>
              <a:rPr lang="da-DK" sz="1800" dirty="0">
                <a:latin typeface="Arial"/>
                <a:cs typeface="Arial"/>
              </a:rPr>
              <a:t>implementere virtuelle kontorer for virtuelle medarbejdere med forskellige grader af it-parathed og </a:t>
            </a:r>
            <a:r>
              <a:rPr lang="da-DK" sz="1800" dirty="0" smtClean="0">
                <a:latin typeface="Arial"/>
                <a:cs typeface="Arial"/>
              </a:rPr>
              <a:t>erfaring, hvilket kan  give </a:t>
            </a:r>
            <a:r>
              <a:rPr lang="da-DK" sz="1800" dirty="0">
                <a:latin typeface="Arial"/>
                <a:cs typeface="Arial"/>
              </a:rPr>
              <a:t>flere forskellige typer af </a:t>
            </a:r>
            <a:r>
              <a:rPr lang="da-DK" sz="1800" dirty="0" smtClean="0">
                <a:latin typeface="Arial"/>
                <a:cs typeface="Arial"/>
              </a:rPr>
              <a:t>udfordringer.</a:t>
            </a:r>
            <a:endParaRPr lang="da-DK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da-DK" sz="1800" dirty="0" smtClean="0">
                <a:latin typeface="Arial"/>
                <a:cs typeface="Arial"/>
              </a:rPr>
              <a:t>									</a:t>
            </a:r>
          </a:p>
        </p:txBody>
      </p:sp>
    </p:spTree>
    <p:extLst>
      <p:ext uri="{BB962C8B-B14F-4D97-AF65-F5344CB8AC3E}">
        <p14:creationId xmlns:p14="http://schemas.microsoft.com/office/powerpoint/2010/main" val="895962394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1006</Words>
  <Application>Microsoft Macintosh PowerPoint</Application>
  <PresentationFormat>Skærmshow (4:3)</PresentationFormat>
  <Paragraphs>126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19</vt:i4>
      </vt:variant>
    </vt:vector>
  </HeadingPairs>
  <TitlesOfParts>
    <vt:vector size="20" baseType="lpstr">
      <vt:lpstr>Kontortema</vt:lpstr>
      <vt:lpstr>Den virtuelle medarbejders kommunikation  </vt:lpstr>
      <vt:lpstr>Indhold</vt:lpstr>
      <vt:lpstr>Det virtuelle kontor</vt:lpstr>
      <vt:lpstr>Virtuelt kontor som vilkår</vt:lpstr>
      <vt:lpstr>Hvorfor virtuelle medarbejdere?</vt:lpstr>
      <vt:lpstr>Hvorfor arbejde virtuelt?</vt:lpstr>
      <vt:lpstr>Hvem er den virtuelle medarbejder?</vt:lpstr>
      <vt:lpstr>Mobile workers</vt:lpstr>
      <vt:lpstr>Den virtuelle medarbejders forudsætninger</vt:lpstr>
      <vt:lpstr>Fire kategorier af virtuelle medarbejdere</vt:lpstr>
      <vt:lpstr>Interaktionen mellem virtuelle  og ikke-virtuelle medarbejdere</vt:lpstr>
      <vt:lpstr>PowerPoint-præsentation</vt:lpstr>
      <vt:lpstr>Succes med interaktion</vt:lpstr>
      <vt:lpstr>Valg af kommunikationskanaler</vt:lpstr>
      <vt:lpstr>Valg af kommunikationskanaler</vt:lpstr>
      <vt:lpstr>Socioøkonomiske, tekniske og fysiske omstændigheder  </vt:lpstr>
      <vt:lpstr>Caféer som virtuelt kontor </vt:lpstr>
      <vt:lpstr>Starbucks Experience Map</vt:lpstr>
      <vt:lpstr>Når medarbejderen er organisationen </vt:lpstr>
    </vt:vector>
  </TitlesOfParts>
  <Company>University of Copenhagen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 virtuelle medarbejders kommunikation  </dc:title>
  <dc:creator>Rikke Nielsen</dc:creator>
  <cp:lastModifiedBy>Thomas Lehman Waaben Toft</cp:lastModifiedBy>
  <cp:revision>15</cp:revision>
  <dcterms:created xsi:type="dcterms:W3CDTF">2016-07-31T18:32:11Z</dcterms:created>
  <dcterms:modified xsi:type="dcterms:W3CDTF">2016-08-14T13:00:51Z</dcterms:modified>
</cp:coreProperties>
</file>