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7" r:id="rId4"/>
    <p:sldId id="258" r:id="rId5"/>
    <p:sldId id="259" r:id="rId6"/>
    <p:sldId id="260" r:id="rId7"/>
    <p:sldId id="265" r:id="rId8"/>
    <p:sldId id="266" r:id="rId9"/>
    <p:sldId id="267" r:id="rId10"/>
    <p:sldId id="275" r:id="rId11"/>
    <p:sldId id="268" r:id="rId12"/>
    <p:sldId id="270" r:id="rId13"/>
    <p:sldId id="261" r:id="rId14"/>
    <p:sldId id="262" r:id="rId15"/>
    <p:sldId id="263" r:id="rId16"/>
    <p:sldId id="264" r:id="rId17"/>
    <p:sldId id="274" r:id="rId18"/>
    <p:sldId id="276" r:id="rId19"/>
    <p:sldId id="271" r:id="rId20"/>
    <p:sldId id="277" r:id="rId21"/>
    <p:sldId id="272" r:id="rId22"/>
    <p:sldId id="273" r:id="rId23"/>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60"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F21D834A-B974-694E-9CA7-A289CC946EE3}" type="datetimeFigureOut">
              <a:rPr lang="da-DK" smtClean="0"/>
              <a:t>22-08-2016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157585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21D834A-B974-694E-9CA7-A289CC946EE3}" type="datetimeFigureOut">
              <a:rPr lang="da-DK" smtClean="0"/>
              <a:t>22-08-2016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337068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21D834A-B974-694E-9CA7-A289CC946EE3}" type="datetimeFigureOut">
              <a:rPr lang="da-DK" smtClean="0"/>
              <a:t>22-08-2016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199668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21D834A-B974-694E-9CA7-A289CC946EE3}" type="datetimeFigureOut">
              <a:rPr lang="da-DK" smtClean="0"/>
              <a:t>22-08-2016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119892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F21D834A-B974-694E-9CA7-A289CC946EE3}" type="datetimeFigureOut">
              <a:rPr lang="da-DK" smtClean="0"/>
              <a:t>22-08-2016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347595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F21D834A-B974-694E-9CA7-A289CC946EE3}" type="datetimeFigureOut">
              <a:rPr lang="da-DK" smtClean="0"/>
              <a:t>22-08-2016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21574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21D834A-B974-694E-9CA7-A289CC946EE3}" type="datetimeFigureOut">
              <a:rPr lang="da-DK" smtClean="0"/>
              <a:t>22-08-2016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384479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F21D834A-B974-694E-9CA7-A289CC946EE3}" type="datetimeFigureOut">
              <a:rPr lang="da-DK" smtClean="0"/>
              <a:t>22-08-2016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113508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21D834A-B974-694E-9CA7-A289CC946EE3}" type="datetimeFigureOut">
              <a:rPr lang="da-DK" smtClean="0"/>
              <a:t>22-08-2016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346134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F21D834A-B974-694E-9CA7-A289CC946EE3}" type="datetimeFigureOut">
              <a:rPr lang="da-DK" smtClean="0"/>
              <a:t>22-08-2016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279193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F21D834A-B974-694E-9CA7-A289CC946EE3}" type="datetimeFigureOut">
              <a:rPr lang="da-DK" smtClean="0"/>
              <a:t>22-08-2016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20F4B8E-F843-DD40-A1B4-EEAFC988BA85}" type="slidenum">
              <a:rPr lang="da-DK" smtClean="0"/>
              <a:t>‹nr.›</a:t>
            </a:fld>
            <a:endParaRPr lang="da-DK"/>
          </a:p>
        </p:txBody>
      </p:sp>
    </p:spTree>
    <p:extLst>
      <p:ext uri="{BB962C8B-B14F-4D97-AF65-F5344CB8AC3E}">
        <p14:creationId xmlns:p14="http://schemas.microsoft.com/office/powerpoint/2010/main" val="193357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D834A-B974-694E-9CA7-A289CC946EE3}" type="datetimeFigureOut">
              <a:rPr lang="da-DK" smtClean="0"/>
              <a:t>22-08-2016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F4B8E-F843-DD40-A1B4-EEAFC988BA85}" type="slidenum">
              <a:rPr lang="da-DK" smtClean="0"/>
              <a:t>‹nr.›</a:t>
            </a:fld>
            <a:endParaRPr lang="da-DK"/>
          </a:p>
        </p:txBody>
      </p:sp>
    </p:spTree>
    <p:extLst>
      <p:ext uri="{BB962C8B-B14F-4D97-AF65-F5344CB8AC3E}">
        <p14:creationId xmlns:p14="http://schemas.microsoft.com/office/powerpoint/2010/main" val="345116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a-DK" sz="5200" dirty="0" smtClean="0">
                <a:latin typeface="Arial"/>
                <a:cs typeface="Arial"/>
              </a:rPr>
              <a:t>Det Fysiske Kontor</a:t>
            </a:r>
            <a:br>
              <a:rPr lang="da-DK" sz="5200" dirty="0" smtClean="0">
                <a:latin typeface="Arial"/>
                <a:cs typeface="Arial"/>
              </a:rPr>
            </a:br>
            <a:endParaRPr lang="da-DK" sz="5200" dirty="0">
              <a:latin typeface="Arial"/>
              <a:cs typeface="Arial"/>
            </a:endParaRPr>
          </a:p>
        </p:txBody>
      </p:sp>
      <p:sp>
        <p:nvSpPr>
          <p:cNvPr id="3" name="Tekstfelt 2"/>
          <p:cNvSpPr txBox="1"/>
          <p:nvPr/>
        </p:nvSpPr>
        <p:spPr>
          <a:xfrm>
            <a:off x="1403557" y="3375732"/>
            <a:ext cx="5637954" cy="1107996"/>
          </a:xfrm>
          <a:prstGeom prst="rect">
            <a:avLst/>
          </a:prstGeom>
          <a:noFill/>
        </p:spPr>
        <p:txBody>
          <a:bodyPr wrap="square" rtlCol="0">
            <a:spAutoFit/>
          </a:bodyPr>
          <a:lstStyle/>
          <a:p>
            <a:pPr algn="ctr"/>
            <a:r>
              <a:rPr lang="da-DK" sz="2800" dirty="0" smtClean="0">
                <a:solidFill>
                  <a:srgbClr val="767171"/>
                </a:solidFill>
                <a:latin typeface="Arial"/>
                <a:cs typeface="Arial"/>
              </a:rPr>
              <a:t>Kapitel 10</a:t>
            </a:r>
          </a:p>
          <a:p>
            <a:pPr algn="ctr"/>
            <a:endParaRPr lang="da-DK" dirty="0"/>
          </a:p>
          <a:p>
            <a:pPr algn="ctr"/>
            <a:r>
              <a:rPr lang="da-DK" sz="2000" dirty="0" smtClean="0">
                <a:solidFill>
                  <a:srgbClr val="767171"/>
                </a:solidFill>
                <a:latin typeface="Arial"/>
                <a:cs typeface="Arial"/>
              </a:rPr>
              <a:t>Thomas L.W. Toft og Esben Berg Nielsen</a:t>
            </a:r>
            <a:endParaRPr lang="da-DK" sz="2000" dirty="0">
              <a:solidFill>
                <a:srgbClr val="767171"/>
              </a:solidFill>
              <a:latin typeface="Arial"/>
              <a:cs typeface="Arial"/>
            </a:endParaRPr>
          </a:p>
        </p:txBody>
      </p:sp>
    </p:spTree>
    <p:extLst>
      <p:ext uri="{BB962C8B-B14F-4D97-AF65-F5344CB8AC3E}">
        <p14:creationId xmlns:p14="http://schemas.microsoft.com/office/powerpoint/2010/main" val="310942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Skærmbillede 2016-08-02 kl. 06.3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9" y="153288"/>
            <a:ext cx="2614065" cy="3515691"/>
          </a:xfrm>
          <a:prstGeom prst="rect">
            <a:avLst/>
          </a:prstGeom>
        </p:spPr>
      </p:pic>
      <p:sp>
        <p:nvSpPr>
          <p:cNvPr id="9" name="Tekstfelt 8"/>
          <p:cNvSpPr txBox="1"/>
          <p:nvPr/>
        </p:nvSpPr>
        <p:spPr>
          <a:xfrm>
            <a:off x="1008057" y="3581216"/>
            <a:ext cx="2910041" cy="369332"/>
          </a:xfrm>
          <a:prstGeom prst="rect">
            <a:avLst/>
          </a:prstGeom>
          <a:noFill/>
        </p:spPr>
        <p:txBody>
          <a:bodyPr wrap="square" rtlCol="0">
            <a:spAutoFit/>
          </a:bodyPr>
          <a:lstStyle/>
          <a:p>
            <a:r>
              <a:rPr lang="da-DK" dirty="0" smtClean="0">
                <a:latin typeface="Arial"/>
                <a:cs typeface="Arial"/>
              </a:rPr>
              <a:t>Paradigme 1: Information</a:t>
            </a:r>
            <a:endParaRPr lang="da-DK" dirty="0">
              <a:latin typeface="Arial"/>
              <a:cs typeface="Arial"/>
            </a:endParaRPr>
          </a:p>
        </p:txBody>
      </p:sp>
      <p:sp>
        <p:nvSpPr>
          <p:cNvPr id="10" name="Tekstfelt 9"/>
          <p:cNvSpPr txBox="1"/>
          <p:nvPr/>
        </p:nvSpPr>
        <p:spPr>
          <a:xfrm>
            <a:off x="5287580" y="2891097"/>
            <a:ext cx="2910041" cy="369332"/>
          </a:xfrm>
          <a:prstGeom prst="rect">
            <a:avLst/>
          </a:prstGeom>
          <a:noFill/>
        </p:spPr>
        <p:txBody>
          <a:bodyPr wrap="square" rtlCol="0">
            <a:spAutoFit/>
          </a:bodyPr>
          <a:lstStyle/>
          <a:p>
            <a:r>
              <a:rPr lang="da-DK" dirty="0" smtClean="0">
                <a:latin typeface="Arial"/>
                <a:cs typeface="Arial"/>
              </a:rPr>
              <a:t>Paradigme 2: Dialog</a:t>
            </a:r>
            <a:endParaRPr lang="da-DK" dirty="0">
              <a:latin typeface="Arial"/>
              <a:cs typeface="Arial"/>
            </a:endParaRPr>
          </a:p>
        </p:txBody>
      </p:sp>
      <p:sp>
        <p:nvSpPr>
          <p:cNvPr id="11" name="Tekstfelt 10"/>
          <p:cNvSpPr txBox="1"/>
          <p:nvPr/>
        </p:nvSpPr>
        <p:spPr>
          <a:xfrm>
            <a:off x="3307044" y="6315136"/>
            <a:ext cx="2910041" cy="369332"/>
          </a:xfrm>
          <a:prstGeom prst="rect">
            <a:avLst/>
          </a:prstGeom>
          <a:noFill/>
        </p:spPr>
        <p:txBody>
          <a:bodyPr wrap="square" rtlCol="0">
            <a:spAutoFit/>
          </a:bodyPr>
          <a:lstStyle/>
          <a:p>
            <a:r>
              <a:rPr lang="da-DK" dirty="0" smtClean="0">
                <a:latin typeface="Arial"/>
                <a:cs typeface="Arial"/>
              </a:rPr>
              <a:t>Paradigme 3: Interaktion</a:t>
            </a:r>
            <a:endParaRPr lang="da-DK" dirty="0">
              <a:latin typeface="Arial"/>
              <a:cs typeface="Arial"/>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680" y="318652"/>
            <a:ext cx="4516742" cy="2389502"/>
          </a:xfrm>
          <a:prstGeom prst="rect">
            <a:avLst/>
          </a:prstGeom>
        </p:spPr>
      </p:pic>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752" y="4167356"/>
            <a:ext cx="3238095" cy="2158730"/>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927" y="4164208"/>
            <a:ext cx="3250794" cy="2158730"/>
          </a:xfrm>
          <a:prstGeom prst="rect">
            <a:avLst/>
          </a:prstGeom>
        </p:spPr>
      </p:pic>
    </p:spTree>
    <p:extLst>
      <p:ext uri="{BB962C8B-B14F-4D97-AF65-F5344CB8AC3E}">
        <p14:creationId xmlns:p14="http://schemas.microsoft.com/office/powerpoint/2010/main" val="413321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Udfordringer i det åbne kontorlandskab</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marL="0" indent="0">
              <a:buNone/>
            </a:pPr>
            <a:r>
              <a:rPr lang="da-DK" sz="1800" b="1" dirty="0" smtClean="0">
                <a:latin typeface="Arial"/>
                <a:cs typeface="Arial"/>
              </a:rPr>
              <a:t>Støj og distraktion: </a:t>
            </a:r>
          </a:p>
          <a:p>
            <a:r>
              <a:rPr lang="da-DK" sz="1800" dirty="0" smtClean="0">
                <a:latin typeface="Arial"/>
                <a:cs typeface="Arial"/>
              </a:rPr>
              <a:t>Når kontoret er kendetegnet ved megen larm og bevægelse, udsættes medarbejderne for en kognitiv overbelastning. </a:t>
            </a:r>
          </a:p>
          <a:p>
            <a:r>
              <a:rPr lang="da-DK" sz="1800" dirty="0" smtClean="0">
                <a:latin typeface="Arial"/>
                <a:cs typeface="Arial"/>
              </a:rPr>
              <a:t>Et trangt kontor med meget lidt plads mellem medarbejderne medfører stressfølelsen </a:t>
            </a:r>
            <a:r>
              <a:rPr lang="da-DK" sz="1800" dirty="0" err="1" smtClean="0">
                <a:latin typeface="Arial"/>
                <a:cs typeface="Arial"/>
              </a:rPr>
              <a:t>crowding</a:t>
            </a:r>
            <a:r>
              <a:rPr lang="da-DK" sz="1800" dirty="0" smtClean="0">
                <a:latin typeface="Arial"/>
                <a:cs typeface="Arial"/>
              </a:rPr>
              <a:t>.</a:t>
            </a:r>
          </a:p>
          <a:p>
            <a:pPr marL="0" indent="0">
              <a:buNone/>
            </a:pPr>
            <a:endParaRPr lang="da-DK" sz="1800" dirty="0" smtClean="0">
              <a:latin typeface="Arial"/>
              <a:cs typeface="Arial"/>
            </a:endParaRPr>
          </a:p>
          <a:p>
            <a:pPr marL="0" indent="0">
              <a:buNone/>
            </a:pPr>
            <a:r>
              <a:rPr lang="da-DK" sz="1800" b="1" dirty="0">
                <a:latin typeface="Arial"/>
                <a:cs typeface="Arial"/>
              </a:rPr>
              <a:t>F</a:t>
            </a:r>
            <a:r>
              <a:rPr lang="da-DK" sz="1800" b="1" dirty="0" smtClean="0">
                <a:latin typeface="Arial"/>
                <a:cs typeface="Arial"/>
              </a:rPr>
              <a:t>ortrolighed:</a:t>
            </a:r>
          </a:p>
          <a:p>
            <a:r>
              <a:rPr lang="da-DK" sz="1800" dirty="0" smtClean="0">
                <a:latin typeface="Arial"/>
                <a:cs typeface="Arial"/>
              </a:rPr>
              <a:t>Manglende </a:t>
            </a:r>
            <a:r>
              <a:rPr lang="da-DK" sz="1800" dirty="0">
                <a:latin typeface="Arial"/>
                <a:cs typeface="Arial"/>
              </a:rPr>
              <a:t>følelse af at kunne kommunikere fortroligt medfører bl.a. fald </a:t>
            </a:r>
            <a:r>
              <a:rPr lang="da-DK" sz="1800" dirty="0" smtClean="0">
                <a:latin typeface="Arial"/>
                <a:cs typeface="Arial"/>
              </a:rPr>
              <a:t>i mus</a:t>
            </a:r>
            <a:r>
              <a:rPr lang="da-DK" sz="1800" dirty="0">
                <a:latin typeface="Arial"/>
                <a:cs typeface="Arial"/>
              </a:rPr>
              <a:t>-samtaler.</a:t>
            </a:r>
          </a:p>
          <a:p>
            <a:r>
              <a:rPr lang="da-DK" sz="1800" dirty="0">
                <a:latin typeface="Arial"/>
                <a:cs typeface="Arial"/>
              </a:rPr>
              <a:t>Jo flere vægge, som afskærmer medarbejderne fra deres kolleger, jo mere fortrolighed vil de opleve.</a:t>
            </a:r>
          </a:p>
          <a:p>
            <a:r>
              <a:rPr lang="da-DK" sz="1800" dirty="0">
                <a:latin typeface="Arial"/>
                <a:cs typeface="Arial"/>
              </a:rPr>
              <a:t>Behovet for fortrolighed afhænger af medarbejdernes kulturelle baggrund. Nogle vil undgå at </a:t>
            </a:r>
            <a:r>
              <a:rPr lang="da-DK" sz="1800" dirty="0" smtClean="0">
                <a:latin typeface="Arial"/>
                <a:cs typeface="Arial"/>
              </a:rPr>
              <a:t>blive </a:t>
            </a:r>
            <a:r>
              <a:rPr lang="da-DK" sz="1800" dirty="0">
                <a:latin typeface="Arial"/>
                <a:cs typeface="Arial"/>
              </a:rPr>
              <a:t>kigget over skulderen, andre har brug for at kunne tale sammen uden at blive overhørt.</a:t>
            </a:r>
          </a:p>
          <a:p>
            <a:pPr marL="0" indent="0">
              <a:buNone/>
            </a:pPr>
            <a:endParaRPr lang="da-DK" sz="4000" dirty="0"/>
          </a:p>
        </p:txBody>
      </p:sp>
    </p:spTree>
    <p:extLst>
      <p:ext uri="{BB962C8B-B14F-4D97-AF65-F5344CB8AC3E}">
        <p14:creationId xmlns:p14="http://schemas.microsoft.com/office/powerpoint/2010/main" val="223553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Vandhuller</a:t>
            </a:r>
            <a:endParaRPr lang="da-DK" sz="2800" dirty="0">
              <a:latin typeface="Arial"/>
              <a:cs typeface="Arial"/>
            </a:endParaRPr>
          </a:p>
        </p:txBody>
      </p:sp>
      <p:sp>
        <p:nvSpPr>
          <p:cNvPr id="3" name="Pladsholder til indhold 2"/>
          <p:cNvSpPr>
            <a:spLocks noGrp="1"/>
          </p:cNvSpPr>
          <p:nvPr>
            <p:ph idx="1"/>
          </p:nvPr>
        </p:nvSpPr>
        <p:spPr>
          <a:xfrm>
            <a:off x="457200" y="1366232"/>
            <a:ext cx="8229600" cy="4525963"/>
          </a:xfrm>
        </p:spPr>
        <p:txBody>
          <a:bodyPr>
            <a:normAutofit/>
          </a:bodyPr>
          <a:lstStyle/>
          <a:p>
            <a:r>
              <a:rPr lang="da-DK" sz="1800" dirty="0" smtClean="0">
                <a:latin typeface="Arial"/>
                <a:cs typeface="Arial"/>
              </a:rPr>
              <a:t>Vandhuller er samlingssteder på kontoret, hvor medarbejderne naturligt søger hen i løbet af arbejdsdagen og falder i snak.</a:t>
            </a:r>
          </a:p>
          <a:p>
            <a:r>
              <a:rPr lang="da-DK" sz="1800" dirty="0" smtClean="0">
                <a:latin typeface="Arial"/>
                <a:cs typeface="Arial"/>
              </a:rPr>
              <a:t>Vandhuller er bl.a. </a:t>
            </a:r>
            <a:r>
              <a:rPr lang="da-DK" sz="1800" dirty="0">
                <a:latin typeface="Arial"/>
                <a:cs typeface="Arial"/>
              </a:rPr>
              <a:t>t</a:t>
            </a:r>
            <a:r>
              <a:rPr lang="da-DK" sz="1800" dirty="0" smtClean="0">
                <a:latin typeface="Arial"/>
                <a:cs typeface="Arial"/>
              </a:rPr>
              <a:t>ekøkkener, printerrum, kantinen, toiletter og slikautomater.</a:t>
            </a:r>
          </a:p>
          <a:p>
            <a:r>
              <a:rPr lang="da-DK" sz="1800" dirty="0" smtClean="0">
                <a:latin typeface="Arial"/>
                <a:cs typeface="Arial"/>
              </a:rPr>
              <a:t>Jo mere trafikeret en vandhul er, desto flere medarbejdere vil falde i snak og dele viden.</a:t>
            </a:r>
            <a:endParaRPr lang="da-DK" sz="1800" dirty="0">
              <a:latin typeface="Arial"/>
              <a:cs typeface="Arial"/>
            </a:endParaRP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145" y="3429000"/>
            <a:ext cx="5117460" cy="2819048"/>
          </a:xfrm>
          <a:prstGeom prst="rect">
            <a:avLst/>
          </a:prstGeom>
        </p:spPr>
      </p:pic>
    </p:spTree>
    <p:extLst>
      <p:ext uri="{BB962C8B-B14F-4D97-AF65-F5344CB8AC3E}">
        <p14:creationId xmlns:p14="http://schemas.microsoft.com/office/powerpoint/2010/main" val="1404723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9495" y="269423"/>
            <a:ext cx="8229600" cy="1143000"/>
          </a:xfrm>
        </p:spPr>
        <p:txBody>
          <a:bodyPr>
            <a:normAutofit/>
          </a:bodyPr>
          <a:lstStyle/>
          <a:p>
            <a:r>
              <a:rPr lang="da-DK" sz="2800" dirty="0" smtClean="0">
                <a:latin typeface="Arial"/>
                <a:cs typeface="Arial"/>
              </a:rPr>
              <a:t>Vandhuller - eksempel på videndeling 1</a:t>
            </a:r>
            <a:endParaRPr lang="da-DK" sz="2800" dirty="0">
              <a:latin typeface="Arial"/>
              <a:cs typeface="Arial"/>
            </a:endParaRPr>
          </a:p>
        </p:txBody>
      </p:sp>
      <p:sp>
        <p:nvSpPr>
          <p:cNvPr id="9" name="Tekstfelt 8"/>
          <p:cNvSpPr txBox="1"/>
          <p:nvPr/>
        </p:nvSpPr>
        <p:spPr>
          <a:xfrm>
            <a:off x="686734" y="4305523"/>
            <a:ext cx="3813602" cy="1077218"/>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effectLst/>
                <a:latin typeface="Arial"/>
                <a:ea typeface="Arial"/>
              </a:rPr>
              <a:t>Billede 1: Klaus, der arbejder i den juridiske afdeling har sat sig ud ved højbordet i tekøkkenet for at læse nogle dokumenter på sin bærbar, mens </a:t>
            </a:r>
            <a:r>
              <a:rPr lang="da-DK" sz="1400" b="1" dirty="0" smtClean="0">
                <a:effectLst/>
                <a:latin typeface="Arial"/>
                <a:ea typeface="Arial"/>
              </a:rPr>
              <a:t>han </a:t>
            </a:r>
            <a:r>
              <a:rPr lang="da-DK" sz="1400" b="1" dirty="0">
                <a:effectLst/>
                <a:latin typeface="Arial"/>
                <a:ea typeface="Arial"/>
              </a:rPr>
              <a:t>drikker en danskvand fra køleskabet.</a:t>
            </a:r>
          </a:p>
        </p:txBody>
      </p:sp>
      <p:sp>
        <p:nvSpPr>
          <p:cNvPr id="10" name="Tekstfelt 9"/>
          <p:cNvSpPr txBox="1"/>
          <p:nvPr/>
        </p:nvSpPr>
        <p:spPr>
          <a:xfrm>
            <a:off x="4731022" y="4302032"/>
            <a:ext cx="3818073" cy="861774"/>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rPr>
              <a:t>Billede 2: Lidt efter kommer først Jesper fra strategiafdelingen og derefter Troels fra økonomi også ud i tekøkkenet for at hente kaffe.</a:t>
            </a: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63" y="2027384"/>
            <a:ext cx="3810000" cy="2082800"/>
          </a:xfrm>
          <a:prstGeom prst="rect">
            <a:avLst/>
          </a:prstGeom>
        </p:spPr>
      </p:pic>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22" y="2027384"/>
            <a:ext cx="3810000" cy="2082800"/>
          </a:xfrm>
          <a:prstGeom prst="rect">
            <a:avLst/>
          </a:prstGeom>
        </p:spPr>
      </p:pic>
    </p:spTree>
    <p:extLst>
      <p:ext uri="{BB962C8B-B14F-4D97-AF65-F5344CB8AC3E}">
        <p14:creationId xmlns:p14="http://schemas.microsoft.com/office/powerpoint/2010/main" val="935723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p:cNvSpPr txBox="1"/>
          <p:nvPr/>
        </p:nvSpPr>
        <p:spPr>
          <a:xfrm>
            <a:off x="685356" y="2256059"/>
            <a:ext cx="3692769" cy="1077218"/>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rPr>
              <a:t>Billede 3: Imens Troels venter på, at Jesper er færdig med at bruge kaffeautomaten, falder de to i snak om nogle kontrakter, som Jesper arbejder på. Der skal nemlig laves nogle vigtige prisberegninger.</a:t>
            </a:r>
          </a:p>
        </p:txBody>
      </p:sp>
      <p:sp>
        <p:nvSpPr>
          <p:cNvPr id="10" name="Tekstfelt 9"/>
          <p:cNvSpPr txBox="1"/>
          <p:nvPr/>
        </p:nvSpPr>
        <p:spPr>
          <a:xfrm>
            <a:off x="4711936" y="2256059"/>
            <a:ext cx="3689833" cy="1292662"/>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rPr>
              <a:t>Billede 4: Det overhører Klaus, mens han sidder og læser, og han spørger nysgerrigt ind til den viden, som Jesper har. Klaus er nemlig i gang med at lave nogle </a:t>
            </a:r>
            <a:r>
              <a:rPr lang="da-DK" sz="1400" b="1" dirty="0" err="1">
                <a:solidFill>
                  <a:srgbClr val="000000"/>
                </a:solidFill>
                <a:effectLst/>
                <a:latin typeface="Arial"/>
                <a:ea typeface="Arial"/>
              </a:rPr>
              <a:t>powerpoint</a:t>
            </a:r>
            <a:r>
              <a:rPr lang="da-DK" sz="1400" b="1" dirty="0">
                <a:solidFill>
                  <a:srgbClr val="000000"/>
                </a:solidFill>
                <a:effectLst/>
                <a:latin typeface="Arial"/>
                <a:ea typeface="Arial"/>
              </a:rPr>
              <a:t>-slides omkring netop regler ved </a:t>
            </a:r>
            <a:r>
              <a:rPr lang="da-DK" sz="1400" b="1" dirty="0" smtClean="0">
                <a:solidFill>
                  <a:srgbClr val="000000"/>
                </a:solidFill>
                <a:effectLst/>
                <a:latin typeface="Arial"/>
                <a:ea typeface="Arial"/>
              </a:rPr>
              <a:t>prisberegninger.</a:t>
            </a:r>
            <a:endParaRPr lang="da-DK" sz="1400" b="1" dirty="0">
              <a:solidFill>
                <a:srgbClr val="000000"/>
              </a:solidFill>
              <a:effectLst/>
              <a:latin typeface="Arial"/>
              <a:ea typeface="Arial"/>
            </a:endParaRPr>
          </a:p>
        </p:txBody>
      </p:sp>
      <p:sp>
        <p:nvSpPr>
          <p:cNvPr id="11" name="Tekstfelt 10"/>
          <p:cNvSpPr txBox="1"/>
          <p:nvPr/>
        </p:nvSpPr>
        <p:spPr>
          <a:xfrm>
            <a:off x="2336723" y="5780782"/>
            <a:ext cx="4753382" cy="1077218"/>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rPr>
              <a:t>Billede 5: Mens Troels går tilbage til sit skrivebord, fortsætter Klaus og Jesper deres videndeling. Klaus viser Jesper sine </a:t>
            </a:r>
            <a:r>
              <a:rPr lang="da-DK" sz="1400" b="1" dirty="0" err="1">
                <a:solidFill>
                  <a:srgbClr val="000000"/>
                </a:solidFill>
                <a:effectLst/>
                <a:latin typeface="Arial"/>
                <a:ea typeface="Arial"/>
              </a:rPr>
              <a:t>powerpoint</a:t>
            </a:r>
            <a:r>
              <a:rPr lang="da-DK" sz="1400" b="1" dirty="0">
                <a:solidFill>
                  <a:srgbClr val="000000"/>
                </a:solidFill>
                <a:effectLst/>
                <a:latin typeface="Arial"/>
                <a:ea typeface="Arial"/>
              </a:rPr>
              <a:t>-slides, og mens Jesper fortæller, skriver Klaus sin nye viden om prisberegning ned.</a:t>
            </a:r>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56" y="2213"/>
            <a:ext cx="3695700" cy="2260600"/>
          </a:xfrm>
          <a:prstGeom prst="rect">
            <a:avLst/>
          </a:prstGeom>
        </p:spPr>
      </p:pic>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935" y="-4541"/>
            <a:ext cx="3683000" cy="2260600"/>
          </a:xfrm>
          <a:prstGeom prst="rect">
            <a:avLst/>
          </a:prstGeo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245" y="3519322"/>
            <a:ext cx="4749800" cy="2286000"/>
          </a:xfrm>
          <a:prstGeom prst="rect">
            <a:avLst/>
          </a:prstGeom>
        </p:spPr>
      </p:pic>
    </p:spTree>
    <p:extLst>
      <p:ext uri="{BB962C8B-B14F-4D97-AF65-F5344CB8AC3E}">
        <p14:creationId xmlns:p14="http://schemas.microsoft.com/office/powerpoint/2010/main" val="2087258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19495" y="269423"/>
            <a:ext cx="8229600" cy="1143000"/>
          </a:xfrm>
        </p:spPr>
        <p:txBody>
          <a:bodyPr>
            <a:normAutofit/>
          </a:bodyPr>
          <a:lstStyle/>
          <a:p>
            <a:r>
              <a:rPr lang="da-DK" sz="2800" dirty="0" smtClean="0">
                <a:latin typeface="Arial"/>
                <a:cs typeface="Arial"/>
              </a:rPr>
              <a:t>Vandhuller - eksempel på videndeling 2</a:t>
            </a:r>
            <a:endParaRPr lang="da-DK" sz="2800" dirty="0">
              <a:latin typeface="Arial"/>
              <a:cs typeface="Arial"/>
            </a:endParaRPr>
          </a:p>
        </p:txBody>
      </p:sp>
      <p:sp>
        <p:nvSpPr>
          <p:cNvPr id="8" name="Tekstfelt 7"/>
          <p:cNvSpPr txBox="1"/>
          <p:nvPr/>
        </p:nvSpPr>
        <p:spPr>
          <a:xfrm>
            <a:off x="534687" y="4296410"/>
            <a:ext cx="3808712" cy="861774"/>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cs typeface="Arial"/>
              </a:rPr>
              <a:t>Billede 1: Lise fra salgsafdelingen er gået ud i tekøkkenet for at lave sig en kop te. Kort tid efter får hun selskab af David, der skal hente et glas vand.</a:t>
            </a:r>
            <a:endParaRPr lang="da-DK" sz="1400" b="1" dirty="0">
              <a:solidFill>
                <a:srgbClr val="4F81BD"/>
              </a:solidFill>
              <a:effectLst/>
              <a:latin typeface="Arial"/>
              <a:ea typeface="Arial"/>
              <a:cs typeface="Arial"/>
            </a:endParaRPr>
          </a:p>
        </p:txBody>
      </p:sp>
      <p:sp>
        <p:nvSpPr>
          <p:cNvPr id="9" name="Tekstfelt 8"/>
          <p:cNvSpPr txBox="1"/>
          <p:nvPr/>
        </p:nvSpPr>
        <p:spPr>
          <a:xfrm>
            <a:off x="4800599" y="4306234"/>
            <a:ext cx="3808712" cy="861774"/>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cs typeface="Arial"/>
              </a:rPr>
              <a:t>Billede 2: Da David får øjenkontakt med Lise, hilser han og spørger, om det går godt. Lise svarer ja og siger, at hun ikke har set David længe.</a:t>
            </a:r>
            <a:endParaRPr lang="da-DK" sz="1400" b="1" dirty="0">
              <a:solidFill>
                <a:srgbClr val="4F81BD"/>
              </a:solidFill>
              <a:effectLst/>
              <a:latin typeface="Arial"/>
              <a:ea typeface="Arial"/>
              <a:cs typeface="Arial"/>
            </a:endParaRPr>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1643462"/>
            <a:ext cx="3810000" cy="2476500"/>
          </a:xfrm>
          <a:prstGeom prst="rect">
            <a:avLst/>
          </a:prstGeom>
        </p:spPr>
      </p:pic>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898" y="1616166"/>
            <a:ext cx="3810000" cy="2476500"/>
          </a:xfrm>
          <a:prstGeom prst="rect">
            <a:avLst/>
          </a:prstGeom>
        </p:spPr>
      </p:pic>
    </p:spTree>
    <p:extLst>
      <p:ext uri="{BB962C8B-B14F-4D97-AF65-F5344CB8AC3E}">
        <p14:creationId xmlns:p14="http://schemas.microsoft.com/office/powerpoint/2010/main" val="403069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634942" y="3751517"/>
            <a:ext cx="3771962" cy="1723549"/>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cs typeface="Arial"/>
              </a:rPr>
              <a:t>Billede 3: David fortæller, at han har haft meget travlt på det sidste, da han har fået ansvar for nogle flere opgaver og derfor har været en del ude af huset.  Lise siger, at hun også har meget at lave for tiden. Samtalen fortsætter sådan frem og tilbage i godt to min., hvorefter David tager initiativ til, at de fortsætter ved højbordet i midten</a:t>
            </a:r>
            <a:endParaRPr lang="da-DK" sz="1400" b="1" dirty="0">
              <a:solidFill>
                <a:srgbClr val="4F81BD"/>
              </a:solidFill>
              <a:effectLst/>
              <a:latin typeface="Arial"/>
              <a:ea typeface="Arial"/>
              <a:cs typeface="Arial"/>
            </a:endParaRPr>
          </a:p>
        </p:txBody>
      </p:sp>
      <p:sp>
        <p:nvSpPr>
          <p:cNvPr id="9" name="Tekstfelt 8"/>
          <p:cNvSpPr txBox="1"/>
          <p:nvPr/>
        </p:nvSpPr>
        <p:spPr>
          <a:xfrm>
            <a:off x="4881562" y="3784039"/>
            <a:ext cx="3770692" cy="1077218"/>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da-DK" sz="1400" b="1" dirty="0">
                <a:solidFill>
                  <a:srgbClr val="000000"/>
                </a:solidFill>
                <a:effectLst/>
                <a:latin typeface="Arial"/>
                <a:ea typeface="Arial"/>
                <a:cs typeface="Arial"/>
              </a:rPr>
              <a:t>Billede 4: Den indledende smalltalk om, hvordan det går, har nu udviklet sig til videndeling, hvor Lise giver ud af sine erfaringer med, hvordan man balancerer arbejdsliv og familieliv.</a:t>
            </a:r>
            <a:endParaRPr lang="da-DK" sz="1400" b="1" dirty="0">
              <a:solidFill>
                <a:srgbClr val="4F81BD"/>
              </a:solidFill>
              <a:effectLst/>
              <a:latin typeface="Arial"/>
              <a:ea typeface="Arial"/>
              <a:cs typeface="Arial"/>
            </a:endParaRPr>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2" y="1420571"/>
            <a:ext cx="3771900" cy="2298700"/>
          </a:xfrm>
          <a:prstGeom prst="rect">
            <a:avLst/>
          </a:prstGeom>
        </p:spPr>
      </p:pic>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354" y="1433492"/>
            <a:ext cx="3771900" cy="2298700"/>
          </a:xfrm>
          <a:prstGeom prst="rect">
            <a:avLst/>
          </a:prstGeom>
        </p:spPr>
      </p:pic>
    </p:spTree>
    <p:extLst>
      <p:ext uri="{BB962C8B-B14F-4D97-AF65-F5344CB8AC3E}">
        <p14:creationId xmlns:p14="http://schemas.microsoft.com/office/powerpoint/2010/main" val="404594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4856777" y="3812253"/>
            <a:ext cx="3837528" cy="800100"/>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1000"/>
              </a:spcAft>
            </a:pPr>
            <a:r>
              <a:rPr lang="da-DK" sz="1400" b="1" dirty="0">
                <a:solidFill>
                  <a:srgbClr val="000000"/>
                </a:solidFill>
                <a:effectLst/>
                <a:latin typeface="Arial"/>
                <a:ea typeface="Arial"/>
                <a:cs typeface="Arial"/>
              </a:rPr>
              <a:t>Billede 6: Mathias vælger at spise bananen i tekøkkenet, mens han lytter til Lise og Davids samtale. Da han pludselig kommenterer på Lises erfaringer, bliver han nu en del af videndelingen om balancen mellem arbejdsliv og familieliv.</a:t>
            </a:r>
            <a:endParaRPr lang="da-DK" sz="1400" b="1" dirty="0">
              <a:solidFill>
                <a:srgbClr val="4F81BD"/>
              </a:solidFill>
              <a:effectLst/>
              <a:latin typeface="Arial"/>
              <a:ea typeface="Arial"/>
              <a:cs typeface="Arial"/>
            </a:endParaRPr>
          </a:p>
        </p:txBody>
      </p:sp>
      <p:sp>
        <p:nvSpPr>
          <p:cNvPr id="7" name="Tekstfelt 6"/>
          <p:cNvSpPr txBox="1"/>
          <p:nvPr/>
        </p:nvSpPr>
        <p:spPr>
          <a:xfrm>
            <a:off x="434435" y="3812253"/>
            <a:ext cx="3837528" cy="729615"/>
          </a:xfrm>
          <a:prstGeom prst="rect">
            <a:avLst/>
          </a:prstGeom>
          <a:solidFill>
            <a:prstClr val="white"/>
          </a:solidFill>
          <a:ln>
            <a:noFill/>
          </a:ln>
          <a:effectLst/>
          <a:extLst>
            <a:ext uri="{C572A759-6A51-4108-AA02-DFA0A04FC94B}">
              <ma14:wrappingTextBoxFlag xmlns=""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1000"/>
              </a:spcAft>
            </a:pPr>
            <a:r>
              <a:rPr lang="da-DK" sz="1400" b="1" dirty="0">
                <a:solidFill>
                  <a:srgbClr val="000000"/>
                </a:solidFill>
                <a:effectLst/>
                <a:latin typeface="Arial"/>
                <a:ea typeface="Arial"/>
                <a:cs typeface="Arial"/>
              </a:rPr>
              <a:t>Billede 5: Knap tre min. senere kommer Mathias fra samme afdeling som Lise og David også ud i tekøkkenet. Mathias tager en banan fra frugtskålen på højbordet, hvor han samtidig også overhører Lise og Davids samtale. </a:t>
            </a:r>
            <a:endParaRPr lang="da-DK" sz="1400" b="1" dirty="0">
              <a:solidFill>
                <a:srgbClr val="4F81BD"/>
              </a:solidFill>
              <a:effectLst/>
              <a:latin typeface="Arial"/>
              <a:ea typeface="Arial"/>
              <a:cs typeface="Arial"/>
            </a:endParaRPr>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63" y="1221759"/>
            <a:ext cx="3835400" cy="2476500"/>
          </a:xfrm>
          <a:prstGeom prst="rect">
            <a:avLst/>
          </a:prstGeom>
        </p:spPr>
      </p:pic>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777" y="1221759"/>
            <a:ext cx="3835400" cy="2476500"/>
          </a:xfrm>
          <a:prstGeom prst="rect">
            <a:avLst/>
          </a:prstGeom>
        </p:spPr>
      </p:pic>
    </p:spTree>
    <p:extLst>
      <p:ext uri="{BB962C8B-B14F-4D97-AF65-F5344CB8AC3E}">
        <p14:creationId xmlns:p14="http://schemas.microsoft.com/office/powerpoint/2010/main" val="199100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rmAutofit/>
          </a:bodyPr>
          <a:lstStyle/>
          <a:p>
            <a:r>
              <a:rPr lang="da-DK" sz="1800" b="1" dirty="0" smtClean="0">
                <a:latin typeface="Arial"/>
                <a:cs typeface="Arial"/>
              </a:rPr>
              <a:t>Øvelse: Vandhuller i praksis</a:t>
            </a:r>
          </a:p>
          <a:p>
            <a:pPr marL="457200" lvl="1" indent="0" algn="just">
              <a:buNone/>
            </a:pPr>
            <a:r>
              <a:rPr lang="da-DK" sz="1800" dirty="0" smtClean="0">
                <a:latin typeface="Arial"/>
                <a:cs typeface="Arial"/>
              </a:rPr>
              <a:t>- Observer, hvordan tekøkkenerne på jeres uddannelsessted får folk til at falde i snak. Hvad kan fx være grunden til, at medarbejdere/studerende ikke møder hinanden derude? Hvordan kunne man re-designe tekøkkenerne, så de kunne fungere (bedre) som vandhuller?</a:t>
            </a:r>
            <a:endParaRPr lang="da-DK" sz="1800" dirty="0">
              <a:latin typeface="Arial"/>
              <a:cs typeface="Arial"/>
            </a:endParaRPr>
          </a:p>
        </p:txBody>
      </p:sp>
      <p:sp>
        <p:nvSpPr>
          <p:cNvPr id="4" name="Titel 1"/>
          <p:cNvSpPr>
            <a:spLocks noGrp="1"/>
          </p:cNvSpPr>
          <p:nvPr>
            <p:ph type="title"/>
          </p:nvPr>
        </p:nvSpPr>
        <p:spPr/>
        <p:txBody>
          <a:bodyPr>
            <a:normAutofit/>
          </a:bodyPr>
          <a:lstStyle/>
          <a:p>
            <a:r>
              <a:rPr lang="da-DK" sz="2800" dirty="0" smtClean="0">
                <a:latin typeface="Arial"/>
                <a:cs typeface="Arial"/>
              </a:rPr>
              <a:t>Vandhuller</a:t>
            </a:r>
            <a:endParaRPr lang="da-DK" sz="2800" dirty="0">
              <a:latin typeface="Arial"/>
              <a:cs typeface="Arial"/>
            </a:endParaRPr>
          </a:p>
        </p:txBody>
      </p:sp>
    </p:spTree>
    <p:extLst>
      <p:ext uri="{BB962C8B-B14F-4D97-AF65-F5344CB8AC3E}">
        <p14:creationId xmlns:p14="http://schemas.microsoft.com/office/powerpoint/2010/main" val="134756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Status og signaler</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smtClean="0">
                <a:latin typeface="Arial"/>
                <a:cs typeface="Arial"/>
              </a:rPr>
              <a:t>Medarbejdere dekorerer ofte deres skrivebord, så det signalerer deres personlighed og status i virksomheden.</a:t>
            </a:r>
          </a:p>
          <a:p>
            <a:pPr algn="just"/>
            <a:r>
              <a:rPr lang="da-DK" sz="1800" dirty="0" smtClean="0">
                <a:latin typeface="Arial"/>
                <a:cs typeface="Arial"/>
              </a:rPr>
              <a:t>Typiske statusmarkører er fx størrelsen på og kvaliteten af medarbejderens møblement</a:t>
            </a:r>
            <a:r>
              <a:rPr lang="da-DK" sz="1800" dirty="0">
                <a:latin typeface="Arial"/>
                <a:cs typeface="Arial"/>
              </a:rPr>
              <a:t> </a:t>
            </a:r>
            <a:r>
              <a:rPr lang="da-DK" sz="1800" dirty="0" smtClean="0">
                <a:latin typeface="Arial"/>
                <a:cs typeface="Arial"/>
              </a:rPr>
              <a:t>samt vinduesplads.  </a:t>
            </a:r>
          </a:p>
          <a:p>
            <a:pPr algn="just"/>
            <a:r>
              <a:rPr lang="da-DK" sz="1800" dirty="0" smtClean="0">
                <a:latin typeface="Arial"/>
                <a:cs typeface="Arial"/>
              </a:rPr>
              <a:t>I lande med en flad organisationsstruktur er statusmarkørerne ofte mere subtile. Fx farven på skrivebordet.</a:t>
            </a:r>
            <a:endParaRPr lang="da-DK" sz="1800" dirty="0">
              <a:latin typeface="Arial"/>
              <a:cs typeface="Arial"/>
            </a:endParaRP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273" y="3568318"/>
            <a:ext cx="4380952" cy="2996825"/>
          </a:xfrm>
          <a:prstGeom prst="rect">
            <a:avLst/>
          </a:prstGeom>
        </p:spPr>
      </p:pic>
    </p:spTree>
    <p:extLst>
      <p:ext uri="{BB962C8B-B14F-4D97-AF65-F5344CB8AC3E}">
        <p14:creationId xmlns:p14="http://schemas.microsoft.com/office/powerpoint/2010/main" val="419883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Indhold</a:t>
            </a:r>
            <a:endParaRPr lang="da-DK" sz="2800" dirty="0">
              <a:latin typeface="Arial"/>
              <a:cs typeface="Arial"/>
            </a:endParaRPr>
          </a:p>
        </p:txBody>
      </p:sp>
      <p:sp>
        <p:nvSpPr>
          <p:cNvPr id="3" name="Pladsholder til indhold 2"/>
          <p:cNvSpPr>
            <a:spLocks noGrp="1"/>
          </p:cNvSpPr>
          <p:nvPr>
            <p:ph idx="1"/>
          </p:nvPr>
        </p:nvSpPr>
        <p:spPr>
          <a:xfrm>
            <a:off x="689247" y="1600200"/>
            <a:ext cx="8488171" cy="4525963"/>
          </a:xfrm>
        </p:spPr>
        <p:txBody>
          <a:bodyPr numCol="2">
            <a:noAutofit/>
          </a:bodyPr>
          <a:lstStyle/>
          <a:p>
            <a:r>
              <a:rPr lang="da-DK" sz="1800" dirty="0" smtClean="0">
                <a:latin typeface="Arial"/>
                <a:cs typeface="Arial"/>
              </a:rPr>
              <a:t>Det fysiske kontor i virksomheder og organisationer</a:t>
            </a:r>
          </a:p>
          <a:p>
            <a:pPr marL="0" indent="0">
              <a:buNone/>
            </a:pPr>
            <a:endParaRPr lang="da-DK" sz="1800" dirty="0" smtClean="0">
              <a:latin typeface="Arial"/>
              <a:cs typeface="Arial"/>
            </a:endParaRPr>
          </a:p>
          <a:p>
            <a:r>
              <a:rPr lang="da-DK" sz="1800" dirty="0" smtClean="0">
                <a:latin typeface="Arial"/>
                <a:cs typeface="Arial"/>
              </a:rPr>
              <a:t>Forskningen i kontorer</a:t>
            </a:r>
          </a:p>
          <a:p>
            <a:pPr marL="0" indent="0">
              <a:buNone/>
            </a:pPr>
            <a:endParaRPr lang="da-DK" sz="1800" dirty="0" smtClean="0">
              <a:latin typeface="Arial"/>
              <a:cs typeface="Arial"/>
            </a:endParaRPr>
          </a:p>
          <a:p>
            <a:r>
              <a:rPr lang="da-DK" sz="1800" dirty="0" smtClean="0">
                <a:latin typeface="Arial"/>
                <a:cs typeface="Arial"/>
              </a:rPr>
              <a:t>Fysisk nærhed</a:t>
            </a:r>
          </a:p>
          <a:p>
            <a:pPr marL="0" indent="0">
              <a:buNone/>
            </a:pPr>
            <a:endParaRPr lang="da-DK" sz="1800" dirty="0" smtClean="0">
              <a:latin typeface="Arial"/>
              <a:cs typeface="Arial"/>
            </a:endParaRPr>
          </a:p>
          <a:p>
            <a:r>
              <a:rPr lang="da-DK" sz="1800" dirty="0" smtClean="0">
                <a:latin typeface="Arial"/>
                <a:cs typeface="Arial"/>
              </a:rPr>
              <a:t>Organisationskultur</a:t>
            </a:r>
          </a:p>
          <a:p>
            <a:pPr marL="0" indent="0">
              <a:buNone/>
            </a:pPr>
            <a:endParaRPr lang="da-DK" sz="1800" dirty="0" smtClean="0">
              <a:latin typeface="Arial"/>
              <a:cs typeface="Arial"/>
            </a:endParaRPr>
          </a:p>
          <a:p>
            <a:r>
              <a:rPr lang="da-DK" sz="1800" dirty="0" smtClean="0">
                <a:latin typeface="Arial"/>
                <a:cs typeface="Arial"/>
              </a:rPr>
              <a:t>Kontorlandskabet i de tre paradigmer</a:t>
            </a:r>
          </a:p>
          <a:p>
            <a:pPr marL="0" indent="0">
              <a:buNone/>
            </a:pPr>
            <a:endParaRPr lang="da-DK" sz="1800" dirty="0" smtClean="0">
              <a:latin typeface="Arial"/>
              <a:cs typeface="Arial"/>
            </a:endParaRPr>
          </a:p>
          <a:p>
            <a:r>
              <a:rPr lang="da-DK" sz="1800" dirty="0" smtClean="0">
                <a:latin typeface="Arial"/>
                <a:cs typeface="Arial"/>
              </a:rPr>
              <a:t>Udfordringer i det åbne kontorlandskab</a:t>
            </a:r>
          </a:p>
          <a:p>
            <a:pPr marL="0" indent="0">
              <a:buNone/>
            </a:pPr>
            <a:endParaRPr lang="da-DK" sz="1800" dirty="0" smtClean="0">
              <a:latin typeface="Arial"/>
              <a:cs typeface="Arial"/>
            </a:endParaRPr>
          </a:p>
          <a:p>
            <a:r>
              <a:rPr lang="da-DK" sz="1800" dirty="0" smtClean="0">
                <a:latin typeface="Arial"/>
                <a:cs typeface="Arial"/>
              </a:rPr>
              <a:t>Vandhuller</a:t>
            </a:r>
          </a:p>
          <a:p>
            <a:pPr marL="0" indent="0">
              <a:buNone/>
            </a:pPr>
            <a:endParaRPr lang="da-DK" sz="1800" dirty="0" smtClean="0">
              <a:latin typeface="Arial"/>
              <a:cs typeface="Arial"/>
            </a:endParaRPr>
          </a:p>
          <a:p>
            <a:r>
              <a:rPr lang="da-DK" sz="1800" dirty="0" smtClean="0">
                <a:latin typeface="Arial"/>
                <a:cs typeface="Arial"/>
              </a:rPr>
              <a:t>Status og signaler</a:t>
            </a:r>
          </a:p>
          <a:p>
            <a:pPr marL="0" indent="0">
              <a:buNone/>
            </a:pPr>
            <a:endParaRPr lang="da-DK" sz="1800" dirty="0" smtClean="0">
              <a:latin typeface="Arial"/>
              <a:cs typeface="Arial"/>
            </a:endParaRPr>
          </a:p>
          <a:p>
            <a:r>
              <a:rPr lang="da-DK" sz="1800" dirty="0" smtClean="0">
                <a:latin typeface="Arial"/>
                <a:cs typeface="Arial"/>
              </a:rPr>
              <a:t>Kontoret i et globalt perspektiv</a:t>
            </a:r>
          </a:p>
          <a:p>
            <a:pPr marL="0" indent="0">
              <a:buNone/>
            </a:pPr>
            <a:endParaRPr lang="da-DK" sz="1800" dirty="0" smtClean="0">
              <a:latin typeface="Arial"/>
              <a:cs typeface="Arial"/>
            </a:endParaRPr>
          </a:p>
          <a:p>
            <a:r>
              <a:rPr lang="da-DK" sz="1800" dirty="0" smtClean="0">
                <a:latin typeface="Arial"/>
                <a:cs typeface="Arial"/>
              </a:rPr>
              <a:t>Best </a:t>
            </a:r>
            <a:r>
              <a:rPr lang="da-DK" sz="1800" dirty="0" err="1" smtClean="0">
                <a:latin typeface="Arial"/>
                <a:cs typeface="Arial"/>
              </a:rPr>
              <a:t>practice</a:t>
            </a:r>
            <a:endParaRPr lang="da-DK" sz="1800" dirty="0" smtClean="0">
              <a:latin typeface="Arial"/>
              <a:cs typeface="Arial"/>
            </a:endParaRPr>
          </a:p>
          <a:p>
            <a:endParaRPr lang="da-DK" sz="1800" dirty="0" smtClean="0">
              <a:latin typeface="Arial"/>
              <a:cs typeface="Arial"/>
            </a:endParaRPr>
          </a:p>
          <a:p>
            <a:endParaRPr lang="da-DK" sz="1800" dirty="0" smtClean="0">
              <a:latin typeface="Arial"/>
              <a:cs typeface="Arial"/>
            </a:endParaRPr>
          </a:p>
          <a:p>
            <a:endParaRPr lang="da-DK" sz="1800" dirty="0" smtClean="0">
              <a:latin typeface="Arial"/>
              <a:cs typeface="Arial"/>
            </a:endParaRPr>
          </a:p>
          <a:p>
            <a:endParaRPr lang="da-DK" sz="1800" dirty="0" smtClean="0">
              <a:latin typeface="Arial"/>
              <a:cs typeface="Arial"/>
            </a:endParaRPr>
          </a:p>
          <a:p>
            <a:endParaRPr lang="da-DK" sz="1800" dirty="0">
              <a:latin typeface="Arial"/>
              <a:cs typeface="Arial"/>
            </a:endParaRPr>
          </a:p>
        </p:txBody>
      </p:sp>
    </p:spTree>
    <p:extLst>
      <p:ext uri="{BB962C8B-B14F-4D97-AF65-F5344CB8AC3E}">
        <p14:creationId xmlns:p14="http://schemas.microsoft.com/office/powerpoint/2010/main" val="192245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rmAutofit/>
          </a:bodyPr>
          <a:lstStyle/>
          <a:p>
            <a:r>
              <a:rPr lang="da-DK" sz="1800" b="1" dirty="0" smtClean="0">
                <a:latin typeface="Arial"/>
                <a:cs typeface="Arial"/>
              </a:rPr>
              <a:t>Øvelse: Udsmykning af skriveborde</a:t>
            </a:r>
          </a:p>
          <a:p>
            <a:pPr lvl="1" algn="just"/>
            <a:r>
              <a:rPr lang="da-DK" sz="1800" dirty="0" smtClean="0">
                <a:latin typeface="Arial"/>
                <a:cs typeface="Arial"/>
              </a:rPr>
              <a:t>Gå rundt på de ansattes kontorer på jeres uddannelsessted og fotografer deres skriveborde. Har medarbejderne udsmykket deres skriveborde? Hvad siger skrivebordene om medarbejderne? </a:t>
            </a:r>
          </a:p>
          <a:p>
            <a:pPr>
              <a:buFontTx/>
              <a:buChar char="-"/>
            </a:pPr>
            <a:endParaRPr lang="da-DK" sz="2000" dirty="0"/>
          </a:p>
        </p:txBody>
      </p:sp>
      <p:sp>
        <p:nvSpPr>
          <p:cNvPr id="4" name="Titel 1"/>
          <p:cNvSpPr>
            <a:spLocks noGrp="1"/>
          </p:cNvSpPr>
          <p:nvPr>
            <p:ph type="title"/>
          </p:nvPr>
        </p:nvSpPr>
        <p:spPr>
          <a:xfrm>
            <a:off x="457200" y="274638"/>
            <a:ext cx="8229600" cy="1143000"/>
          </a:xfrm>
        </p:spPr>
        <p:txBody>
          <a:bodyPr>
            <a:normAutofit/>
          </a:bodyPr>
          <a:lstStyle/>
          <a:p>
            <a:r>
              <a:rPr lang="da-DK" sz="2800" dirty="0" smtClean="0">
                <a:latin typeface="Arial"/>
                <a:cs typeface="Arial"/>
              </a:rPr>
              <a:t>Status og signaler</a:t>
            </a:r>
            <a:endParaRPr lang="da-DK" sz="2800" dirty="0">
              <a:latin typeface="Arial"/>
              <a:cs typeface="Arial"/>
            </a:endParaRPr>
          </a:p>
        </p:txBody>
      </p:sp>
    </p:spTree>
    <p:extLst>
      <p:ext uri="{BB962C8B-B14F-4D97-AF65-F5344CB8AC3E}">
        <p14:creationId xmlns:p14="http://schemas.microsoft.com/office/powerpoint/2010/main" val="956192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Kontoret i et globalt perspektiv</a:t>
            </a:r>
            <a:endParaRPr lang="da-DK" sz="2800" dirty="0">
              <a:latin typeface="Arial"/>
              <a:cs typeface="Arial"/>
            </a:endParaRPr>
          </a:p>
        </p:txBody>
      </p:sp>
      <p:sp>
        <p:nvSpPr>
          <p:cNvPr id="3" name="Pladsholder til indhold 2"/>
          <p:cNvSpPr>
            <a:spLocks noGrp="1"/>
          </p:cNvSpPr>
          <p:nvPr>
            <p:ph idx="1"/>
          </p:nvPr>
        </p:nvSpPr>
        <p:spPr>
          <a:xfrm>
            <a:off x="457200" y="1417638"/>
            <a:ext cx="8229600" cy="4525963"/>
          </a:xfrm>
        </p:spPr>
        <p:txBody>
          <a:bodyPr>
            <a:normAutofit/>
          </a:bodyPr>
          <a:lstStyle/>
          <a:p>
            <a:pPr algn="just"/>
            <a:r>
              <a:rPr lang="da-DK" sz="1800" dirty="0" smtClean="0">
                <a:latin typeface="Arial"/>
                <a:cs typeface="Arial"/>
              </a:rPr>
              <a:t>I designet og indretningen af kontoret må ledelsen tage udgangspunkt i det specifikke land og dennes nationalkultur, som virksomheden skal indgå i.</a:t>
            </a:r>
          </a:p>
          <a:p>
            <a:pPr algn="just"/>
            <a:r>
              <a:rPr lang="da-DK" sz="1800" dirty="0" smtClean="0">
                <a:latin typeface="Arial"/>
                <a:cs typeface="Arial"/>
              </a:rPr>
              <a:t>Kontortyperne inden for de tre paradigmer optræder alle rundt om i verden, fordi de netop passer til den kultur og tradition for at arbejde og opføre sig i virksomheder, som er herskende i det pågældende land.</a:t>
            </a:r>
          </a:p>
          <a:p>
            <a:pPr algn="just"/>
            <a:r>
              <a:rPr lang="da-DK" sz="1800" dirty="0" smtClean="0">
                <a:latin typeface="Arial"/>
                <a:cs typeface="Arial"/>
              </a:rPr>
              <a:t>For medarbejdere i en række lande fungerer kontoret også som en form for andet hjem. Her vil mulighederne for adspredelse og socialisering på kontoret have indflydelse på, hvorvidt medarbejderne finder arbejdspladsen attraktiv eller eller ej.  </a:t>
            </a:r>
            <a:endParaRPr lang="da-DK" sz="1800" dirty="0">
              <a:latin typeface="Arial"/>
              <a:cs typeface="Arial"/>
            </a:endParaRPr>
          </a:p>
        </p:txBody>
      </p:sp>
    </p:spTree>
    <p:extLst>
      <p:ext uri="{BB962C8B-B14F-4D97-AF65-F5344CB8AC3E}">
        <p14:creationId xmlns:p14="http://schemas.microsoft.com/office/powerpoint/2010/main" val="148946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Best </a:t>
            </a:r>
            <a:r>
              <a:rPr lang="da-DK" sz="2800" dirty="0" err="1" smtClean="0">
                <a:latin typeface="Arial"/>
                <a:cs typeface="Arial"/>
              </a:rPr>
              <a:t>Practice</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marL="0" indent="0" algn="just">
              <a:buNone/>
            </a:pPr>
            <a:r>
              <a:rPr lang="da-DK" sz="1800" dirty="0" smtClean="0">
                <a:latin typeface="Arial"/>
                <a:cs typeface="Arial"/>
              </a:rPr>
              <a:t>Et hensigtsmæssigt kontormiljø kan inkludere:</a:t>
            </a:r>
          </a:p>
          <a:p>
            <a:pPr algn="just"/>
            <a:r>
              <a:rPr lang="da-DK" sz="1800" dirty="0" smtClean="0">
                <a:latin typeface="Arial"/>
                <a:cs typeface="Arial"/>
              </a:rPr>
              <a:t>Aktivitets- og stillezone</a:t>
            </a:r>
          </a:p>
          <a:p>
            <a:pPr algn="just"/>
            <a:r>
              <a:rPr lang="da-DK" sz="1800" dirty="0" smtClean="0">
                <a:latin typeface="Arial"/>
                <a:cs typeface="Arial"/>
              </a:rPr>
              <a:t>Valgfrie siddepladser og ryddede skriveborde</a:t>
            </a:r>
          </a:p>
          <a:p>
            <a:pPr algn="just"/>
            <a:r>
              <a:rPr lang="da-DK" sz="1800" dirty="0" smtClean="0">
                <a:latin typeface="Arial"/>
                <a:cs typeface="Arial"/>
              </a:rPr>
              <a:t>Forskellige mødesteder</a:t>
            </a:r>
          </a:p>
          <a:p>
            <a:pPr algn="just"/>
            <a:r>
              <a:rPr lang="da-DK" sz="1800" dirty="0" smtClean="0">
                <a:latin typeface="Arial"/>
                <a:cs typeface="Arial"/>
              </a:rPr>
              <a:t>Tekøkkener indrettet til spontan videndeling</a:t>
            </a:r>
          </a:p>
          <a:p>
            <a:pPr algn="just"/>
            <a:r>
              <a:rPr lang="da-DK" sz="1800" dirty="0" smtClean="0">
                <a:latin typeface="Arial"/>
                <a:cs typeface="Arial"/>
              </a:rPr>
              <a:t>Lydabsorberende materialer, komfortable og justerbare møbler samt gode IT-faciliteter</a:t>
            </a:r>
            <a:endParaRPr lang="da-DK" sz="1800" dirty="0">
              <a:latin typeface="Arial"/>
              <a:cs typeface="Arial"/>
            </a:endParaRPr>
          </a:p>
        </p:txBody>
      </p:sp>
    </p:spTree>
    <p:extLst>
      <p:ext uri="{BB962C8B-B14F-4D97-AF65-F5344CB8AC3E}">
        <p14:creationId xmlns:p14="http://schemas.microsoft.com/office/powerpoint/2010/main" val="171559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2800" dirty="0" smtClean="0">
                <a:latin typeface="Arial"/>
                <a:cs typeface="Arial"/>
              </a:rPr>
              <a:t>Det fysiske kontor i virksomheder og organisationer:</a:t>
            </a:r>
            <a:endParaRPr lang="da-DK" sz="2800" dirty="0">
              <a:latin typeface="Arial"/>
              <a:cs typeface="Arial"/>
            </a:endParaRPr>
          </a:p>
        </p:txBody>
      </p:sp>
      <p:sp>
        <p:nvSpPr>
          <p:cNvPr id="3" name="Pladsholder til indhold 2"/>
          <p:cNvSpPr>
            <a:spLocks noGrp="1"/>
          </p:cNvSpPr>
          <p:nvPr>
            <p:ph idx="1"/>
          </p:nvPr>
        </p:nvSpPr>
        <p:spPr>
          <a:xfrm>
            <a:off x="457200" y="1600200"/>
            <a:ext cx="4756008" cy="4525963"/>
          </a:xfrm>
        </p:spPr>
        <p:txBody>
          <a:bodyPr>
            <a:normAutofit/>
          </a:bodyPr>
          <a:lstStyle/>
          <a:p>
            <a:pPr algn="just"/>
            <a:r>
              <a:rPr lang="da-DK" sz="1800" dirty="0" smtClean="0">
                <a:latin typeface="Arial"/>
                <a:cs typeface="Arial"/>
              </a:rPr>
              <a:t>Medarbejderes ansigt til ansigt-kommunikation og interaktion bliver formet af de fysiske omgivelser på kontoret.</a:t>
            </a:r>
          </a:p>
          <a:p>
            <a:pPr marL="0" indent="0" algn="just">
              <a:buNone/>
            </a:pPr>
            <a:endParaRPr lang="da-DK" sz="1800" dirty="0" smtClean="0">
              <a:latin typeface="Arial"/>
              <a:cs typeface="Arial"/>
            </a:endParaRPr>
          </a:p>
          <a:p>
            <a:pPr algn="just"/>
            <a:r>
              <a:rPr lang="da-DK" sz="1800" dirty="0" smtClean="0">
                <a:latin typeface="Arial"/>
                <a:cs typeface="Arial"/>
              </a:rPr>
              <a:t>Via designet og indretningen kan kontoret optimere eksisterende relationer og samarbejde mellem medarbejderne samt skabe helt nye kommunikationsmønstre i virksomheden.  </a:t>
            </a:r>
          </a:p>
          <a:p>
            <a:pPr marL="0" indent="0" algn="just">
              <a:buNone/>
            </a:pPr>
            <a:endParaRPr lang="da-DK" sz="1800" dirty="0" smtClean="0">
              <a:latin typeface="Arial"/>
              <a:cs typeface="Arial"/>
            </a:endParaRPr>
          </a:p>
          <a:p>
            <a:pPr algn="just"/>
            <a:r>
              <a:rPr lang="da-DK" sz="1800" dirty="0" smtClean="0">
                <a:latin typeface="Arial"/>
                <a:cs typeface="Arial"/>
              </a:rPr>
              <a:t>Et godt kontormiljø skal både samle medarbejderne som en samarbejdende enhed, ligesom det skal understøtte deres forskellige arbejdsaktiviteter.</a:t>
            </a:r>
            <a:endParaRPr lang="da-DK" sz="1800" dirty="0">
              <a:latin typeface="Arial"/>
              <a:cs typeface="Arial"/>
            </a:endParaRP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588" y="1542624"/>
            <a:ext cx="3365079" cy="2526984"/>
          </a:xfrm>
          <a:prstGeom prst="rect">
            <a:avLst/>
          </a:prstGeom>
        </p:spPr>
      </p:pic>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588" y="4192466"/>
            <a:ext cx="3365079" cy="2526984"/>
          </a:xfrm>
          <a:prstGeom prst="rect">
            <a:avLst/>
          </a:prstGeom>
        </p:spPr>
      </p:pic>
    </p:spTree>
    <p:extLst>
      <p:ext uri="{BB962C8B-B14F-4D97-AF65-F5344CB8AC3E}">
        <p14:creationId xmlns:p14="http://schemas.microsoft.com/office/powerpoint/2010/main" val="271054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003"/>
            <a:ext cx="8229600" cy="1143000"/>
          </a:xfrm>
        </p:spPr>
        <p:txBody>
          <a:bodyPr>
            <a:normAutofit/>
          </a:bodyPr>
          <a:lstStyle/>
          <a:p>
            <a:r>
              <a:rPr lang="da-DK" sz="2800" dirty="0" smtClean="0">
                <a:latin typeface="Arial"/>
                <a:cs typeface="Arial"/>
              </a:rPr>
              <a:t>Forskningen i kontorer</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smtClean="0">
                <a:latin typeface="Arial"/>
                <a:cs typeface="Arial"/>
              </a:rPr>
              <a:t>Går tilbage til begyndelsen af 1900-tallet, hvor man især interesserede sig for de fysiske omgivelsers funktionelle betydning for medarbejdernes produktivitet. Man var interesseret i at vide, om fx lys og varme kunne gøre arbejdspladsen mere effektiv.</a:t>
            </a:r>
          </a:p>
          <a:p>
            <a:pPr marL="0" indent="0" algn="just">
              <a:buNone/>
            </a:pPr>
            <a:endParaRPr lang="da-DK" sz="1800" dirty="0" smtClean="0">
              <a:latin typeface="Arial"/>
              <a:cs typeface="Arial"/>
            </a:endParaRPr>
          </a:p>
          <a:p>
            <a:pPr algn="just"/>
            <a:r>
              <a:rPr lang="da-DK" sz="1800" dirty="0" smtClean="0">
                <a:latin typeface="Arial"/>
                <a:cs typeface="Arial"/>
              </a:rPr>
              <a:t>Et kontormiljø består både af psykologiske, fysiske og sociale elementer og processer.</a:t>
            </a:r>
          </a:p>
          <a:p>
            <a:pPr marL="0" indent="0" algn="just">
              <a:buNone/>
            </a:pPr>
            <a:endParaRPr lang="da-DK" sz="1800" dirty="0" smtClean="0">
              <a:latin typeface="Arial"/>
              <a:cs typeface="Arial"/>
            </a:endParaRPr>
          </a:p>
          <a:p>
            <a:pPr algn="just"/>
            <a:r>
              <a:rPr lang="da-DK" sz="1800" dirty="0" smtClean="0">
                <a:latin typeface="Arial"/>
                <a:cs typeface="Arial"/>
              </a:rPr>
              <a:t>Man kan opdele et kontormiljø i tre hovedkomponenter:</a:t>
            </a:r>
          </a:p>
        </p:txBody>
      </p:sp>
    </p:spTree>
    <p:extLst>
      <p:ext uri="{BB962C8B-B14F-4D97-AF65-F5344CB8AC3E}">
        <p14:creationId xmlns:p14="http://schemas.microsoft.com/office/powerpoint/2010/main" val="8972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902414"/>
            <a:ext cx="8229600" cy="4856086"/>
          </a:xfrm>
        </p:spPr>
        <p:txBody>
          <a:bodyPr>
            <a:noAutofit/>
          </a:bodyPr>
          <a:lstStyle/>
          <a:p>
            <a:pPr marL="0" indent="0" algn="just">
              <a:buNone/>
            </a:pPr>
            <a:r>
              <a:rPr lang="da-DK" sz="1700" b="1" dirty="0">
                <a:latin typeface="Arial"/>
                <a:cs typeface="Arial"/>
              </a:rPr>
              <a:t>Fysiske strukturer:</a:t>
            </a:r>
          </a:p>
          <a:p>
            <a:pPr algn="just"/>
            <a:r>
              <a:rPr lang="da-DK" sz="1700" dirty="0" smtClean="0">
                <a:latin typeface="Arial"/>
                <a:cs typeface="Arial"/>
              </a:rPr>
              <a:t>Det </a:t>
            </a:r>
            <a:r>
              <a:rPr lang="da-DK" sz="1700" dirty="0">
                <a:latin typeface="Arial"/>
                <a:cs typeface="Arial"/>
              </a:rPr>
              <a:t>arkitektoniske design af bygningen og dens beliggenhed.</a:t>
            </a:r>
          </a:p>
          <a:p>
            <a:pPr algn="just"/>
            <a:r>
              <a:rPr lang="da-DK" sz="1700" dirty="0" smtClean="0">
                <a:latin typeface="Arial"/>
                <a:cs typeface="Arial"/>
              </a:rPr>
              <a:t>Placeringen </a:t>
            </a:r>
            <a:r>
              <a:rPr lang="da-DK" sz="1700" dirty="0">
                <a:latin typeface="Arial"/>
                <a:cs typeface="Arial"/>
              </a:rPr>
              <a:t>af vægge, døre, vinduer, gange, lokaler og det generelle interiør.</a:t>
            </a:r>
          </a:p>
          <a:p>
            <a:pPr algn="just"/>
            <a:r>
              <a:rPr lang="da-DK" sz="1700" dirty="0" smtClean="0">
                <a:latin typeface="Arial"/>
                <a:cs typeface="Arial"/>
              </a:rPr>
              <a:t>Dimensioneringen </a:t>
            </a:r>
            <a:r>
              <a:rPr lang="da-DK" sz="1700" dirty="0">
                <a:latin typeface="Arial"/>
                <a:cs typeface="Arial"/>
              </a:rPr>
              <a:t>af de forskellige lokaler og typen af møblement.</a:t>
            </a:r>
          </a:p>
          <a:p>
            <a:pPr algn="just"/>
            <a:endParaRPr lang="da-DK" sz="1700" dirty="0">
              <a:latin typeface="Arial"/>
              <a:cs typeface="Arial"/>
            </a:endParaRPr>
          </a:p>
          <a:p>
            <a:pPr marL="0" indent="0" algn="just">
              <a:buNone/>
            </a:pPr>
            <a:r>
              <a:rPr lang="da-DK" sz="1700" b="1" dirty="0">
                <a:latin typeface="Arial"/>
                <a:cs typeface="Arial"/>
              </a:rPr>
              <a:t>Fysiske stimulanser:</a:t>
            </a:r>
          </a:p>
          <a:p>
            <a:pPr algn="just"/>
            <a:r>
              <a:rPr lang="da-DK" sz="1700" dirty="0" smtClean="0">
                <a:latin typeface="Arial"/>
                <a:cs typeface="Arial"/>
              </a:rPr>
              <a:t>Visuelle </a:t>
            </a:r>
            <a:r>
              <a:rPr lang="da-DK" sz="1700" dirty="0">
                <a:latin typeface="Arial"/>
                <a:cs typeface="Arial"/>
              </a:rPr>
              <a:t>stimuli i form af fx farver og objekter på kontoret som planter, papirer,  malerier, kaffekopper osv.</a:t>
            </a:r>
          </a:p>
          <a:p>
            <a:pPr algn="just"/>
            <a:r>
              <a:rPr lang="da-DK" sz="1700" dirty="0" smtClean="0">
                <a:latin typeface="Arial"/>
                <a:cs typeface="Arial"/>
              </a:rPr>
              <a:t>Auditive </a:t>
            </a:r>
            <a:r>
              <a:rPr lang="da-DK" sz="1700" dirty="0">
                <a:latin typeface="Arial"/>
                <a:cs typeface="Arial"/>
              </a:rPr>
              <a:t>stimuli i form af lyde og støj fra bl.a. telefoner, kolleger og diverse maskiner.</a:t>
            </a:r>
          </a:p>
          <a:p>
            <a:pPr algn="just"/>
            <a:r>
              <a:rPr lang="da-DK" sz="1700" dirty="0" smtClean="0">
                <a:latin typeface="Arial"/>
                <a:cs typeface="Arial"/>
              </a:rPr>
              <a:t>Dufte </a:t>
            </a:r>
            <a:r>
              <a:rPr lang="da-DK" sz="1700" dirty="0">
                <a:latin typeface="Arial"/>
                <a:cs typeface="Arial"/>
              </a:rPr>
              <a:t>og lugte som fx kollegaens parfume, cigaretrøg, friske blomster eller maden i </a:t>
            </a:r>
            <a:r>
              <a:rPr lang="da-DK" sz="1700" dirty="0" smtClean="0">
                <a:latin typeface="Arial"/>
                <a:cs typeface="Arial"/>
              </a:rPr>
              <a:t>kantinen.</a:t>
            </a:r>
          </a:p>
          <a:p>
            <a:pPr algn="just"/>
            <a:r>
              <a:rPr lang="da-DK" sz="1700" dirty="0" smtClean="0">
                <a:latin typeface="Arial"/>
                <a:cs typeface="Arial"/>
              </a:rPr>
              <a:t>Belysningsforhold </a:t>
            </a:r>
            <a:r>
              <a:rPr lang="da-DK" sz="1700" dirty="0">
                <a:latin typeface="Arial"/>
                <a:cs typeface="Arial"/>
              </a:rPr>
              <a:t>i form af vinduer og elektrisk lys.</a:t>
            </a:r>
          </a:p>
          <a:p>
            <a:pPr algn="just"/>
            <a:r>
              <a:rPr lang="da-DK" sz="1700" dirty="0" smtClean="0">
                <a:latin typeface="Arial"/>
                <a:cs typeface="Arial"/>
              </a:rPr>
              <a:t>Temperatur </a:t>
            </a:r>
            <a:r>
              <a:rPr lang="da-DK" sz="1700" dirty="0">
                <a:latin typeface="Arial"/>
                <a:cs typeface="Arial"/>
              </a:rPr>
              <a:t>og luftforhold</a:t>
            </a:r>
          </a:p>
          <a:p>
            <a:pPr marL="0" indent="0" algn="just">
              <a:buNone/>
            </a:pPr>
            <a:r>
              <a:rPr lang="da-DK" sz="1700" dirty="0">
                <a:latin typeface="Arial"/>
                <a:cs typeface="Arial"/>
              </a:rPr>
              <a:t> </a:t>
            </a:r>
          </a:p>
          <a:p>
            <a:pPr marL="0" indent="0" algn="just">
              <a:buNone/>
            </a:pPr>
            <a:r>
              <a:rPr lang="da-DK" sz="1700" b="1" dirty="0">
                <a:latin typeface="Arial"/>
                <a:cs typeface="Arial"/>
              </a:rPr>
              <a:t>Symbolske artefakter:</a:t>
            </a:r>
          </a:p>
          <a:p>
            <a:pPr algn="just"/>
            <a:r>
              <a:rPr lang="da-DK" sz="1700" dirty="0" smtClean="0">
                <a:latin typeface="Arial"/>
                <a:cs typeface="Arial"/>
              </a:rPr>
              <a:t>Aspekter </a:t>
            </a:r>
            <a:r>
              <a:rPr lang="da-DK" sz="1700" dirty="0">
                <a:latin typeface="Arial"/>
                <a:cs typeface="Arial"/>
              </a:rPr>
              <a:t>af omgivelserne som bærer en betydning og kommunikerer information om virksomheden og dens medarbejdere. Det kan i praksis være alle elementer som fx møbeldesignet, indretningen, medarbejdernes påklædning, farverne på væggene, hvorvidt der er tæppe på gulvet, ure på væggene, gratis kaffe eller ej.</a:t>
            </a:r>
          </a:p>
          <a:p>
            <a:endParaRPr lang="da-DK" sz="1800" dirty="0">
              <a:latin typeface="Arial"/>
              <a:cs typeface="Arial"/>
            </a:endParaRPr>
          </a:p>
        </p:txBody>
      </p:sp>
      <p:sp>
        <p:nvSpPr>
          <p:cNvPr id="4" name="Titel 1"/>
          <p:cNvSpPr>
            <a:spLocks noGrp="1"/>
          </p:cNvSpPr>
          <p:nvPr>
            <p:ph type="title"/>
          </p:nvPr>
        </p:nvSpPr>
        <p:spPr>
          <a:xfrm>
            <a:off x="457200" y="0"/>
            <a:ext cx="8229600" cy="1143000"/>
          </a:xfrm>
        </p:spPr>
        <p:txBody>
          <a:bodyPr>
            <a:normAutofit/>
          </a:bodyPr>
          <a:lstStyle/>
          <a:p>
            <a:r>
              <a:rPr lang="da-DK" sz="2800" dirty="0" smtClean="0">
                <a:latin typeface="Arial"/>
                <a:cs typeface="Arial"/>
              </a:rPr>
              <a:t>Forskningen i kontorer</a:t>
            </a:r>
            <a:endParaRPr lang="da-DK" sz="2800" dirty="0">
              <a:latin typeface="Arial"/>
              <a:cs typeface="Arial"/>
            </a:endParaRPr>
          </a:p>
        </p:txBody>
      </p:sp>
    </p:spTree>
    <p:extLst>
      <p:ext uri="{BB962C8B-B14F-4D97-AF65-F5344CB8AC3E}">
        <p14:creationId xmlns:p14="http://schemas.microsoft.com/office/powerpoint/2010/main" val="2871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Autofit/>
          </a:bodyPr>
          <a:lstStyle/>
          <a:p>
            <a:pPr algn="just"/>
            <a:r>
              <a:rPr lang="da-DK" sz="1800" b="1" dirty="0" smtClean="0">
                <a:latin typeface="Arial"/>
                <a:cs typeface="Arial"/>
              </a:rPr>
              <a:t>Geosemiotikken</a:t>
            </a:r>
            <a:r>
              <a:rPr lang="da-DK" sz="1800" dirty="0" smtClean="0">
                <a:latin typeface="Arial"/>
                <a:cs typeface="Arial"/>
              </a:rPr>
              <a:t>: Medarbejderne samskaber kontorets funktioner og rolle via deres </a:t>
            </a:r>
            <a:r>
              <a:rPr lang="da-DK" sz="1800" dirty="0">
                <a:latin typeface="Arial"/>
                <a:cs typeface="Arial"/>
              </a:rPr>
              <a:t>verbale </a:t>
            </a:r>
            <a:r>
              <a:rPr lang="da-DK" sz="1800" dirty="0" smtClean="0">
                <a:latin typeface="Arial"/>
                <a:cs typeface="Arial"/>
              </a:rPr>
              <a:t>ytringer, diskurser </a:t>
            </a:r>
            <a:r>
              <a:rPr lang="da-DK" sz="1800" dirty="0">
                <a:latin typeface="Arial"/>
                <a:cs typeface="Arial"/>
              </a:rPr>
              <a:t>og fysiske </a:t>
            </a:r>
            <a:r>
              <a:rPr lang="da-DK" sz="1800" dirty="0" smtClean="0">
                <a:latin typeface="Arial"/>
                <a:cs typeface="Arial"/>
              </a:rPr>
              <a:t>handlinger. Medarbejdernes </a:t>
            </a:r>
            <a:r>
              <a:rPr lang="da-DK" sz="1800" dirty="0">
                <a:latin typeface="Arial"/>
                <a:cs typeface="Arial"/>
              </a:rPr>
              <a:t>handlinger og </a:t>
            </a:r>
            <a:r>
              <a:rPr lang="da-DK" sz="1800" dirty="0" smtClean="0">
                <a:latin typeface="Arial"/>
                <a:cs typeface="Arial"/>
              </a:rPr>
              <a:t>samtaler bliver </a:t>
            </a:r>
            <a:r>
              <a:rPr lang="da-DK" sz="1800" dirty="0">
                <a:latin typeface="Arial"/>
                <a:cs typeface="Arial"/>
              </a:rPr>
              <a:t>både </a:t>
            </a:r>
            <a:r>
              <a:rPr lang="da-DK" sz="1800" dirty="0" smtClean="0">
                <a:latin typeface="Arial"/>
                <a:cs typeface="Arial"/>
              </a:rPr>
              <a:t>begrænset </a:t>
            </a:r>
            <a:r>
              <a:rPr lang="da-DK" sz="1800" dirty="0">
                <a:latin typeface="Arial"/>
                <a:cs typeface="Arial"/>
              </a:rPr>
              <a:t>og </a:t>
            </a:r>
            <a:r>
              <a:rPr lang="da-DK" sz="1800" dirty="0" smtClean="0">
                <a:latin typeface="Arial"/>
                <a:cs typeface="Arial"/>
              </a:rPr>
              <a:t>påvirket </a:t>
            </a:r>
            <a:r>
              <a:rPr lang="da-DK" sz="1800" dirty="0">
                <a:latin typeface="Arial"/>
                <a:cs typeface="Arial"/>
              </a:rPr>
              <a:t>af det rumlige </a:t>
            </a:r>
            <a:r>
              <a:rPr lang="da-DK" sz="1800" dirty="0" smtClean="0">
                <a:latin typeface="Arial"/>
                <a:cs typeface="Arial"/>
              </a:rPr>
              <a:t>layout.</a:t>
            </a:r>
          </a:p>
          <a:p>
            <a:pPr marL="0" indent="0" algn="just">
              <a:buNone/>
            </a:pPr>
            <a:endParaRPr lang="da-DK" sz="1800" dirty="0" smtClean="0">
              <a:latin typeface="Arial"/>
              <a:cs typeface="Arial"/>
            </a:endParaRPr>
          </a:p>
          <a:p>
            <a:pPr algn="just"/>
            <a:r>
              <a:rPr lang="da-DK" sz="1800" b="1" dirty="0" smtClean="0">
                <a:latin typeface="Arial"/>
                <a:cs typeface="Arial"/>
              </a:rPr>
              <a:t>Arkitekturpsykologi</a:t>
            </a:r>
            <a:r>
              <a:rPr lang="da-DK" sz="1800" dirty="0" smtClean="0">
                <a:latin typeface="Arial"/>
                <a:cs typeface="Arial"/>
              </a:rPr>
              <a:t>: Kontoret har </a:t>
            </a:r>
            <a:r>
              <a:rPr lang="da-DK" sz="1800" dirty="0">
                <a:latin typeface="Arial"/>
                <a:cs typeface="Arial"/>
              </a:rPr>
              <a:t>indflydelse på medarbejdernes adfærd og velvære, herunder også deres indbyrdes kommunikation og </a:t>
            </a:r>
            <a:r>
              <a:rPr lang="da-DK" sz="1800" dirty="0" smtClean="0">
                <a:latin typeface="Arial"/>
                <a:cs typeface="Arial"/>
              </a:rPr>
              <a:t>interaktion. Dvs. medarbejdernes </a:t>
            </a:r>
            <a:r>
              <a:rPr lang="da-DK" sz="1800" dirty="0">
                <a:latin typeface="Arial"/>
                <a:cs typeface="Arial"/>
              </a:rPr>
              <a:t>handlinger og beslutninger </a:t>
            </a:r>
            <a:r>
              <a:rPr lang="da-DK" sz="1800" dirty="0" smtClean="0">
                <a:latin typeface="Arial"/>
                <a:cs typeface="Arial"/>
              </a:rPr>
              <a:t>er </a:t>
            </a:r>
            <a:r>
              <a:rPr lang="da-DK" sz="1800" dirty="0">
                <a:latin typeface="Arial"/>
                <a:cs typeface="Arial"/>
              </a:rPr>
              <a:t>under påvirkning af </a:t>
            </a:r>
            <a:r>
              <a:rPr lang="da-DK" sz="1800" dirty="0" smtClean="0">
                <a:latin typeface="Arial"/>
                <a:cs typeface="Arial"/>
              </a:rPr>
              <a:t>omgivelserne i </a:t>
            </a:r>
            <a:r>
              <a:rPr lang="da-DK" sz="1800" dirty="0">
                <a:latin typeface="Arial"/>
                <a:cs typeface="Arial"/>
              </a:rPr>
              <a:t>det  daglige .</a:t>
            </a:r>
            <a:endParaRPr lang="da-DK" sz="1800" dirty="0" smtClean="0">
              <a:latin typeface="Arial"/>
              <a:cs typeface="Arial"/>
            </a:endParaRPr>
          </a:p>
          <a:p>
            <a:pPr marL="0" indent="0" algn="just">
              <a:buNone/>
            </a:pPr>
            <a:endParaRPr lang="da-DK" sz="1800" dirty="0" smtClean="0">
              <a:latin typeface="Arial"/>
              <a:cs typeface="Arial"/>
            </a:endParaRPr>
          </a:p>
          <a:p>
            <a:pPr algn="just"/>
            <a:r>
              <a:rPr lang="da-DK" sz="1800" dirty="0" smtClean="0">
                <a:latin typeface="Arial"/>
                <a:cs typeface="Arial"/>
              </a:rPr>
              <a:t>Kontoret kan enten understøtte eller besværliggøre kommunikation og interaktion, alt efter hvordan flg. kernefaktorer tilgodeses:  </a:t>
            </a:r>
            <a:r>
              <a:rPr lang="da-DK" sz="1800" i="1" dirty="0" smtClean="0">
                <a:latin typeface="Arial"/>
                <a:cs typeface="Arial"/>
              </a:rPr>
              <a:t>fysisk nærhed</a:t>
            </a:r>
            <a:r>
              <a:rPr lang="da-DK" sz="1800" dirty="0" smtClean="0">
                <a:latin typeface="Arial"/>
                <a:cs typeface="Arial"/>
              </a:rPr>
              <a:t>, </a:t>
            </a:r>
            <a:r>
              <a:rPr lang="da-DK" sz="1800" i="1" dirty="0" smtClean="0">
                <a:latin typeface="Arial"/>
                <a:cs typeface="Arial"/>
              </a:rPr>
              <a:t>organisationskultur</a:t>
            </a:r>
            <a:r>
              <a:rPr lang="da-DK" sz="1800" dirty="0">
                <a:latin typeface="Arial"/>
                <a:cs typeface="Arial"/>
              </a:rPr>
              <a:t> </a:t>
            </a:r>
            <a:r>
              <a:rPr lang="da-DK" sz="1800" dirty="0" smtClean="0">
                <a:latin typeface="Arial"/>
                <a:cs typeface="Arial"/>
              </a:rPr>
              <a:t>og </a:t>
            </a:r>
            <a:r>
              <a:rPr lang="da-DK" sz="1800" i="1" dirty="0" smtClean="0">
                <a:latin typeface="Arial"/>
                <a:cs typeface="Arial"/>
              </a:rPr>
              <a:t>fortrolighed</a:t>
            </a:r>
            <a:r>
              <a:rPr lang="da-DK" sz="1800" dirty="0" smtClean="0">
                <a:latin typeface="Arial"/>
                <a:cs typeface="Arial"/>
              </a:rPr>
              <a:t>.</a:t>
            </a:r>
            <a:endParaRPr lang="da-DK" sz="1800" dirty="0">
              <a:latin typeface="Arial"/>
              <a:cs typeface="Arial"/>
            </a:endParaRPr>
          </a:p>
        </p:txBody>
      </p:sp>
      <p:sp>
        <p:nvSpPr>
          <p:cNvPr id="4" name="Titel 1"/>
          <p:cNvSpPr>
            <a:spLocks noGrp="1"/>
          </p:cNvSpPr>
          <p:nvPr>
            <p:ph type="title"/>
          </p:nvPr>
        </p:nvSpPr>
        <p:spPr/>
        <p:txBody>
          <a:bodyPr>
            <a:normAutofit/>
          </a:bodyPr>
          <a:lstStyle/>
          <a:p>
            <a:r>
              <a:rPr lang="da-DK" sz="2800" dirty="0" smtClean="0">
                <a:latin typeface="Arial"/>
                <a:cs typeface="Arial"/>
              </a:rPr>
              <a:t>Forskningen i kontorer</a:t>
            </a:r>
            <a:endParaRPr lang="da-DK" sz="2800" dirty="0">
              <a:latin typeface="Arial"/>
              <a:cs typeface="Arial"/>
            </a:endParaRPr>
          </a:p>
        </p:txBody>
      </p:sp>
    </p:spTree>
    <p:extLst>
      <p:ext uri="{BB962C8B-B14F-4D97-AF65-F5344CB8AC3E}">
        <p14:creationId xmlns:p14="http://schemas.microsoft.com/office/powerpoint/2010/main" val="68431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Fysisk nærhed</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smtClean="0">
                <a:latin typeface="Arial"/>
                <a:cs typeface="Arial"/>
              </a:rPr>
              <a:t>De fysiske strukturer, dvs. barriere og afstande, har betydning for, hvem der taler med hvem og hvor ofte.</a:t>
            </a:r>
          </a:p>
          <a:p>
            <a:pPr marL="0" indent="0" algn="just">
              <a:buNone/>
            </a:pPr>
            <a:endParaRPr lang="da-DK" sz="1800" dirty="0" smtClean="0">
              <a:latin typeface="Arial"/>
              <a:cs typeface="Arial"/>
            </a:endParaRPr>
          </a:p>
          <a:p>
            <a:pPr algn="just"/>
            <a:r>
              <a:rPr lang="da-DK" sz="1800" dirty="0" smtClean="0">
                <a:latin typeface="Arial"/>
                <a:cs typeface="Arial"/>
              </a:rPr>
              <a:t>Jo større fysisk afstand, der er mellem medarbejderes skriveborde, jo mindre vil de tale sammen.</a:t>
            </a:r>
          </a:p>
          <a:p>
            <a:pPr marL="0" indent="0" algn="just">
              <a:buNone/>
            </a:pPr>
            <a:endParaRPr lang="da-DK" sz="1800" dirty="0" smtClean="0">
              <a:latin typeface="Arial"/>
              <a:cs typeface="Arial"/>
            </a:endParaRPr>
          </a:p>
          <a:p>
            <a:pPr algn="just"/>
            <a:r>
              <a:rPr lang="da-DK" sz="1800" dirty="0" smtClean="0">
                <a:latin typeface="Arial"/>
                <a:cs typeface="Arial"/>
              </a:rPr>
              <a:t>Når medarbejderne kan se hinanden, opleves det som nemmere at kontakte hinanden.</a:t>
            </a:r>
          </a:p>
          <a:p>
            <a:pPr marL="0" indent="0" algn="just">
              <a:buNone/>
            </a:pPr>
            <a:endParaRPr lang="da-DK" sz="1800" dirty="0" smtClean="0">
              <a:latin typeface="Arial"/>
              <a:cs typeface="Arial"/>
            </a:endParaRPr>
          </a:p>
          <a:p>
            <a:pPr algn="just"/>
            <a:r>
              <a:rPr lang="da-DK" sz="1800" dirty="0" smtClean="0">
                <a:latin typeface="Arial"/>
                <a:cs typeface="Arial"/>
              </a:rPr>
              <a:t>Dette gælder dog kun spontane samtaler, da aftalte samtaler, fx i form af møder, altid vil finde sted, da de er en nødvendig del af arbejdsgangen i virksomheder.</a:t>
            </a:r>
          </a:p>
          <a:p>
            <a:pPr marL="0" indent="0">
              <a:buNone/>
            </a:pPr>
            <a:endParaRPr lang="da-DK" sz="1800" dirty="0">
              <a:latin typeface="Arial"/>
              <a:cs typeface="Arial"/>
            </a:endParaRPr>
          </a:p>
        </p:txBody>
      </p:sp>
    </p:spTree>
    <p:extLst>
      <p:ext uri="{BB962C8B-B14F-4D97-AF65-F5344CB8AC3E}">
        <p14:creationId xmlns:p14="http://schemas.microsoft.com/office/powerpoint/2010/main" val="310643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Organisationskultur</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smtClean="0">
                <a:latin typeface="Arial"/>
                <a:cs typeface="Arial"/>
              </a:rPr>
              <a:t>Kulturen har betydning for, hvad medarbejderne oplever som acceptabel opførsel på kontoret. Tillader kulturen ikke, at man taler sammen og samarbejder ved skrivebordene eller falder i snak i tekøkkenerne, så vil medarbejderne heller ikke gøre det.</a:t>
            </a:r>
          </a:p>
          <a:p>
            <a:pPr algn="just"/>
            <a:endParaRPr lang="da-DK" sz="1800" dirty="0" smtClean="0">
              <a:latin typeface="Arial"/>
              <a:cs typeface="Arial"/>
            </a:endParaRPr>
          </a:p>
          <a:p>
            <a:pPr algn="just"/>
            <a:r>
              <a:rPr lang="da-DK" sz="1800" dirty="0" smtClean="0">
                <a:latin typeface="Arial"/>
                <a:cs typeface="Arial"/>
              </a:rPr>
              <a:t>Ledelsen kan udvikle og styre kulturen i virksomheden i en ønsket retning ved at italesætte, hvordan medarbejderne bør bruge omgivelserne, samtidig med at ledelsen også selv aktivt bruger kontoret til at samarbejde og falde i snak.</a:t>
            </a:r>
          </a:p>
        </p:txBody>
      </p:sp>
    </p:spTree>
    <p:extLst>
      <p:ext uri="{BB962C8B-B14F-4D97-AF65-F5344CB8AC3E}">
        <p14:creationId xmlns:p14="http://schemas.microsoft.com/office/powerpoint/2010/main" val="292040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Kontorlandskabet i de tre paradigmer</a:t>
            </a:r>
            <a:endParaRPr lang="da-DK" sz="2800" dirty="0">
              <a:latin typeface="Arial"/>
              <a:cs typeface="Arial"/>
            </a:endParaRPr>
          </a:p>
        </p:txBody>
      </p:sp>
      <p:sp>
        <p:nvSpPr>
          <p:cNvPr id="3" name="Pladsholder til indhold 2"/>
          <p:cNvSpPr>
            <a:spLocks noGrp="1"/>
          </p:cNvSpPr>
          <p:nvPr>
            <p:ph idx="1"/>
          </p:nvPr>
        </p:nvSpPr>
        <p:spPr>
          <a:xfrm>
            <a:off x="457200" y="898296"/>
            <a:ext cx="8229600" cy="4967437"/>
          </a:xfrm>
        </p:spPr>
        <p:txBody>
          <a:bodyPr>
            <a:noAutofit/>
          </a:bodyPr>
          <a:lstStyle/>
          <a:p>
            <a:pPr marL="0" indent="0">
              <a:buNone/>
            </a:pPr>
            <a:endParaRPr lang="da-DK" sz="1800" dirty="0">
              <a:latin typeface="Arial"/>
              <a:cs typeface="Arial"/>
            </a:endParaRPr>
          </a:p>
          <a:p>
            <a:pPr marL="0" indent="0" algn="just">
              <a:buNone/>
            </a:pPr>
            <a:r>
              <a:rPr lang="da-DK" sz="1800" b="1" dirty="0" smtClean="0">
                <a:latin typeface="Arial"/>
                <a:cs typeface="Arial"/>
              </a:rPr>
              <a:t>1</a:t>
            </a:r>
            <a:r>
              <a:rPr lang="da-DK" sz="1800" b="1" dirty="0">
                <a:latin typeface="Arial"/>
                <a:cs typeface="Arial"/>
              </a:rPr>
              <a:t>.  Information = the American </a:t>
            </a:r>
            <a:r>
              <a:rPr lang="da-DK" sz="1800" b="1" dirty="0" err="1">
                <a:latin typeface="Arial"/>
                <a:cs typeface="Arial"/>
              </a:rPr>
              <a:t>office</a:t>
            </a:r>
            <a:r>
              <a:rPr lang="da-DK" sz="1800" b="1" dirty="0">
                <a:latin typeface="Arial"/>
                <a:cs typeface="Arial"/>
              </a:rPr>
              <a:t> plan</a:t>
            </a:r>
          </a:p>
          <a:p>
            <a:pPr algn="just"/>
            <a:r>
              <a:rPr lang="da-DK" sz="1800" dirty="0">
                <a:latin typeface="Arial"/>
                <a:cs typeface="Arial"/>
              </a:rPr>
              <a:t>Medarbejderne sidder på lange rækker af skriveborde med fronten mod deres mellemleder, hvorigennem der skabes et rum for vertikal envejskommunikation. Formålet med kontordesignet er at skabe de bedste rammer for kontrol, korrektion og uddelegering af opgaver.</a:t>
            </a:r>
          </a:p>
          <a:p>
            <a:pPr marL="0" indent="0" algn="just">
              <a:buNone/>
            </a:pPr>
            <a:endParaRPr lang="da-DK" sz="1800" dirty="0">
              <a:latin typeface="Arial"/>
              <a:cs typeface="Arial"/>
            </a:endParaRPr>
          </a:p>
          <a:p>
            <a:pPr marL="0" indent="0" algn="just">
              <a:buNone/>
            </a:pPr>
            <a:r>
              <a:rPr lang="da-DK" sz="1800" b="1" dirty="0" smtClean="0">
                <a:latin typeface="Arial"/>
                <a:cs typeface="Arial"/>
              </a:rPr>
              <a:t>2</a:t>
            </a:r>
            <a:r>
              <a:rPr lang="da-DK" sz="1800" b="1" dirty="0">
                <a:latin typeface="Arial"/>
                <a:cs typeface="Arial"/>
              </a:rPr>
              <a:t>. Dialog = </a:t>
            </a:r>
            <a:r>
              <a:rPr lang="da-DK" sz="1800" b="1" dirty="0" err="1">
                <a:latin typeface="Arial"/>
                <a:cs typeface="Arial"/>
              </a:rPr>
              <a:t>Bürolandschaft</a:t>
            </a:r>
            <a:endParaRPr lang="da-DK" sz="1800" b="1" dirty="0">
              <a:latin typeface="Arial"/>
              <a:cs typeface="Arial"/>
            </a:endParaRPr>
          </a:p>
          <a:p>
            <a:pPr algn="just"/>
            <a:r>
              <a:rPr lang="da-DK" sz="1800" dirty="0">
                <a:latin typeface="Arial"/>
                <a:cs typeface="Arial"/>
              </a:rPr>
              <a:t>Medarbejderne sidder ved øer af skriveborde sammen med ledelsen med et minimum af skillevægge, hvorigennem der skabes rum for horisontal tovejskommunikation. Formålet med kontordesignet er at give de bedste rammer for intern interaktion og spontan dialog imellem de menige medarbejdere såvel som med ledelsen.</a:t>
            </a:r>
          </a:p>
          <a:p>
            <a:pPr marL="0" indent="0" algn="just">
              <a:buNone/>
            </a:pPr>
            <a:endParaRPr lang="da-DK" sz="1800" dirty="0">
              <a:latin typeface="Arial"/>
              <a:cs typeface="Arial"/>
            </a:endParaRPr>
          </a:p>
          <a:p>
            <a:pPr marL="0" indent="0" algn="just">
              <a:buNone/>
            </a:pPr>
            <a:r>
              <a:rPr lang="da-DK" sz="1800" b="1" dirty="0" smtClean="0">
                <a:latin typeface="Arial"/>
                <a:cs typeface="Arial"/>
              </a:rPr>
              <a:t>3</a:t>
            </a:r>
            <a:r>
              <a:rPr lang="da-DK" sz="1800" b="1" dirty="0">
                <a:latin typeface="Arial"/>
                <a:cs typeface="Arial"/>
              </a:rPr>
              <a:t>. Interaktion = Aktivitetskontoret</a:t>
            </a:r>
          </a:p>
          <a:p>
            <a:pPr algn="just"/>
            <a:r>
              <a:rPr lang="da-DK" sz="1800" dirty="0">
                <a:latin typeface="Arial"/>
                <a:cs typeface="Arial"/>
              </a:rPr>
              <a:t>Medarbejderne placerer sig, hvor de vil, alt efter deres arbejdsopgaver, hvorigennem der skabes forskellige rum til forskellige aktiviteter og interaktionsformer. Formålet med kontordesignet er at sætte de bedste rammer for involvering og samarbejde på tværs af virksomheden.</a:t>
            </a:r>
          </a:p>
          <a:p>
            <a:endParaRPr lang="da-DK" sz="4000" dirty="0">
              <a:latin typeface="Arial"/>
              <a:cs typeface="Arial"/>
            </a:endParaRPr>
          </a:p>
        </p:txBody>
      </p:sp>
    </p:spTree>
    <p:extLst>
      <p:ext uri="{BB962C8B-B14F-4D97-AF65-F5344CB8AC3E}">
        <p14:creationId xmlns:p14="http://schemas.microsoft.com/office/powerpoint/2010/main" val="1097489761"/>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TotalTime>
  <Words>1657</Words>
  <Application>Microsoft Office PowerPoint</Application>
  <PresentationFormat>Skærmshow (4:3)</PresentationFormat>
  <Paragraphs>132</Paragraphs>
  <Slides>22</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22</vt:i4>
      </vt:variant>
    </vt:vector>
  </HeadingPairs>
  <TitlesOfParts>
    <vt:vector size="25" baseType="lpstr">
      <vt:lpstr>Arial</vt:lpstr>
      <vt:lpstr>Calibri</vt:lpstr>
      <vt:lpstr>Kontortema</vt:lpstr>
      <vt:lpstr>Det Fysiske Kontor </vt:lpstr>
      <vt:lpstr>Indhold</vt:lpstr>
      <vt:lpstr>Det fysiske kontor i virksomheder og organisationer:</vt:lpstr>
      <vt:lpstr>Forskningen i kontorer</vt:lpstr>
      <vt:lpstr>Forskningen i kontorer</vt:lpstr>
      <vt:lpstr>Forskningen i kontorer</vt:lpstr>
      <vt:lpstr>Fysisk nærhed</vt:lpstr>
      <vt:lpstr>Organisationskultur</vt:lpstr>
      <vt:lpstr>Kontorlandskabet i de tre paradigmer</vt:lpstr>
      <vt:lpstr>PowerPoint-præsentation</vt:lpstr>
      <vt:lpstr>Udfordringer i det åbne kontorlandskab</vt:lpstr>
      <vt:lpstr>Vandhuller</vt:lpstr>
      <vt:lpstr>Vandhuller - eksempel på videndeling 1</vt:lpstr>
      <vt:lpstr>PowerPoint-præsentation</vt:lpstr>
      <vt:lpstr>Vandhuller - eksempel på videndeling 2</vt:lpstr>
      <vt:lpstr>PowerPoint-præsentation</vt:lpstr>
      <vt:lpstr>PowerPoint-præsentation</vt:lpstr>
      <vt:lpstr>Vandhuller</vt:lpstr>
      <vt:lpstr>Status og signaler</vt:lpstr>
      <vt:lpstr>Status og signaler</vt:lpstr>
      <vt:lpstr>Kontoret i et globalt perspektiv</vt:lpstr>
      <vt:lpstr>Best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Fysiske Kontor</dc:title>
  <dc:creator>Thomas Lehman Waaben Toft</dc:creator>
  <cp:lastModifiedBy>Mette Johnsen</cp:lastModifiedBy>
  <cp:revision>51</cp:revision>
  <dcterms:created xsi:type="dcterms:W3CDTF">2016-07-27T20:53:48Z</dcterms:created>
  <dcterms:modified xsi:type="dcterms:W3CDTF">2016-08-22T08:26:47Z</dcterms:modified>
</cp:coreProperties>
</file>