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1"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p:restoredTop sz="94679"/>
  </p:normalViewPr>
  <p:slideViewPr>
    <p:cSldViewPr snapToGrid="0" snapToObjects="1">
      <p:cViewPr varScale="1">
        <p:scale>
          <a:sx n="91" d="100"/>
          <a:sy n="91" d="100"/>
        </p:scale>
        <p:origin x="-848"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a-DK" smtClean="0"/>
              <a:t>Klik for at redigere i masteren</a:t>
            </a:r>
            <a:endParaRPr lang="da-DK"/>
          </a:p>
        </p:txBody>
      </p:sp>
      <p:sp>
        <p:nvSpPr>
          <p:cNvPr id="3" name="U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C998146-A777-E341-8C40-4428F53BC8A7}"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164169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C998146-A777-E341-8C40-4428F53BC8A7}"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202964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628650" y="365125"/>
            <a:ext cx="5800725" cy="5811838"/>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C998146-A777-E341-8C40-4428F53BC8A7}"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154386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C998146-A777-E341-8C40-4428F53BC8A7}"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45570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6000"/>
            </a:lvl1pPr>
          </a:lstStyle>
          <a:p>
            <a:r>
              <a:rPr lang="da-DK" smtClean="0"/>
              <a:t>Klik for at redigere i masteren</a:t>
            </a:r>
            <a:endParaRPr lang="da-DK"/>
          </a:p>
        </p:txBody>
      </p:sp>
      <p:sp>
        <p:nvSpPr>
          <p:cNvPr id="3" name="Pladsholder til tekst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BC998146-A777-E341-8C40-4428F53BC8A7}" type="datetimeFigureOut">
              <a:rPr lang="da-DK" smtClean="0"/>
              <a:t>14/08/16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102753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628650" y="1825625"/>
            <a:ext cx="3886200" cy="435133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825625"/>
            <a:ext cx="3886200" cy="435133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C998146-A777-E341-8C40-4428F53BC8A7}"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185124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a-DK" smtClean="0"/>
              <a:t>Klik for at redigere i masteren</a:t>
            </a:r>
            <a:endParaRPr lang="da-DK"/>
          </a:p>
        </p:txBody>
      </p:sp>
      <p:sp>
        <p:nvSpPr>
          <p:cNvPr id="3" name="Pladsholder til tekst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4" name="Pladsholder til indhold 3"/>
          <p:cNvSpPr>
            <a:spLocks noGrp="1"/>
          </p:cNvSpPr>
          <p:nvPr>
            <p:ph sz="half" idx="2"/>
          </p:nvPr>
        </p:nvSpPr>
        <p:spPr>
          <a:xfrm>
            <a:off x="629842" y="2505075"/>
            <a:ext cx="3868340" cy="368458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29150" y="2505075"/>
            <a:ext cx="3887391" cy="368458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C998146-A777-E341-8C40-4428F53BC8A7}" type="datetimeFigureOut">
              <a:rPr lang="da-DK" smtClean="0"/>
              <a:t>14/08/16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110562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BC998146-A777-E341-8C40-4428F53BC8A7}" type="datetimeFigureOut">
              <a:rPr lang="da-DK" smtClean="0"/>
              <a:t>14/08/16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212729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C998146-A777-E341-8C40-4428F53BC8A7}" type="datetimeFigureOut">
              <a:rPr lang="da-DK" smtClean="0"/>
              <a:t>14/08/16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2127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a-DK" smtClean="0"/>
              <a:t>Klik for at redigere i masteren</a:t>
            </a:r>
            <a:endParaRPr lang="da-DK"/>
          </a:p>
        </p:txBody>
      </p:sp>
      <p:sp>
        <p:nvSpPr>
          <p:cNvPr id="3" name="Pladsholder til indhold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C998146-A777-E341-8C40-4428F53BC8A7}"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1035563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a-DK" smtClean="0"/>
              <a:t>Klik for at redigere i masteren</a:t>
            </a:r>
            <a:endParaRPr lang="da-DK"/>
          </a:p>
        </p:txBody>
      </p:sp>
      <p:sp>
        <p:nvSpPr>
          <p:cNvPr id="3" name="Pladsholder til billede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BC998146-A777-E341-8C40-4428F53BC8A7}" type="datetimeFigureOut">
              <a:rPr lang="da-DK" smtClean="0"/>
              <a:t>14/08/16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27291401-01BE-F947-BCB8-D6E0B77EC9EE}" type="slidenum">
              <a:rPr lang="da-DK" smtClean="0"/>
              <a:t>‹nr.›</a:t>
            </a:fld>
            <a:endParaRPr lang="da-DK"/>
          </a:p>
        </p:txBody>
      </p:sp>
    </p:spTree>
    <p:extLst>
      <p:ext uri="{BB962C8B-B14F-4D97-AF65-F5344CB8AC3E}">
        <p14:creationId xmlns:p14="http://schemas.microsoft.com/office/powerpoint/2010/main" val="15019665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98146-A777-E341-8C40-4428F53BC8A7}" type="datetimeFigureOut">
              <a:rPr lang="da-DK" smtClean="0"/>
              <a:t>14/08/16</a:t>
            </a:fld>
            <a:endParaRPr lang="da-DK"/>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91401-01BE-F947-BCB8-D6E0B77EC9EE}" type="slidenum">
              <a:rPr lang="da-DK" smtClean="0"/>
              <a:t>‹nr.›</a:t>
            </a:fld>
            <a:endParaRPr lang="da-DK"/>
          </a:p>
        </p:txBody>
      </p:sp>
    </p:spTree>
    <p:extLst>
      <p:ext uri="{BB962C8B-B14F-4D97-AF65-F5344CB8AC3E}">
        <p14:creationId xmlns:p14="http://schemas.microsoft.com/office/powerpoint/2010/main" val="544922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875" y="1122363"/>
            <a:ext cx="8163662" cy="2387600"/>
          </a:xfrm>
        </p:spPr>
        <p:txBody>
          <a:bodyPr>
            <a:noAutofit/>
          </a:bodyPr>
          <a:lstStyle/>
          <a:p>
            <a:r>
              <a:rPr lang="da-DK" sz="5200" dirty="0" smtClean="0">
                <a:latin typeface="Arial"/>
                <a:cs typeface="Arial"/>
              </a:rPr>
              <a:t>Nye </a:t>
            </a:r>
            <a:r>
              <a:rPr lang="da-DK" sz="5200" dirty="0" err="1">
                <a:latin typeface="Arial"/>
                <a:cs typeface="Arial"/>
              </a:rPr>
              <a:t>interaktionelle</a:t>
            </a:r>
            <a:r>
              <a:rPr lang="da-DK" sz="5200" dirty="0">
                <a:latin typeface="Arial"/>
                <a:cs typeface="Arial"/>
              </a:rPr>
              <a:t> realiteter for internationale virksomheder </a:t>
            </a:r>
          </a:p>
        </p:txBody>
      </p:sp>
      <p:sp>
        <p:nvSpPr>
          <p:cNvPr id="3" name="Subtitle 2"/>
          <p:cNvSpPr>
            <a:spLocks noGrp="1"/>
          </p:cNvSpPr>
          <p:nvPr>
            <p:ph type="subTitle" idx="1"/>
          </p:nvPr>
        </p:nvSpPr>
        <p:spPr/>
        <p:txBody>
          <a:bodyPr/>
          <a:lstStyle/>
          <a:p>
            <a:r>
              <a:rPr lang="en-US" sz="2800" dirty="0" err="1" smtClean="0">
                <a:solidFill>
                  <a:schemeClr val="bg2">
                    <a:lumMod val="50000"/>
                  </a:schemeClr>
                </a:solidFill>
                <a:latin typeface="Arial"/>
                <a:cs typeface="Arial"/>
              </a:rPr>
              <a:t>Kapitel</a:t>
            </a:r>
            <a:r>
              <a:rPr lang="en-US" sz="2800" dirty="0">
                <a:solidFill>
                  <a:schemeClr val="bg2">
                    <a:lumMod val="50000"/>
                  </a:schemeClr>
                </a:solidFill>
                <a:latin typeface="Arial"/>
                <a:cs typeface="Arial"/>
              </a:rPr>
              <a:t> </a:t>
            </a:r>
            <a:r>
              <a:rPr lang="en-US" sz="2800" dirty="0" smtClean="0">
                <a:solidFill>
                  <a:schemeClr val="bg2">
                    <a:lumMod val="50000"/>
                  </a:schemeClr>
                </a:solidFill>
                <a:latin typeface="Arial"/>
                <a:cs typeface="Arial"/>
              </a:rPr>
              <a:t>1</a:t>
            </a:r>
          </a:p>
          <a:p>
            <a:endParaRPr lang="en-US" sz="2800" dirty="0" smtClean="0">
              <a:solidFill>
                <a:schemeClr val="bg2">
                  <a:lumMod val="50000"/>
                </a:schemeClr>
              </a:solidFill>
              <a:latin typeface="Arial"/>
              <a:cs typeface="Arial"/>
            </a:endParaRPr>
          </a:p>
          <a:p>
            <a:r>
              <a:rPr lang="en-US" sz="2000" dirty="0" smtClean="0">
                <a:solidFill>
                  <a:schemeClr val="bg2">
                    <a:lumMod val="50000"/>
                  </a:schemeClr>
                </a:solidFill>
                <a:latin typeface="Arial"/>
                <a:cs typeface="Arial"/>
              </a:rPr>
              <a:t>Brian L. Due, </a:t>
            </a:r>
            <a:r>
              <a:rPr lang="en-US" sz="2000" dirty="0" err="1" smtClean="0">
                <a:solidFill>
                  <a:schemeClr val="bg2">
                    <a:lumMod val="50000"/>
                  </a:schemeClr>
                </a:solidFill>
                <a:latin typeface="Arial"/>
                <a:cs typeface="Arial"/>
              </a:rPr>
              <a:t>Birte</a:t>
            </a:r>
            <a:r>
              <a:rPr lang="en-US" sz="2000" dirty="0" smtClean="0">
                <a:solidFill>
                  <a:schemeClr val="bg2">
                    <a:lumMod val="50000"/>
                  </a:schemeClr>
                </a:solidFill>
                <a:latin typeface="Arial"/>
                <a:cs typeface="Arial"/>
              </a:rPr>
              <a:t> Asmuss, Mie Femø </a:t>
            </a:r>
            <a:r>
              <a:rPr lang="en-US" sz="2000" dirty="0" err="1" smtClean="0">
                <a:solidFill>
                  <a:schemeClr val="bg2">
                    <a:lumMod val="50000"/>
                  </a:schemeClr>
                </a:solidFill>
                <a:latin typeface="Arial"/>
                <a:cs typeface="Arial"/>
              </a:rPr>
              <a:t>Nielse</a:t>
            </a:r>
            <a:r>
              <a:rPr lang="en-US" sz="2000" dirty="0" smtClean="0">
                <a:solidFill>
                  <a:schemeClr val="bg2">
                    <a:lumMod val="50000"/>
                  </a:schemeClr>
                </a:solidFill>
                <a:latin typeface="Arial"/>
                <a:cs typeface="Arial"/>
              </a:rPr>
              <a:t> </a:t>
            </a:r>
            <a:endParaRPr lang="en-US" sz="2000" dirty="0">
              <a:solidFill>
                <a:schemeClr val="bg2">
                  <a:lumMod val="50000"/>
                </a:schemeClr>
              </a:solidFill>
              <a:latin typeface="Arial"/>
              <a:cs typeface="Arial"/>
            </a:endParaRPr>
          </a:p>
        </p:txBody>
      </p:sp>
    </p:spTree>
    <p:extLst>
      <p:ext uri="{BB962C8B-B14F-4D97-AF65-F5344CB8AC3E}">
        <p14:creationId xmlns:p14="http://schemas.microsoft.com/office/powerpoint/2010/main" val="1924809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Organisationssyn (nyere positioner)</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smtClean="0">
                <a:latin typeface="Arial"/>
                <a:cs typeface="Arial"/>
              </a:rPr>
              <a:t>Den </a:t>
            </a:r>
            <a:r>
              <a:rPr lang="da-DK" sz="1800" i="1" dirty="0">
                <a:latin typeface="Arial"/>
                <a:cs typeface="Arial"/>
              </a:rPr>
              <a:t>systemiske tilgang</a:t>
            </a:r>
            <a:r>
              <a:rPr lang="da-DK" sz="1800" dirty="0">
                <a:latin typeface="Arial"/>
                <a:cs typeface="Arial"/>
              </a:rPr>
              <a:t> (Fisher 1981: 73; Miller 2006: 58ff.). Denne forstår organisationer som en organisme, der udvikler og forandrer sig i samspil med </a:t>
            </a:r>
            <a:r>
              <a:rPr lang="da-DK" sz="1800" dirty="0" smtClean="0">
                <a:latin typeface="Arial"/>
                <a:cs typeface="Arial"/>
              </a:rPr>
              <a:t>omverdenen.</a:t>
            </a:r>
            <a:r>
              <a:rPr lang="da-DK" sz="1800" dirty="0" smtClean="0">
                <a:effectLst/>
                <a:latin typeface="Arial"/>
                <a:cs typeface="Arial"/>
              </a:rPr>
              <a:t> </a:t>
            </a:r>
            <a:endParaRPr lang="da-DK" sz="1800" dirty="0" smtClean="0">
              <a:effectLst/>
              <a:latin typeface="Arial"/>
              <a:cs typeface="Arial"/>
            </a:endParaRPr>
          </a:p>
          <a:p>
            <a:pPr algn="just"/>
            <a:r>
              <a:rPr lang="da-DK" sz="1800" dirty="0" smtClean="0">
                <a:latin typeface="Arial"/>
                <a:cs typeface="Arial"/>
              </a:rPr>
              <a:t>Den </a:t>
            </a:r>
            <a:r>
              <a:rPr lang="da-DK" sz="1800" i="1" dirty="0">
                <a:latin typeface="Arial"/>
                <a:cs typeface="Arial"/>
              </a:rPr>
              <a:t>kulturelle tilgang</a:t>
            </a:r>
            <a:r>
              <a:rPr lang="da-DK" sz="1800" dirty="0">
                <a:latin typeface="Arial"/>
                <a:cs typeface="Arial"/>
              </a:rPr>
              <a:t> (se kapitel 2, Fisher 1981: 79; Miller 2006: 79ff.), hvor kultur opfattes som værende det afgørende element for at forstå, hvordan en organisation fungerer. </a:t>
            </a:r>
            <a:endParaRPr lang="da-DK" sz="1800" dirty="0" smtClean="0">
              <a:latin typeface="Arial"/>
              <a:cs typeface="Arial"/>
            </a:endParaRPr>
          </a:p>
          <a:p>
            <a:pPr algn="just"/>
            <a:r>
              <a:rPr lang="da-DK" sz="1800" dirty="0" smtClean="0">
                <a:latin typeface="Arial"/>
                <a:cs typeface="Arial"/>
              </a:rPr>
              <a:t>Den </a:t>
            </a:r>
            <a:r>
              <a:rPr lang="da-DK" sz="1800" i="1" dirty="0" err="1">
                <a:latin typeface="Arial"/>
                <a:cs typeface="Arial"/>
              </a:rPr>
              <a:t>emergente</a:t>
            </a:r>
            <a:r>
              <a:rPr lang="da-DK" sz="1800" i="1" dirty="0">
                <a:latin typeface="Arial"/>
                <a:cs typeface="Arial"/>
              </a:rPr>
              <a:t> tilgang</a:t>
            </a:r>
            <a:r>
              <a:rPr lang="da-DK" sz="1800" dirty="0">
                <a:latin typeface="Arial"/>
                <a:cs typeface="Arial"/>
              </a:rPr>
              <a:t> til organisationer (Lynch 2011: 42ff.). Den sætter kommunikation centralt på </a:t>
            </a:r>
            <a:r>
              <a:rPr lang="da-DK" sz="1800" dirty="0" smtClean="0">
                <a:latin typeface="Arial"/>
                <a:cs typeface="Arial"/>
              </a:rPr>
              <a:t>dagsorden. </a:t>
            </a:r>
            <a:r>
              <a:rPr lang="da-DK" sz="1800" dirty="0">
                <a:latin typeface="Arial"/>
                <a:cs typeface="Arial"/>
              </a:rPr>
              <a:t>Denne tilgang er </a:t>
            </a:r>
            <a:r>
              <a:rPr lang="da-DK" sz="1800" dirty="0" smtClean="0">
                <a:latin typeface="Arial"/>
                <a:cs typeface="Arial"/>
              </a:rPr>
              <a:t>også kendt </a:t>
            </a:r>
            <a:r>
              <a:rPr lang="da-DK" sz="1800" dirty="0">
                <a:latin typeface="Arial"/>
                <a:cs typeface="Arial"/>
              </a:rPr>
              <a:t>som </a:t>
            </a:r>
            <a:r>
              <a:rPr lang="da-DK" sz="1800" i="1" dirty="0" err="1">
                <a:latin typeface="Arial"/>
                <a:cs typeface="Arial"/>
              </a:rPr>
              <a:t>Communication</a:t>
            </a:r>
            <a:r>
              <a:rPr lang="da-DK" sz="1800" i="1" dirty="0">
                <a:latin typeface="Arial"/>
                <a:cs typeface="Arial"/>
              </a:rPr>
              <a:t> </a:t>
            </a:r>
            <a:r>
              <a:rPr lang="da-DK" sz="1800" i="1" dirty="0" err="1">
                <a:latin typeface="Arial"/>
                <a:cs typeface="Arial"/>
              </a:rPr>
              <a:t>Constitutes</a:t>
            </a:r>
            <a:r>
              <a:rPr lang="da-DK" sz="1800" i="1" dirty="0">
                <a:latin typeface="Arial"/>
                <a:cs typeface="Arial"/>
              </a:rPr>
              <a:t> Organization</a:t>
            </a:r>
            <a:r>
              <a:rPr lang="da-DK" sz="1800" dirty="0">
                <a:latin typeface="Arial"/>
                <a:cs typeface="Arial"/>
              </a:rPr>
              <a:t>-tilgangen (CCO) (</a:t>
            </a:r>
            <a:r>
              <a:rPr lang="da-DK" sz="1800" dirty="0" err="1">
                <a:latin typeface="Arial"/>
                <a:cs typeface="Arial"/>
              </a:rPr>
              <a:t>Putnam</a:t>
            </a:r>
            <a:r>
              <a:rPr lang="da-DK" sz="1800" dirty="0">
                <a:latin typeface="Arial"/>
                <a:cs typeface="Arial"/>
              </a:rPr>
              <a:t> og </a:t>
            </a:r>
            <a:r>
              <a:rPr lang="da-DK" sz="1800" dirty="0" err="1">
                <a:latin typeface="Arial"/>
                <a:cs typeface="Arial"/>
              </a:rPr>
              <a:t>Nicotera</a:t>
            </a:r>
            <a:r>
              <a:rPr lang="da-DK" sz="1800" dirty="0">
                <a:latin typeface="Arial"/>
                <a:cs typeface="Arial"/>
              </a:rPr>
              <a:t> 2009; </a:t>
            </a:r>
            <a:r>
              <a:rPr lang="da-DK" sz="1800" dirty="0" err="1">
                <a:latin typeface="Arial"/>
                <a:cs typeface="Arial"/>
              </a:rPr>
              <a:t>Schoeneborn</a:t>
            </a:r>
            <a:r>
              <a:rPr lang="da-DK" sz="1800" dirty="0">
                <a:latin typeface="Arial"/>
                <a:cs typeface="Arial"/>
              </a:rPr>
              <a:t> m.fl. 2014</a:t>
            </a:r>
            <a:r>
              <a:rPr lang="da-DK" sz="1800" dirty="0" smtClean="0">
                <a:latin typeface="Arial"/>
                <a:cs typeface="Arial"/>
              </a:rPr>
              <a:t>)</a:t>
            </a:r>
            <a:r>
              <a:rPr lang="da-DK" sz="1800" dirty="0">
                <a:latin typeface="Arial"/>
                <a:cs typeface="Arial"/>
              </a:rPr>
              <a:t>.</a:t>
            </a:r>
            <a:r>
              <a:rPr lang="da-DK" sz="1800" dirty="0" smtClean="0">
                <a:effectLst/>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1547403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a:latin typeface="Arial"/>
                <a:cs typeface="Arial"/>
              </a:rPr>
              <a:t>De tre paradigmer </a:t>
            </a:r>
          </a:p>
        </p:txBody>
      </p:sp>
      <p:sp>
        <p:nvSpPr>
          <p:cNvPr id="3" name="Pladsholder til indhold 2"/>
          <p:cNvSpPr>
            <a:spLocks noGrp="1"/>
          </p:cNvSpPr>
          <p:nvPr>
            <p:ph idx="1"/>
          </p:nvPr>
        </p:nvSpPr>
        <p:spPr/>
        <p:txBody>
          <a:bodyPr>
            <a:normAutofit/>
          </a:bodyPr>
          <a:lstStyle/>
          <a:p>
            <a:pPr lvl="0" algn="just"/>
            <a:r>
              <a:rPr lang="da-DK" sz="1800" b="1" dirty="0">
                <a:latin typeface="Arial"/>
                <a:cs typeface="Arial"/>
              </a:rPr>
              <a:t>Mono-paradigmet</a:t>
            </a:r>
            <a:r>
              <a:rPr lang="da-DK" sz="1800" dirty="0">
                <a:latin typeface="Arial"/>
                <a:cs typeface="Arial"/>
              </a:rPr>
              <a:t>: Fokus er på det, der udgår fra én mod verden. Deraf navnet </a:t>
            </a:r>
            <a:r>
              <a:rPr lang="da-DK" sz="1800" i="1" dirty="0">
                <a:latin typeface="Arial"/>
                <a:cs typeface="Arial"/>
              </a:rPr>
              <a:t>mono</a:t>
            </a:r>
            <a:r>
              <a:rPr lang="da-DK" sz="1800" dirty="0">
                <a:latin typeface="Arial"/>
                <a:cs typeface="Arial"/>
              </a:rPr>
              <a:t>, der kommer af græsk og betyder 1. Som fx i </a:t>
            </a:r>
            <a:r>
              <a:rPr lang="da-DK" sz="1800" i="1" dirty="0">
                <a:latin typeface="Arial"/>
                <a:cs typeface="Arial"/>
              </a:rPr>
              <a:t>mono</a:t>
            </a:r>
            <a:r>
              <a:rPr lang="da-DK" sz="1800" dirty="0">
                <a:latin typeface="Arial"/>
                <a:cs typeface="Arial"/>
              </a:rPr>
              <a:t>log. Fokus er på denne ene aktør/system mod alt det andet.    </a:t>
            </a:r>
          </a:p>
          <a:p>
            <a:pPr lvl="0" algn="just"/>
            <a:r>
              <a:rPr lang="da-DK" sz="1800" b="1" dirty="0">
                <a:latin typeface="Arial"/>
                <a:cs typeface="Arial"/>
              </a:rPr>
              <a:t>Duo-paradigmet: </a:t>
            </a:r>
            <a:r>
              <a:rPr lang="da-DK" sz="1800" dirty="0">
                <a:latin typeface="Arial"/>
                <a:cs typeface="Arial"/>
              </a:rPr>
              <a:t>Fokus er på det, der udgår fra én mod verden, og fra verden tilbage mod én. Deraf navnet </a:t>
            </a:r>
            <a:r>
              <a:rPr lang="da-DK" sz="1800" i="1" dirty="0">
                <a:latin typeface="Arial"/>
                <a:cs typeface="Arial"/>
              </a:rPr>
              <a:t>duo </a:t>
            </a:r>
            <a:r>
              <a:rPr lang="da-DK" sz="1800" dirty="0">
                <a:latin typeface="Arial"/>
                <a:cs typeface="Arial"/>
              </a:rPr>
              <a:t>(eller dy/di), der kommer af græsk og betyder 2. Som fx i </a:t>
            </a:r>
            <a:r>
              <a:rPr lang="da-DK" sz="1800" i="1" dirty="0">
                <a:latin typeface="Arial"/>
                <a:cs typeface="Arial"/>
              </a:rPr>
              <a:t>du</a:t>
            </a:r>
            <a:r>
              <a:rPr lang="da-DK" sz="1800" dirty="0">
                <a:latin typeface="Arial"/>
                <a:cs typeface="Arial"/>
              </a:rPr>
              <a:t>alisme eller </a:t>
            </a:r>
            <a:r>
              <a:rPr lang="da-DK" sz="1800" i="1" dirty="0">
                <a:latin typeface="Arial"/>
                <a:cs typeface="Arial"/>
              </a:rPr>
              <a:t>di</a:t>
            </a:r>
            <a:r>
              <a:rPr lang="da-DK" sz="1800" dirty="0">
                <a:latin typeface="Arial"/>
                <a:cs typeface="Arial"/>
              </a:rPr>
              <a:t>alog. Fokus er på dobbeltheden, gensidigheden og feedbacken imellem to aktører/systemer.   </a:t>
            </a:r>
            <a:r>
              <a:rPr lang="da-DK" sz="1800" b="1" dirty="0">
                <a:latin typeface="Arial"/>
                <a:cs typeface="Arial"/>
              </a:rPr>
              <a:t> </a:t>
            </a:r>
            <a:endParaRPr lang="da-DK" sz="1800" dirty="0">
              <a:latin typeface="Arial"/>
              <a:cs typeface="Arial"/>
            </a:endParaRPr>
          </a:p>
          <a:p>
            <a:pPr lvl="0" algn="just"/>
            <a:r>
              <a:rPr lang="da-DK" sz="1800" b="1" dirty="0">
                <a:latin typeface="Arial"/>
                <a:cs typeface="Arial"/>
              </a:rPr>
              <a:t>Co-paradigmet: </a:t>
            </a:r>
            <a:r>
              <a:rPr lang="da-DK" sz="1800" dirty="0">
                <a:latin typeface="Arial"/>
                <a:cs typeface="Arial"/>
              </a:rPr>
              <a:t>Fokus er på det, der ikke udgår fra noget bestemt, men skabes imellem aktører/systemer. Deraf navnet </a:t>
            </a:r>
            <a:r>
              <a:rPr lang="da-DK" sz="1800" i="1" dirty="0" err="1">
                <a:latin typeface="Arial"/>
                <a:cs typeface="Arial"/>
              </a:rPr>
              <a:t>co</a:t>
            </a:r>
            <a:r>
              <a:rPr lang="da-DK" sz="1800" dirty="0">
                <a:latin typeface="Arial"/>
                <a:cs typeface="Arial"/>
              </a:rPr>
              <a:t> (eller </a:t>
            </a:r>
            <a:r>
              <a:rPr lang="da-DK" sz="1800" i="1" dirty="0">
                <a:latin typeface="Arial"/>
                <a:cs typeface="Arial"/>
              </a:rPr>
              <a:t>com</a:t>
            </a:r>
            <a:r>
              <a:rPr lang="da-DK" sz="1800" dirty="0">
                <a:latin typeface="Arial"/>
                <a:cs typeface="Arial"/>
              </a:rPr>
              <a:t>), der kommer af græsk og betyder </a:t>
            </a:r>
            <a:r>
              <a:rPr lang="da-DK" sz="1800" dirty="0" smtClean="0">
                <a:latin typeface="Arial"/>
                <a:cs typeface="Arial"/>
              </a:rPr>
              <a:t>sammen. Fokus </a:t>
            </a:r>
            <a:r>
              <a:rPr lang="da-DK" sz="1800" dirty="0">
                <a:latin typeface="Arial"/>
                <a:cs typeface="Arial"/>
              </a:rPr>
              <a:t>er på </a:t>
            </a:r>
            <a:r>
              <a:rPr lang="da-DK" sz="1800" dirty="0" err="1">
                <a:latin typeface="Arial"/>
                <a:cs typeface="Arial"/>
              </a:rPr>
              <a:t>samskabelse</a:t>
            </a:r>
            <a:r>
              <a:rPr lang="da-DK" sz="1800" dirty="0">
                <a:latin typeface="Arial"/>
                <a:cs typeface="Arial"/>
              </a:rPr>
              <a:t>.</a:t>
            </a:r>
          </a:p>
          <a:p>
            <a:endParaRPr lang="da-DK" sz="1800" dirty="0">
              <a:latin typeface="Arial"/>
              <a:cs typeface="Arial"/>
            </a:endParaRPr>
          </a:p>
        </p:txBody>
      </p:sp>
    </p:spTree>
    <p:extLst>
      <p:ext uri="{BB962C8B-B14F-4D97-AF65-F5344CB8AC3E}">
        <p14:creationId xmlns:p14="http://schemas.microsoft.com/office/powerpoint/2010/main" val="48201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409700"/>
            <a:ext cx="7839075" cy="4025900"/>
          </a:xfrm>
          <a:prstGeom prst="rect">
            <a:avLst/>
          </a:prstGeom>
        </p:spPr>
      </p:pic>
    </p:spTree>
    <p:extLst>
      <p:ext uri="{BB962C8B-B14F-4D97-AF65-F5344CB8AC3E}">
        <p14:creationId xmlns:p14="http://schemas.microsoft.com/office/powerpoint/2010/main" val="909794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43970" cy="6858000"/>
          </a:xfrm>
          <a:prstGeom prst="rect">
            <a:avLst/>
          </a:prstGeom>
        </p:spPr>
      </p:pic>
    </p:spTree>
    <p:extLst>
      <p:ext uri="{BB962C8B-B14F-4D97-AF65-F5344CB8AC3E}">
        <p14:creationId xmlns:p14="http://schemas.microsoft.com/office/powerpoint/2010/main" val="1835691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Bogens kommunikationssyn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a:latin typeface="Arial"/>
                <a:cs typeface="Arial"/>
              </a:rPr>
              <a:t>Bogens overordnede kommunikationssyn er </a:t>
            </a:r>
            <a:r>
              <a:rPr lang="da-DK" sz="1800" dirty="0" smtClean="0">
                <a:latin typeface="Arial"/>
                <a:cs typeface="Arial"/>
              </a:rPr>
              <a:t>forankret </a:t>
            </a:r>
            <a:r>
              <a:rPr lang="da-DK" sz="1800" dirty="0">
                <a:latin typeface="Arial"/>
                <a:cs typeface="Arial"/>
              </a:rPr>
              <a:t>i et </a:t>
            </a:r>
            <a:r>
              <a:rPr lang="da-DK" sz="1800" i="1" dirty="0" err="1">
                <a:latin typeface="Arial"/>
                <a:cs typeface="Arial"/>
              </a:rPr>
              <a:t>corporate</a:t>
            </a:r>
            <a:r>
              <a:rPr lang="da-DK" sz="1800" i="1" dirty="0">
                <a:latin typeface="Arial"/>
                <a:cs typeface="Arial"/>
              </a:rPr>
              <a:t> </a:t>
            </a:r>
            <a:r>
              <a:rPr lang="da-DK" sz="1800" i="1" dirty="0" err="1">
                <a:latin typeface="Arial"/>
                <a:cs typeface="Arial"/>
              </a:rPr>
              <a:t>communication</a:t>
            </a:r>
            <a:r>
              <a:rPr lang="da-DK" sz="1800" dirty="0">
                <a:latin typeface="Arial"/>
                <a:cs typeface="Arial"/>
              </a:rPr>
              <a:t>-perspektiv (Cornelissen 2011), hvor den interne og eksterne kommunikation tænkes som et dynamisk hele. Tanken her er nemlig, at de to sider af virksomhedens kommunikation i praksis flyder sammen. </a:t>
            </a:r>
            <a:endParaRPr lang="da-DK" sz="1800" dirty="0" smtClean="0">
              <a:latin typeface="Arial"/>
              <a:cs typeface="Arial"/>
            </a:endParaRPr>
          </a:p>
          <a:p>
            <a:pPr algn="just"/>
            <a:r>
              <a:rPr lang="da-DK" sz="1800" dirty="0">
                <a:latin typeface="Arial"/>
                <a:cs typeface="Arial"/>
              </a:rPr>
              <a:t>I bogen anlægger </a:t>
            </a:r>
            <a:r>
              <a:rPr lang="da-DK" sz="1800" dirty="0" smtClean="0">
                <a:latin typeface="Arial"/>
                <a:cs typeface="Arial"/>
              </a:rPr>
              <a:t>vi </a:t>
            </a:r>
            <a:r>
              <a:rPr lang="da-DK" sz="1800" dirty="0">
                <a:latin typeface="Arial"/>
                <a:cs typeface="Arial"/>
              </a:rPr>
              <a:t>et </a:t>
            </a:r>
            <a:r>
              <a:rPr lang="da-DK" sz="1800" i="1" dirty="0">
                <a:latin typeface="Arial"/>
                <a:cs typeface="Arial"/>
              </a:rPr>
              <a:t>situationelt</a:t>
            </a:r>
            <a:r>
              <a:rPr lang="da-DK" sz="1800" dirty="0">
                <a:latin typeface="Arial"/>
                <a:cs typeface="Arial"/>
              </a:rPr>
              <a:t> perspektiv på interaktion i internationale virksomheder. </a:t>
            </a:r>
          </a:p>
          <a:p>
            <a:pPr algn="just"/>
            <a:endParaRPr lang="da-DK" sz="1800" dirty="0">
              <a:latin typeface="Arial"/>
              <a:cs typeface="Arial"/>
            </a:endParaRPr>
          </a:p>
        </p:txBody>
      </p:sp>
    </p:spTree>
    <p:extLst>
      <p:ext uri="{BB962C8B-B14F-4D97-AF65-F5344CB8AC3E}">
        <p14:creationId xmlns:p14="http://schemas.microsoft.com/office/powerpoint/2010/main" val="205517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a:latin typeface="Arial"/>
                <a:cs typeface="Arial"/>
              </a:rPr>
              <a:t>Kommunikation i tid og </a:t>
            </a:r>
            <a:r>
              <a:rPr lang="da-DK" sz="2800" dirty="0" smtClean="0">
                <a:latin typeface="Arial"/>
                <a:cs typeface="Arial"/>
              </a:rPr>
              <a:t>rum</a:t>
            </a:r>
            <a:endParaRPr lang="da-DK" sz="2800" dirty="0">
              <a:latin typeface="Arial"/>
              <a:cs typeface="Arial"/>
            </a:endParaRP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8" y="2065131"/>
            <a:ext cx="7934325" cy="4305300"/>
          </a:xfrm>
          <a:prstGeom prst="rect">
            <a:avLst/>
          </a:prstGeom>
        </p:spPr>
      </p:pic>
    </p:spTree>
    <p:extLst>
      <p:ext uri="{BB962C8B-B14F-4D97-AF65-F5344CB8AC3E}">
        <p14:creationId xmlns:p14="http://schemas.microsoft.com/office/powerpoint/2010/main" val="190317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Indhold</a:t>
            </a:r>
            <a:endParaRPr lang="da-DK" sz="2800" dirty="0">
              <a:latin typeface="Arial"/>
              <a:cs typeface="Arial"/>
            </a:endParaRPr>
          </a:p>
        </p:txBody>
      </p:sp>
      <p:sp>
        <p:nvSpPr>
          <p:cNvPr id="3" name="Pladsholder til indhold 2"/>
          <p:cNvSpPr>
            <a:spLocks noGrp="1"/>
          </p:cNvSpPr>
          <p:nvPr>
            <p:ph idx="1"/>
          </p:nvPr>
        </p:nvSpPr>
        <p:spPr/>
        <p:txBody>
          <a:bodyPr numCol="2">
            <a:normAutofit/>
          </a:bodyPr>
          <a:lstStyle/>
          <a:p>
            <a:r>
              <a:rPr lang="da-DK" sz="1800" dirty="0" smtClean="0">
                <a:latin typeface="Arial"/>
                <a:cs typeface="Arial"/>
              </a:rPr>
              <a:t>En bestemt tilgang</a:t>
            </a:r>
          </a:p>
          <a:p>
            <a:pPr marL="0" indent="0">
              <a:buNone/>
            </a:pPr>
            <a:endParaRPr lang="da-DK" sz="1800" dirty="0" smtClean="0">
              <a:latin typeface="Arial"/>
              <a:cs typeface="Arial"/>
            </a:endParaRPr>
          </a:p>
          <a:p>
            <a:r>
              <a:rPr lang="da-DK" sz="1800" dirty="0" smtClean="0">
                <a:latin typeface="Arial"/>
                <a:cs typeface="Arial"/>
              </a:rPr>
              <a:t>Bogens syn på globalisering</a:t>
            </a:r>
          </a:p>
          <a:p>
            <a:pPr marL="0" indent="0">
              <a:buNone/>
            </a:pPr>
            <a:endParaRPr lang="da-DK" sz="1800" dirty="0" smtClean="0">
              <a:latin typeface="Arial"/>
              <a:cs typeface="Arial"/>
            </a:endParaRPr>
          </a:p>
          <a:p>
            <a:r>
              <a:rPr lang="da-DK" sz="1800" dirty="0">
                <a:latin typeface="Arial"/>
                <a:cs typeface="Arial"/>
              </a:rPr>
              <a:t>International, global og </a:t>
            </a:r>
            <a:r>
              <a:rPr lang="da-DK" sz="1800" dirty="0" smtClean="0">
                <a:latin typeface="Arial"/>
                <a:cs typeface="Arial"/>
              </a:rPr>
              <a:t>multinational</a:t>
            </a:r>
          </a:p>
          <a:p>
            <a:pPr marL="0" indent="0">
              <a:buNone/>
            </a:pPr>
            <a:endParaRPr lang="da-DK" sz="1800" dirty="0" smtClean="0">
              <a:latin typeface="Arial"/>
              <a:cs typeface="Arial"/>
            </a:endParaRPr>
          </a:p>
          <a:p>
            <a:r>
              <a:rPr lang="da-DK" sz="1800" dirty="0">
                <a:latin typeface="Arial"/>
                <a:cs typeface="Arial"/>
              </a:rPr>
              <a:t>Offshoring og Outsourcing </a:t>
            </a:r>
            <a:endParaRPr lang="da-DK" sz="1800" dirty="0" smtClean="0">
              <a:latin typeface="Arial"/>
              <a:cs typeface="Arial"/>
            </a:endParaRPr>
          </a:p>
          <a:p>
            <a:pPr marL="0" indent="0">
              <a:buNone/>
            </a:pPr>
            <a:endParaRPr lang="da-DK" sz="1800" dirty="0" smtClean="0">
              <a:latin typeface="Arial"/>
              <a:cs typeface="Arial"/>
            </a:endParaRPr>
          </a:p>
          <a:p>
            <a:r>
              <a:rPr lang="da-DK" sz="1800" dirty="0" smtClean="0">
                <a:latin typeface="Arial"/>
                <a:cs typeface="Arial"/>
              </a:rPr>
              <a:t>Vores syn på organisation</a:t>
            </a:r>
          </a:p>
          <a:p>
            <a:pPr marL="0" indent="0">
              <a:buNone/>
            </a:pPr>
            <a:endParaRPr lang="da-DK" sz="1800" dirty="0" smtClean="0">
              <a:latin typeface="Arial"/>
              <a:cs typeface="Arial"/>
            </a:endParaRPr>
          </a:p>
          <a:p>
            <a:r>
              <a:rPr lang="da-DK" sz="1800" dirty="0" smtClean="0">
                <a:latin typeface="Arial"/>
                <a:cs typeface="Arial"/>
              </a:rPr>
              <a:t>Organisationssyn</a:t>
            </a:r>
            <a:endParaRPr lang="da-DK" sz="1800" dirty="0" smtClean="0">
              <a:latin typeface="Arial"/>
              <a:cs typeface="Arial"/>
            </a:endParaRPr>
          </a:p>
          <a:p>
            <a:r>
              <a:rPr lang="da-DK" sz="1800" dirty="0" smtClean="0">
                <a:latin typeface="Arial"/>
                <a:cs typeface="Arial"/>
              </a:rPr>
              <a:t>De tre </a:t>
            </a:r>
            <a:r>
              <a:rPr lang="da-DK" sz="1800" dirty="0" smtClean="0">
                <a:latin typeface="Arial"/>
                <a:cs typeface="Arial"/>
              </a:rPr>
              <a:t>paradigmer</a:t>
            </a:r>
          </a:p>
          <a:p>
            <a:pPr marL="0" indent="0">
              <a:buNone/>
            </a:pPr>
            <a:endParaRPr lang="da-DK" sz="1800" dirty="0" smtClean="0">
              <a:latin typeface="Arial"/>
              <a:cs typeface="Arial"/>
            </a:endParaRPr>
          </a:p>
          <a:p>
            <a:r>
              <a:rPr lang="da-DK" sz="1800" dirty="0" smtClean="0">
                <a:latin typeface="Arial"/>
                <a:cs typeface="Arial"/>
              </a:rPr>
              <a:t>Bogens kommunikationssyn</a:t>
            </a:r>
          </a:p>
          <a:p>
            <a:pPr marL="0" indent="0">
              <a:buNone/>
            </a:pPr>
            <a:endParaRPr lang="da-DK" sz="1800" dirty="0" smtClean="0">
              <a:latin typeface="Arial"/>
              <a:cs typeface="Arial"/>
            </a:endParaRPr>
          </a:p>
          <a:p>
            <a:r>
              <a:rPr lang="da-DK" sz="1800" dirty="0" smtClean="0">
                <a:latin typeface="Arial"/>
                <a:cs typeface="Arial"/>
              </a:rPr>
              <a:t>Kommunikation i tid og rum</a:t>
            </a:r>
          </a:p>
          <a:p>
            <a:endParaRPr lang="da-DK" sz="1400" dirty="0" smtClean="0">
              <a:latin typeface="Arial"/>
              <a:cs typeface="Arial"/>
            </a:endParaRPr>
          </a:p>
          <a:p>
            <a:endParaRPr lang="da-DK" sz="1400" dirty="0" smtClean="0">
              <a:latin typeface="Arial"/>
              <a:cs typeface="Arial"/>
            </a:endParaRPr>
          </a:p>
          <a:p>
            <a:endParaRPr lang="da-DK" sz="1400" dirty="0" smtClean="0">
              <a:latin typeface="Arial"/>
              <a:cs typeface="Arial"/>
            </a:endParaRPr>
          </a:p>
          <a:p>
            <a:endParaRPr lang="da-DK" sz="1400" dirty="0" smtClean="0">
              <a:latin typeface="Arial"/>
              <a:cs typeface="Arial"/>
            </a:endParaRPr>
          </a:p>
        </p:txBody>
      </p:sp>
    </p:spTree>
    <p:extLst>
      <p:ext uri="{BB962C8B-B14F-4D97-AF65-F5344CB8AC3E}">
        <p14:creationId xmlns:p14="http://schemas.microsoft.com/office/powerpoint/2010/main" val="7040830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En bestemt tilgang </a:t>
            </a:r>
            <a:endParaRPr lang="da-DK" sz="2800" dirty="0">
              <a:latin typeface="Arial"/>
              <a:cs typeface="Arial"/>
            </a:endParaRPr>
          </a:p>
        </p:txBody>
      </p:sp>
      <p:sp>
        <p:nvSpPr>
          <p:cNvPr id="3" name="Pladsholder til indhold 2"/>
          <p:cNvSpPr>
            <a:spLocks noGrp="1"/>
          </p:cNvSpPr>
          <p:nvPr>
            <p:ph idx="1"/>
          </p:nvPr>
        </p:nvSpPr>
        <p:spPr>
          <a:xfrm>
            <a:off x="628650" y="1825625"/>
            <a:ext cx="7758291" cy="4351338"/>
          </a:xfrm>
        </p:spPr>
        <p:txBody>
          <a:bodyPr>
            <a:normAutofit lnSpcReduction="10000"/>
          </a:bodyPr>
          <a:lstStyle/>
          <a:p>
            <a:pPr algn="just"/>
            <a:r>
              <a:rPr lang="da-DK" sz="1800" i="1" dirty="0">
                <a:latin typeface="Arial"/>
                <a:cs typeface="Arial"/>
              </a:rPr>
              <a:t>E</a:t>
            </a:r>
            <a:r>
              <a:rPr lang="da-DK" sz="1800" i="1" dirty="0" smtClean="0">
                <a:latin typeface="Arial"/>
                <a:cs typeface="Arial"/>
              </a:rPr>
              <a:t>nten</a:t>
            </a:r>
            <a:r>
              <a:rPr lang="da-DK" sz="1800" dirty="0" smtClean="0">
                <a:latin typeface="Arial"/>
                <a:cs typeface="Arial"/>
              </a:rPr>
              <a:t> </a:t>
            </a:r>
            <a:r>
              <a:rPr lang="da-DK" sz="1800" dirty="0">
                <a:latin typeface="Arial"/>
                <a:cs typeface="Arial"/>
              </a:rPr>
              <a:t>fokuserer </a:t>
            </a:r>
            <a:r>
              <a:rPr lang="da-DK" sz="1800" dirty="0" smtClean="0">
                <a:latin typeface="Arial"/>
                <a:cs typeface="Arial"/>
              </a:rPr>
              <a:t>videnskabelig litteratur på </a:t>
            </a:r>
            <a:r>
              <a:rPr lang="da-DK" sz="1800" dirty="0">
                <a:latin typeface="Arial"/>
                <a:cs typeface="Arial"/>
              </a:rPr>
              <a:t>forskellige forretningskoncepter, som fx Human Ressource Management (</a:t>
            </a:r>
            <a:r>
              <a:rPr lang="da-DK" sz="1800" dirty="0" err="1">
                <a:latin typeface="Arial"/>
                <a:cs typeface="Arial"/>
              </a:rPr>
              <a:t>Dowling</a:t>
            </a:r>
            <a:r>
              <a:rPr lang="da-DK" sz="1800" dirty="0">
                <a:latin typeface="Arial"/>
                <a:cs typeface="Arial"/>
              </a:rPr>
              <a:t> m.fl. 2007), </a:t>
            </a:r>
            <a:r>
              <a:rPr lang="da-DK" sz="1800" i="1" dirty="0">
                <a:latin typeface="Arial"/>
                <a:cs typeface="Arial"/>
              </a:rPr>
              <a:t>eller</a:t>
            </a:r>
            <a:r>
              <a:rPr lang="da-DK" sz="1800" dirty="0">
                <a:latin typeface="Arial"/>
                <a:cs typeface="Arial"/>
              </a:rPr>
              <a:t> på interkulturelle fænomener, som fx forskellige overordnede karaktertræk mellem nationaliteter (Hofstede 2001). </a:t>
            </a:r>
            <a:endParaRPr lang="da-DK" sz="1800" dirty="0" smtClean="0">
              <a:latin typeface="Arial"/>
              <a:cs typeface="Arial"/>
            </a:endParaRPr>
          </a:p>
          <a:p>
            <a:pPr marL="0" indent="0">
              <a:buNone/>
            </a:pPr>
            <a:endParaRPr lang="da-DK" sz="1800" dirty="0" smtClean="0">
              <a:latin typeface="Arial"/>
              <a:cs typeface="Arial"/>
            </a:endParaRPr>
          </a:p>
          <a:p>
            <a:pPr algn="just"/>
            <a:r>
              <a:rPr lang="da-DK" sz="1800" dirty="0" smtClean="0">
                <a:latin typeface="Arial"/>
                <a:cs typeface="Arial"/>
              </a:rPr>
              <a:t>Vi </a:t>
            </a:r>
            <a:r>
              <a:rPr lang="da-DK" sz="1800" dirty="0">
                <a:latin typeface="Arial"/>
                <a:cs typeface="Arial"/>
              </a:rPr>
              <a:t>lægger derimod et tværgående snit, hvor fokus er på interaktionen imellem mennesker i de forskellige situationer, som tilsammen konstituerer arbejdslivet i internationale og globale virksomheder. Det være sig formel interaktion som strategimøder, uformel interaktion som kaffepausesnak, indretning af online- og offline-mødelokaler eller spørgsmål om, hvordan teams sammensættes, og ledelse praktiseres.	</a:t>
            </a:r>
          </a:p>
          <a:p>
            <a:pPr algn="just"/>
            <a:r>
              <a:rPr lang="da-DK" sz="1800" dirty="0" smtClean="0">
                <a:latin typeface="Arial"/>
                <a:cs typeface="Arial"/>
              </a:rPr>
              <a:t>Vi tager </a:t>
            </a:r>
            <a:r>
              <a:rPr lang="da-DK" sz="1800" dirty="0">
                <a:latin typeface="Arial"/>
                <a:cs typeface="Arial"/>
              </a:rPr>
              <a:t>udgangspunkt i den enkelte situation og den arena, hvori kommunikationen udspiller sig mellem de involverede deltagere, fx fysiske ansigt-til-ansigt-møder eller virtuelle møder via telefon eller video. </a:t>
            </a:r>
          </a:p>
        </p:txBody>
      </p:sp>
    </p:spTree>
    <p:extLst>
      <p:ext uri="{BB962C8B-B14F-4D97-AF65-F5344CB8AC3E}">
        <p14:creationId xmlns:p14="http://schemas.microsoft.com/office/powerpoint/2010/main" val="17559026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34911"/>
            <a:ext cx="7886700" cy="1325563"/>
          </a:xfrm>
        </p:spPr>
        <p:txBody>
          <a:bodyPr>
            <a:normAutofit/>
          </a:bodyPr>
          <a:lstStyle/>
          <a:p>
            <a:pPr algn="ctr"/>
            <a:r>
              <a:rPr lang="da-DK" sz="2800" dirty="0">
                <a:latin typeface="Arial"/>
                <a:cs typeface="Arial"/>
              </a:rPr>
              <a:t>Bogens syn på </a:t>
            </a:r>
            <a:r>
              <a:rPr lang="da-DK" sz="2800" dirty="0" smtClean="0">
                <a:latin typeface="Arial"/>
                <a:cs typeface="Arial"/>
              </a:rPr>
              <a:t>globalisering</a:t>
            </a:r>
            <a:r>
              <a:rPr lang="da-DK" sz="2800" dirty="0">
                <a:latin typeface="Arial"/>
                <a:cs typeface="Arial"/>
              </a:rPr>
              <a:t/>
            </a:r>
            <a:br>
              <a:rPr lang="da-DK" sz="2800" dirty="0">
                <a:latin typeface="Arial"/>
                <a:cs typeface="Arial"/>
              </a:rPr>
            </a:b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a:latin typeface="Arial"/>
                <a:cs typeface="Arial"/>
              </a:rPr>
              <a:t>Interaktion mellem mennesker fra forskellige lande og kulturer er ikke et nyt fænomen, men går tilbage til de første opdagelsesrejsende. </a:t>
            </a:r>
            <a:endParaRPr lang="da-DK" sz="1800" dirty="0" smtClean="0">
              <a:latin typeface="Arial"/>
              <a:cs typeface="Arial"/>
            </a:endParaRPr>
          </a:p>
          <a:p>
            <a:pPr algn="just"/>
            <a:r>
              <a:rPr lang="da-DK" sz="1800" dirty="0">
                <a:latin typeface="Arial"/>
                <a:cs typeface="Arial"/>
              </a:rPr>
              <a:t>For moderne virksomheder er globalisering et uhyre komplekst faktum, der har konsekvenser for den daglige interaktion. </a:t>
            </a:r>
            <a:endParaRPr lang="da-DK" sz="1800" dirty="0" smtClean="0">
              <a:latin typeface="Arial"/>
              <a:cs typeface="Arial"/>
            </a:endParaRPr>
          </a:p>
          <a:p>
            <a:pPr algn="just"/>
            <a:r>
              <a:rPr lang="da-DK" sz="1800" dirty="0">
                <a:latin typeface="Arial"/>
                <a:cs typeface="Arial"/>
              </a:rPr>
              <a:t>Globaliseringen betyder, at ”the </a:t>
            </a:r>
            <a:r>
              <a:rPr lang="da-DK" sz="1800" dirty="0" err="1">
                <a:latin typeface="Arial"/>
                <a:cs typeface="Arial"/>
              </a:rPr>
              <a:t>world</a:t>
            </a:r>
            <a:r>
              <a:rPr lang="da-DK" sz="1800" dirty="0">
                <a:latin typeface="Arial"/>
                <a:cs typeface="Arial"/>
              </a:rPr>
              <a:t> is </a:t>
            </a:r>
            <a:r>
              <a:rPr lang="da-DK" sz="1800" dirty="0" err="1">
                <a:latin typeface="Arial"/>
                <a:cs typeface="Arial"/>
              </a:rPr>
              <a:t>flat</a:t>
            </a:r>
            <a:r>
              <a:rPr lang="da-DK" sz="1800" dirty="0">
                <a:latin typeface="Arial"/>
                <a:cs typeface="Arial"/>
              </a:rPr>
              <a:t>”, dvs. at alle former for transaktioner mellem mennesker er blevet komprimeret og langt lettere at foretage, og at historiske, kulturelle og geografiske barrierer fylder mindre i dag end tidligere, hvilket gør global og international handel til en højfrekvent aktivitet (</a:t>
            </a:r>
            <a:r>
              <a:rPr lang="da-DK" sz="1800" dirty="0" err="1">
                <a:latin typeface="Arial"/>
                <a:cs typeface="Arial"/>
              </a:rPr>
              <a:t>Friedman</a:t>
            </a:r>
            <a:r>
              <a:rPr lang="da-DK" sz="1800" dirty="0">
                <a:latin typeface="Arial"/>
                <a:cs typeface="Arial"/>
              </a:rPr>
              <a:t> 2005). </a:t>
            </a:r>
            <a:endParaRPr lang="da-DK" sz="1800" dirty="0" smtClean="0">
              <a:latin typeface="Arial"/>
              <a:cs typeface="Arial"/>
            </a:endParaRPr>
          </a:p>
          <a:p>
            <a:pPr algn="just"/>
            <a:r>
              <a:rPr lang="da-DK" sz="1800" dirty="0">
                <a:latin typeface="Arial"/>
                <a:cs typeface="Arial"/>
              </a:rPr>
              <a:t>Overordnet har udviklingen af det </a:t>
            </a:r>
            <a:r>
              <a:rPr lang="da-DK" sz="1800" i="1" dirty="0">
                <a:latin typeface="Arial"/>
                <a:cs typeface="Arial"/>
              </a:rPr>
              <a:t>postindustrielle samfund</a:t>
            </a:r>
            <a:r>
              <a:rPr lang="da-DK" sz="1800" dirty="0">
                <a:latin typeface="Arial"/>
                <a:cs typeface="Arial"/>
              </a:rPr>
              <a:t> (Bell 1976) i Vesten, i takt med industrialiseringen i Asien, medført, at en lang række arbejdsopgaver og dermed arbejdspladser nu varetages af medarbejdere på nye </a:t>
            </a:r>
            <a:r>
              <a:rPr lang="da-DK" sz="1800" dirty="0" smtClean="0">
                <a:latin typeface="Arial"/>
                <a:cs typeface="Arial"/>
              </a:rPr>
              <a:t>betingelser.</a:t>
            </a:r>
            <a:r>
              <a:rPr lang="da-DK" sz="1800" dirty="0" smtClean="0">
                <a:effectLst/>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7769024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a:latin typeface="Arial"/>
                <a:cs typeface="Arial"/>
              </a:rPr>
              <a:t>International, global og </a:t>
            </a:r>
            <a:r>
              <a:rPr lang="da-DK" sz="2800" dirty="0" smtClean="0">
                <a:latin typeface="Arial"/>
                <a:cs typeface="Arial"/>
              </a:rPr>
              <a:t>multinational</a:t>
            </a:r>
            <a:r>
              <a:rPr lang="da-DK" sz="2800" dirty="0">
                <a:latin typeface="Arial"/>
                <a:cs typeface="Arial"/>
              </a:rPr>
              <a:t/>
            </a:r>
            <a:br>
              <a:rPr lang="da-DK" sz="2800" dirty="0">
                <a:latin typeface="Arial"/>
                <a:cs typeface="Arial"/>
              </a:rPr>
            </a:br>
            <a:endParaRPr lang="da-DK" sz="2800" dirty="0">
              <a:latin typeface="Arial"/>
              <a:cs typeface="Arial"/>
            </a:endParaRPr>
          </a:p>
        </p:txBody>
      </p:sp>
      <p:sp>
        <p:nvSpPr>
          <p:cNvPr id="3" name="Pladsholder til indhold 2"/>
          <p:cNvSpPr>
            <a:spLocks noGrp="1"/>
          </p:cNvSpPr>
          <p:nvPr>
            <p:ph idx="1"/>
          </p:nvPr>
        </p:nvSpPr>
        <p:spPr>
          <a:xfrm>
            <a:off x="628650" y="1490663"/>
            <a:ext cx="7886700" cy="4667940"/>
          </a:xfrm>
        </p:spPr>
        <p:txBody>
          <a:bodyPr>
            <a:normAutofit/>
          </a:bodyPr>
          <a:lstStyle/>
          <a:p>
            <a:pPr algn="just"/>
            <a:r>
              <a:rPr lang="da-DK" sz="1800" dirty="0">
                <a:latin typeface="Arial"/>
                <a:cs typeface="Arial"/>
              </a:rPr>
              <a:t>Med </a:t>
            </a:r>
            <a:r>
              <a:rPr lang="da-DK" sz="1800" i="1" dirty="0">
                <a:latin typeface="Arial"/>
                <a:cs typeface="Arial"/>
              </a:rPr>
              <a:t>internationale</a:t>
            </a:r>
            <a:r>
              <a:rPr lang="da-DK" sz="1800" dirty="0">
                <a:latin typeface="Arial"/>
                <a:cs typeface="Arial"/>
              </a:rPr>
              <a:t> virksomheder forstår vi virksomheder, der orienterer sig mod andre lande og et internationalt marked, og som typisk har engelsk som koncernsprog, fordi der er ansat medarbejdere med forskellige nationaliteter (eller spansk eller kinesisk som koncernsprog). Dermed er internationale virksomheder også typisk kendetegnet ved at være </a:t>
            </a:r>
            <a:r>
              <a:rPr lang="da-DK" sz="1800" i="1" dirty="0" err="1">
                <a:latin typeface="Arial"/>
                <a:cs typeface="Arial"/>
              </a:rPr>
              <a:t>intersproglige</a:t>
            </a:r>
            <a:r>
              <a:rPr lang="da-DK" sz="1800" dirty="0">
                <a:latin typeface="Arial"/>
                <a:cs typeface="Arial"/>
              </a:rPr>
              <a:t>, </a:t>
            </a:r>
            <a:r>
              <a:rPr lang="da-DK" sz="1800" i="1" dirty="0">
                <a:latin typeface="Arial"/>
                <a:cs typeface="Arial"/>
              </a:rPr>
              <a:t>interkulturelle </a:t>
            </a:r>
            <a:r>
              <a:rPr lang="da-DK" sz="1800" dirty="0">
                <a:latin typeface="Arial"/>
                <a:cs typeface="Arial"/>
              </a:rPr>
              <a:t>og </a:t>
            </a:r>
            <a:r>
              <a:rPr lang="da-DK" sz="1800" i="1" dirty="0" err="1">
                <a:latin typeface="Arial"/>
                <a:cs typeface="Arial"/>
              </a:rPr>
              <a:t>interetniske</a:t>
            </a:r>
            <a:r>
              <a:rPr lang="da-DK" sz="1800" dirty="0">
                <a:latin typeface="Arial"/>
                <a:cs typeface="Arial"/>
              </a:rPr>
              <a:t>. </a:t>
            </a:r>
            <a:endParaRPr lang="da-DK" sz="1800" dirty="0" smtClean="0">
              <a:latin typeface="Arial"/>
              <a:cs typeface="Arial"/>
            </a:endParaRPr>
          </a:p>
          <a:p>
            <a:pPr algn="just"/>
            <a:r>
              <a:rPr lang="da-DK" sz="1800" dirty="0">
                <a:latin typeface="Arial"/>
                <a:cs typeface="Arial"/>
              </a:rPr>
              <a:t>Med </a:t>
            </a:r>
            <a:r>
              <a:rPr lang="da-DK" sz="1800" i="1" dirty="0">
                <a:latin typeface="Arial"/>
                <a:cs typeface="Arial"/>
              </a:rPr>
              <a:t>globale</a:t>
            </a:r>
            <a:r>
              <a:rPr lang="da-DK" sz="1800" dirty="0">
                <a:latin typeface="Arial"/>
                <a:cs typeface="Arial"/>
              </a:rPr>
              <a:t> virksomheder forstår vi virksomheder, der har afdelinger spredt rundt om i verden. En dansk virksomhed kan således godt være international uden at være global, hvorimod en global virksomhed som regel også vil være international</a:t>
            </a:r>
            <a:r>
              <a:rPr lang="da-DK" sz="1800" dirty="0" smtClean="0">
                <a:effectLst/>
                <a:latin typeface="Arial"/>
                <a:cs typeface="Arial"/>
              </a:rPr>
              <a:t> </a:t>
            </a:r>
          </a:p>
          <a:p>
            <a:pPr algn="just"/>
            <a:r>
              <a:rPr lang="da-DK" sz="1800" dirty="0">
                <a:latin typeface="Arial"/>
                <a:cs typeface="Arial"/>
              </a:rPr>
              <a:t>En yderligere distinktion er forskellen på de virksomheder, der er 100 pct.</a:t>
            </a:r>
            <a:r>
              <a:rPr lang="da-DK" sz="1800" i="1" dirty="0">
                <a:latin typeface="Arial"/>
                <a:cs typeface="Arial"/>
              </a:rPr>
              <a:t> </a:t>
            </a:r>
            <a:r>
              <a:rPr lang="da-DK" sz="1800" dirty="0">
                <a:latin typeface="Arial"/>
                <a:cs typeface="Arial"/>
              </a:rPr>
              <a:t>globale, dvs. uden en tydeligt centreret national kerne, hvorudfra forretningen spredes, og de virksomheder, der er </a:t>
            </a:r>
            <a:r>
              <a:rPr lang="da-DK" sz="1800" i="1" dirty="0">
                <a:latin typeface="Arial"/>
                <a:cs typeface="Arial"/>
              </a:rPr>
              <a:t>multinationale</a:t>
            </a:r>
            <a:r>
              <a:rPr lang="da-DK" sz="1800" dirty="0">
                <a:latin typeface="Arial"/>
                <a:cs typeface="Arial"/>
              </a:rPr>
              <a:t> på den globale scene. Disse har et tydeligt nationalt udgangspunkt, hvorfra forretningen spredes til andre nationer. Langt de fleste påståede globale virksomheder er reelt multinationale (</a:t>
            </a:r>
            <a:r>
              <a:rPr lang="da-DK" sz="1800" dirty="0" err="1">
                <a:latin typeface="Arial"/>
                <a:cs typeface="Arial"/>
              </a:rPr>
              <a:t>Varner</a:t>
            </a:r>
            <a:r>
              <a:rPr lang="da-DK" sz="1800" dirty="0">
                <a:latin typeface="Arial"/>
                <a:cs typeface="Arial"/>
              </a:rPr>
              <a:t> og </a:t>
            </a:r>
            <a:r>
              <a:rPr lang="da-DK" sz="1800" dirty="0" err="1">
                <a:latin typeface="Arial"/>
                <a:cs typeface="Arial"/>
              </a:rPr>
              <a:t>Beamer</a:t>
            </a:r>
            <a:r>
              <a:rPr lang="da-DK" sz="1800" dirty="0">
                <a:latin typeface="Arial"/>
                <a:cs typeface="Arial"/>
              </a:rPr>
              <a:t> 2010). </a:t>
            </a:r>
          </a:p>
        </p:txBody>
      </p:sp>
    </p:spTree>
    <p:extLst>
      <p:ext uri="{BB962C8B-B14F-4D97-AF65-F5344CB8AC3E}">
        <p14:creationId xmlns:p14="http://schemas.microsoft.com/office/powerpoint/2010/main" val="13703688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30304"/>
            <a:ext cx="7886700" cy="1325563"/>
          </a:xfrm>
        </p:spPr>
        <p:txBody>
          <a:bodyPr>
            <a:normAutofit/>
          </a:bodyPr>
          <a:lstStyle/>
          <a:p>
            <a:pPr algn="ctr"/>
            <a:r>
              <a:rPr lang="da-DK" sz="2800" dirty="0" smtClean="0">
                <a:latin typeface="Arial"/>
                <a:cs typeface="Arial"/>
              </a:rPr>
              <a:t>Offshoring og Outsourcing </a:t>
            </a:r>
            <a:r>
              <a:rPr lang="da-DK" sz="2800" dirty="0">
                <a:latin typeface="Arial"/>
                <a:cs typeface="Arial"/>
              </a:rPr>
              <a:t/>
            </a:r>
            <a:br>
              <a:rPr lang="da-DK" sz="2800" dirty="0">
                <a:latin typeface="Arial"/>
                <a:cs typeface="Arial"/>
              </a:rPr>
            </a:b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i="1" dirty="0">
                <a:latin typeface="Arial"/>
                <a:cs typeface="Arial"/>
              </a:rPr>
              <a:t>Offshoring</a:t>
            </a:r>
            <a:r>
              <a:rPr lang="da-DK" sz="1800" dirty="0">
                <a:latin typeface="Arial"/>
                <a:cs typeface="Arial"/>
              </a:rPr>
              <a:t> henviser til den proces, hvormed en virksomhed flytter en afdeling fra et land til et andet. I Danmark har man typisk set IT-afdelinger og produktionsafdelinger blive </a:t>
            </a:r>
            <a:r>
              <a:rPr lang="da-DK" sz="1800" dirty="0" err="1">
                <a:latin typeface="Arial"/>
                <a:cs typeface="Arial"/>
              </a:rPr>
              <a:t>offshoret</a:t>
            </a:r>
            <a:r>
              <a:rPr lang="da-DK" sz="1800" dirty="0">
                <a:latin typeface="Arial"/>
                <a:cs typeface="Arial"/>
              </a:rPr>
              <a:t> til fx Indien. </a:t>
            </a:r>
          </a:p>
          <a:p>
            <a:pPr algn="just"/>
            <a:r>
              <a:rPr lang="da-DK" sz="1800" i="1" dirty="0">
                <a:latin typeface="Arial"/>
                <a:cs typeface="Arial"/>
              </a:rPr>
              <a:t>Outsourcing</a:t>
            </a:r>
            <a:r>
              <a:rPr lang="da-DK" sz="1800" dirty="0">
                <a:latin typeface="Arial"/>
                <a:cs typeface="Arial"/>
              </a:rPr>
              <a:t> er en mindre radikal udgave, hvor det ikke er hele afdelingen, der nødvendigvis forsvinder ud af landet, men derimod blot enkelte opgaver og/eller medarbejdere, der bliver outsourcet til andre organisationer eller lande. </a:t>
            </a:r>
          </a:p>
        </p:txBody>
      </p:sp>
    </p:spTree>
    <p:extLst>
      <p:ext uri="{BB962C8B-B14F-4D97-AF65-F5344CB8AC3E}">
        <p14:creationId xmlns:p14="http://schemas.microsoft.com/office/powerpoint/2010/main" val="3764987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Vores </a:t>
            </a:r>
            <a:r>
              <a:rPr lang="da-DK" sz="2800" dirty="0">
                <a:latin typeface="Arial"/>
                <a:cs typeface="Arial"/>
              </a:rPr>
              <a:t>syn på organisation </a:t>
            </a:r>
          </a:p>
        </p:txBody>
      </p:sp>
      <p:sp>
        <p:nvSpPr>
          <p:cNvPr id="3" name="Pladsholder til indhold 2"/>
          <p:cNvSpPr>
            <a:spLocks noGrp="1"/>
          </p:cNvSpPr>
          <p:nvPr>
            <p:ph idx="1"/>
          </p:nvPr>
        </p:nvSpPr>
        <p:spPr>
          <a:xfrm>
            <a:off x="628650" y="1783754"/>
            <a:ext cx="7886700" cy="4351338"/>
          </a:xfrm>
        </p:spPr>
        <p:txBody>
          <a:bodyPr>
            <a:normAutofit/>
          </a:bodyPr>
          <a:lstStyle/>
          <a:p>
            <a:pPr algn="just"/>
            <a:r>
              <a:rPr lang="da-DK" sz="1800" dirty="0">
                <a:latin typeface="Arial"/>
                <a:cs typeface="Arial"/>
              </a:rPr>
              <a:t>Organisationer er et overbegreb, der dækker over alle typer </a:t>
            </a:r>
            <a:r>
              <a:rPr lang="da-DK" sz="1800" dirty="0" smtClean="0">
                <a:latin typeface="Arial"/>
                <a:cs typeface="Arial"/>
              </a:rPr>
              <a:t>organisationer</a:t>
            </a:r>
          </a:p>
          <a:p>
            <a:pPr algn="just"/>
            <a:r>
              <a:rPr lang="da-DK" sz="1800" dirty="0" smtClean="0">
                <a:latin typeface="Arial"/>
                <a:cs typeface="Arial"/>
              </a:rPr>
              <a:t>Herunder er virksomheder </a:t>
            </a:r>
            <a:r>
              <a:rPr lang="da-DK" sz="1800" dirty="0">
                <a:latin typeface="Arial"/>
                <a:cs typeface="Arial"/>
              </a:rPr>
              <a:t>private profitskabende organisationer, og fx NGO’er (non-</a:t>
            </a:r>
            <a:r>
              <a:rPr lang="da-DK" sz="1800" dirty="0" err="1">
                <a:latin typeface="Arial"/>
                <a:cs typeface="Arial"/>
              </a:rPr>
              <a:t>governmental</a:t>
            </a:r>
            <a:r>
              <a:rPr lang="da-DK" sz="1800" dirty="0">
                <a:latin typeface="Arial"/>
                <a:cs typeface="Arial"/>
              </a:rPr>
              <a:t> organisations, dvs. ikke statsstøttede interesseorganisationer) og statslige institutioner </a:t>
            </a:r>
            <a:r>
              <a:rPr lang="da-DK" sz="1800" i="1" dirty="0">
                <a:latin typeface="Arial"/>
                <a:cs typeface="Arial"/>
              </a:rPr>
              <a:t>ikke</a:t>
            </a:r>
            <a:r>
              <a:rPr lang="da-DK" sz="1800" dirty="0">
                <a:latin typeface="Arial"/>
                <a:cs typeface="Arial"/>
              </a:rPr>
              <a:t> er virksomheder. </a:t>
            </a:r>
            <a:endParaRPr lang="da-DK" sz="1800" dirty="0" smtClean="0">
              <a:latin typeface="Arial"/>
              <a:cs typeface="Arial"/>
            </a:endParaRPr>
          </a:p>
          <a:p>
            <a:pPr algn="just"/>
            <a:r>
              <a:rPr lang="da-DK" sz="1800" dirty="0" smtClean="0">
                <a:latin typeface="Arial"/>
                <a:cs typeface="Arial"/>
              </a:rPr>
              <a:t>En </a:t>
            </a:r>
            <a:r>
              <a:rPr lang="da-DK" sz="1800" dirty="0">
                <a:latin typeface="Arial"/>
                <a:cs typeface="Arial"/>
              </a:rPr>
              <a:t>virksomhed som fx Carlsberg vil vi altså både kalde for virksomhed og organisation, hvorimod en NGO som fx Røde Kors kun vil blive kaldt for en organisation.</a:t>
            </a:r>
            <a:r>
              <a:rPr lang="da-DK" sz="1800" dirty="0" smtClean="0">
                <a:effectLst/>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122004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Organisationssyn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i="1" dirty="0">
                <a:latin typeface="Arial"/>
                <a:cs typeface="Arial"/>
              </a:rPr>
              <a:t>Frederick </a:t>
            </a:r>
            <a:r>
              <a:rPr lang="da-DK" sz="1800" i="1" dirty="0" err="1">
                <a:latin typeface="Arial"/>
                <a:cs typeface="Arial"/>
              </a:rPr>
              <a:t>Winslow</a:t>
            </a:r>
            <a:r>
              <a:rPr lang="da-DK" sz="1800" i="1" dirty="0">
                <a:latin typeface="Arial"/>
                <a:cs typeface="Arial"/>
              </a:rPr>
              <a:t> Taylor</a:t>
            </a:r>
            <a:r>
              <a:rPr lang="da-DK" sz="1800" dirty="0">
                <a:latin typeface="Arial"/>
                <a:cs typeface="Arial"/>
              </a:rPr>
              <a:t> (1856-1915) udgav i 1911 bogen </a:t>
            </a:r>
            <a:r>
              <a:rPr lang="da-DK" sz="1800" i="1" dirty="0">
                <a:latin typeface="Arial"/>
                <a:cs typeface="Arial"/>
              </a:rPr>
              <a:t>The principles of </a:t>
            </a:r>
            <a:r>
              <a:rPr lang="da-DK" sz="1800" i="1" dirty="0" err="1">
                <a:latin typeface="Arial"/>
                <a:cs typeface="Arial"/>
              </a:rPr>
              <a:t>scientific</a:t>
            </a:r>
            <a:r>
              <a:rPr lang="da-DK" sz="1800" i="1" dirty="0">
                <a:latin typeface="Arial"/>
                <a:cs typeface="Arial"/>
              </a:rPr>
              <a:t> management</a:t>
            </a:r>
            <a:r>
              <a:rPr lang="da-DK" sz="1800" dirty="0">
                <a:latin typeface="Arial"/>
                <a:cs typeface="Arial"/>
              </a:rPr>
              <a:t>. Heri fremhæver han betydningen af, at man bør basere sine antagelser om, hvordan en organisation bedst fungerer, på videnskabelige undersøgelser. </a:t>
            </a:r>
            <a:endParaRPr lang="da-DK" sz="1800" dirty="0" smtClean="0">
              <a:latin typeface="Arial"/>
              <a:cs typeface="Arial"/>
            </a:endParaRPr>
          </a:p>
          <a:p>
            <a:pPr algn="just"/>
            <a:r>
              <a:rPr lang="da-DK" sz="1800" i="1" dirty="0">
                <a:latin typeface="Arial"/>
                <a:cs typeface="Arial"/>
              </a:rPr>
              <a:t>Max Weber</a:t>
            </a:r>
            <a:r>
              <a:rPr lang="da-DK" sz="1800" dirty="0">
                <a:latin typeface="Arial"/>
                <a:cs typeface="Arial"/>
              </a:rPr>
              <a:t> (1864-1920) står for et andet væsentligt bidrag til det klassiske organisationssyn med sin bog </a:t>
            </a:r>
            <a:r>
              <a:rPr lang="da-DK" sz="1800" i="1" dirty="0">
                <a:latin typeface="Arial"/>
                <a:cs typeface="Arial"/>
              </a:rPr>
              <a:t>The </a:t>
            </a:r>
            <a:r>
              <a:rPr lang="da-DK" sz="1800" i="1" dirty="0" err="1">
                <a:latin typeface="Arial"/>
                <a:cs typeface="Arial"/>
              </a:rPr>
              <a:t>Theory</a:t>
            </a:r>
            <a:r>
              <a:rPr lang="da-DK" sz="1800" i="1" dirty="0">
                <a:latin typeface="Arial"/>
                <a:cs typeface="Arial"/>
              </a:rPr>
              <a:t> of Social and </a:t>
            </a:r>
            <a:r>
              <a:rPr lang="da-DK" sz="1800" i="1" dirty="0" err="1">
                <a:latin typeface="Arial"/>
                <a:cs typeface="Arial"/>
              </a:rPr>
              <a:t>Economic</a:t>
            </a:r>
            <a:r>
              <a:rPr lang="da-DK" sz="1800" i="1" dirty="0">
                <a:latin typeface="Arial"/>
                <a:cs typeface="Arial"/>
              </a:rPr>
              <a:t> Organization </a:t>
            </a:r>
            <a:r>
              <a:rPr lang="da-DK" sz="1800" dirty="0">
                <a:latin typeface="Arial"/>
                <a:cs typeface="Arial"/>
              </a:rPr>
              <a:t>fra 1915. Weber fokuserer på betydningen af hierarkiske stukturer, opdelingen af arbejdet og en centralisering af magt</a:t>
            </a:r>
            <a:r>
              <a:rPr lang="da-DK" sz="1800" dirty="0" smtClean="0">
                <a:effectLst/>
                <a:latin typeface="Arial"/>
                <a:cs typeface="Arial"/>
              </a:rPr>
              <a:t> </a:t>
            </a:r>
          </a:p>
          <a:p>
            <a:pPr algn="just"/>
            <a:r>
              <a:rPr lang="da-DK" sz="1800" i="1" dirty="0">
                <a:latin typeface="Arial"/>
                <a:cs typeface="Arial"/>
              </a:rPr>
              <a:t>Henri </a:t>
            </a:r>
            <a:r>
              <a:rPr lang="da-DK" sz="1800" i="1" dirty="0" err="1">
                <a:latin typeface="Arial"/>
                <a:cs typeface="Arial"/>
              </a:rPr>
              <a:t>Fayol</a:t>
            </a:r>
            <a:r>
              <a:rPr lang="da-DK" sz="1800" dirty="0">
                <a:latin typeface="Arial"/>
                <a:cs typeface="Arial"/>
              </a:rPr>
              <a:t> (1841-1925) udviklede den første sammenhængende ledelsesteori, "</a:t>
            </a:r>
            <a:r>
              <a:rPr lang="da-DK" sz="1800" dirty="0" err="1">
                <a:latin typeface="Arial"/>
                <a:cs typeface="Arial"/>
              </a:rPr>
              <a:t>Theory</a:t>
            </a:r>
            <a:r>
              <a:rPr lang="da-DK" sz="1800" dirty="0">
                <a:latin typeface="Arial"/>
                <a:cs typeface="Arial"/>
              </a:rPr>
              <a:t> of </a:t>
            </a:r>
            <a:r>
              <a:rPr lang="da-DK" sz="1800" dirty="0" err="1">
                <a:latin typeface="Arial"/>
                <a:cs typeface="Arial"/>
              </a:rPr>
              <a:t>Classical</a:t>
            </a:r>
            <a:r>
              <a:rPr lang="da-DK" sz="1800" dirty="0">
                <a:latin typeface="Arial"/>
                <a:cs typeface="Arial"/>
              </a:rPr>
              <a:t> Management", i bogen</a:t>
            </a:r>
            <a:r>
              <a:rPr lang="da-DK" sz="1800" i="1" dirty="0">
                <a:latin typeface="Arial"/>
                <a:cs typeface="Arial"/>
              </a:rPr>
              <a:t> General and Industrial Management</a:t>
            </a:r>
            <a:r>
              <a:rPr lang="da-DK" sz="1800" dirty="0">
                <a:latin typeface="Arial"/>
                <a:cs typeface="Arial"/>
              </a:rPr>
              <a:t> fra 1916. Hans tilgang har haft stor betydning for vores forståelse af organisationer, idet den fremhæver betydningen af strukturer i organisationen</a:t>
            </a:r>
            <a:r>
              <a:rPr lang="da-DK" sz="1800" dirty="0" smtClean="0">
                <a:effectLst/>
                <a:latin typeface="Arial"/>
                <a:cs typeface="Arial"/>
              </a:rPr>
              <a:t> </a:t>
            </a:r>
            <a:endParaRPr lang="da-DK" sz="1800" dirty="0">
              <a:latin typeface="Arial"/>
              <a:cs typeface="Arial"/>
            </a:endParaRPr>
          </a:p>
        </p:txBody>
      </p:sp>
    </p:spTree>
    <p:extLst>
      <p:ext uri="{BB962C8B-B14F-4D97-AF65-F5344CB8AC3E}">
        <p14:creationId xmlns:p14="http://schemas.microsoft.com/office/powerpoint/2010/main" val="16520256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2800" dirty="0" smtClean="0">
                <a:latin typeface="Arial"/>
                <a:cs typeface="Arial"/>
              </a:rPr>
              <a:t>Organisationssyn </a:t>
            </a:r>
            <a:endParaRPr lang="da-DK" sz="2800" dirty="0">
              <a:latin typeface="Arial"/>
              <a:cs typeface="Arial"/>
            </a:endParaRPr>
          </a:p>
        </p:txBody>
      </p:sp>
      <p:sp>
        <p:nvSpPr>
          <p:cNvPr id="3" name="Pladsholder til indhold 2"/>
          <p:cNvSpPr>
            <a:spLocks noGrp="1"/>
          </p:cNvSpPr>
          <p:nvPr>
            <p:ph idx="1"/>
          </p:nvPr>
        </p:nvSpPr>
        <p:spPr/>
        <p:txBody>
          <a:bodyPr>
            <a:normAutofit/>
          </a:bodyPr>
          <a:lstStyle/>
          <a:p>
            <a:pPr algn="just"/>
            <a:r>
              <a:rPr lang="da-DK" sz="1800" dirty="0">
                <a:latin typeface="Arial"/>
                <a:cs typeface="Arial"/>
              </a:rPr>
              <a:t>I 1920’erne opstod tilgangen </a:t>
            </a:r>
            <a:r>
              <a:rPr lang="da-DK" sz="1800" i="1" dirty="0">
                <a:latin typeface="Arial"/>
                <a:cs typeface="Arial"/>
              </a:rPr>
              <a:t>Human Relations</a:t>
            </a:r>
            <a:r>
              <a:rPr lang="da-DK" sz="1800" dirty="0">
                <a:latin typeface="Arial"/>
                <a:cs typeface="Arial"/>
              </a:rPr>
              <a:t> (Miller 2006: 36ff) som udtryk for en stigende anerkendelse af de sociale behovs betydning. Som navnet antyder, er der fokus på de sociale og menneskelige aspekter af organisationer, og på hvordan medarbejdere og ledere relaterer sig til hinanden ved at indgå i et komplekst netværk. </a:t>
            </a:r>
            <a:endParaRPr lang="da-DK" sz="1800" dirty="0" smtClean="0">
              <a:latin typeface="Arial"/>
              <a:cs typeface="Arial"/>
            </a:endParaRPr>
          </a:p>
          <a:p>
            <a:pPr algn="just"/>
            <a:r>
              <a:rPr lang="da-DK" sz="1800" dirty="0">
                <a:latin typeface="Arial"/>
                <a:cs typeface="Arial"/>
              </a:rPr>
              <a:t>Grundlaget blev lagt med de såkaldte </a:t>
            </a:r>
            <a:r>
              <a:rPr lang="da-DK" sz="1800" i="1" dirty="0" err="1">
                <a:latin typeface="Arial"/>
                <a:cs typeface="Arial"/>
              </a:rPr>
              <a:t>Hawthorne</a:t>
            </a:r>
            <a:r>
              <a:rPr lang="da-DK" sz="1800" i="1" dirty="0">
                <a:latin typeface="Arial"/>
                <a:cs typeface="Arial"/>
              </a:rPr>
              <a:t> Studies</a:t>
            </a:r>
            <a:r>
              <a:rPr lang="da-DK" sz="1800" dirty="0">
                <a:latin typeface="Arial"/>
                <a:cs typeface="Arial"/>
              </a:rPr>
              <a:t> (</a:t>
            </a:r>
            <a:r>
              <a:rPr lang="da-DK" sz="1800" dirty="0" err="1">
                <a:latin typeface="Arial"/>
                <a:cs typeface="Arial"/>
              </a:rPr>
              <a:t>Mayo</a:t>
            </a:r>
            <a:r>
              <a:rPr lang="da-DK" sz="1800" dirty="0">
                <a:latin typeface="Arial"/>
                <a:cs typeface="Arial"/>
              </a:rPr>
              <a:t> 1949), som blev gennemført mellem 1924 og 1933 i en fabrik i nærheden af Chicago. Forsøgene fokuserede på, hvad der kunne øge medarbejdernes produktivitet, med fokus på betydningen af mængden af lys. </a:t>
            </a:r>
            <a:endParaRPr lang="da-DK" sz="1800" dirty="0" smtClean="0">
              <a:latin typeface="Arial"/>
              <a:cs typeface="Arial"/>
            </a:endParaRPr>
          </a:p>
          <a:p>
            <a:pPr algn="just"/>
            <a:r>
              <a:rPr lang="da-DK" sz="1800" dirty="0">
                <a:latin typeface="Arial"/>
                <a:cs typeface="Arial"/>
              </a:rPr>
              <a:t>Human Relations åbnede for et fokus på de sociale menneskelige behov, der skal dækkes for at få en organisation til at fungere. </a:t>
            </a:r>
          </a:p>
        </p:txBody>
      </p:sp>
    </p:spTree>
    <p:extLst>
      <p:ext uri="{BB962C8B-B14F-4D97-AF65-F5344CB8AC3E}">
        <p14:creationId xmlns:p14="http://schemas.microsoft.com/office/powerpoint/2010/main" val="629328976"/>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1233</Words>
  <Application>Microsoft Macintosh PowerPoint</Application>
  <PresentationFormat>Skærmshow (4:3)</PresentationFormat>
  <Paragraphs>64</Paragraphs>
  <Slides>15</Slides>
  <Notes>0</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Kontortema</vt:lpstr>
      <vt:lpstr>Nye interaktionelle realiteter for internationale virksomheder </vt:lpstr>
      <vt:lpstr>Indhold</vt:lpstr>
      <vt:lpstr>En bestemt tilgang </vt:lpstr>
      <vt:lpstr>Bogens syn på globalisering </vt:lpstr>
      <vt:lpstr>International, global og multinational </vt:lpstr>
      <vt:lpstr>Offshoring og Outsourcing  </vt:lpstr>
      <vt:lpstr>Vores syn på organisation </vt:lpstr>
      <vt:lpstr>Organisationssyn  </vt:lpstr>
      <vt:lpstr>Organisationssyn </vt:lpstr>
      <vt:lpstr>Organisationssyn (nyere positioner)</vt:lpstr>
      <vt:lpstr>De tre paradigmer </vt:lpstr>
      <vt:lpstr>PowerPoint-præsentation</vt:lpstr>
      <vt:lpstr>PowerPoint-præsentation</vt:lpstr>
      <vt:lpstr>Bogens kommunikationssyn </vt:lpstr>
      <vt:lpstr>Kommunikation i tid og rum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Interaktionel kommunikationsrådgivning</dc:title>
  <dc:creator>Brian Due</dc:creator>
  <cp:lastModifiedBy>Thomas Lehman Waaben Toft</cp:lastModifiedBy>
  <cp:revision>12</cp:revision>
  <cp:lastPrinted>2016-08-14T07:52:20Z</cp:lastPrinted>
  <dcterms:created xsi:type="dcterms:W3CDTF">2016-08-01T08:12:59Z</dcterms:created>
  <dcterms:modified xsi:type="dcterms:W3CDTF">2016-08-14T10:06:50Z</dcterms:modified>
</cp:coreProperties>
</file>