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24" autoAdjust="0"/>
  </p:normalViewPr>
  <p:slideViewPr>
    <p:cSldViewPr>
      <p:cViewPr varScale="1">
        <p:scale>
          <a:sx n="74" d="100"/>
          <a:sy n="74" d="100"/>
        </p:scale>
        <p:origin x="9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9C990-0C9B-49F6-AA2E-7C89420B70AF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66841-9651-4462-A3E0-5ED53B6095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823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Når</a:t>
            </a:r>
            <a:r>
              <a:rPr lang="da-DK" baseline="0" dirty="0" smtClean="0"/>
              <a:t> vi vil beskrive organisationsstrukturen er det ofte hensigtsmæssigt at være mere specifik – og Schmidt kommer med et godt bud på hvordan vi kan skelne mellem 4 typer af relationer, som alle beskriver et aspekt af organisationsstrukturen – men mere specifikt end bare at skelne mellem formel og uformel struktur.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E27C-A571-49DE-925D-E01F975D8EF4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4410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dirty="0" smtClean="0"/>
              <a:t>Frankel &amp; Schmidt, </a:t>
            </a:r>
            <a:r>
              <a:rPr lang="da-DK" sz="1200" dirty="0" err="1" smtClean="0"/>
              <a:t>2013a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E27C-A571-49DE-925D-E01F975D8EF4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2480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dirty="0" err="1" smtClean="0"/>
              <a:t>Frankel</a:t>
            </a:r>
            <a:r>
              <a:rPr lang="da-DK" sz="1200" dirty="0" smtClean="0"/>
              <a:t> &amp; Schmidt, 2013a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E27C-A571-49DE-925D-E01F975D8EF4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2578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Kap 3 i bogen Organisationsanalyse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E27C-A571-49DE-925D-E01F975D8EF4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4833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da-DK" dirty="0" smtClean="0">
                <a:ea typeface="ＭＳ Ｐゴシック" pitchFamily="34" charset="-128"/>
              </a:rPr>
              <a:t>Schmidt (2012 a) </a:t>
            </a:r>
            <a:r>
              <a:rPr lang="da-DK" dirty="0" smtClean="0"/>
              <a:t>Kap 3 i bogen Organisationsanalyse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E27C-A571-49DE-925D-E01F975D8EF4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5482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Pladsholder til no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altLang="da-DK" dirty="0" smtClean="0">
                <a:ea typeface="ＭＳ Ｐゴシック" pitchFamily="34" charset="-128"/>
              </a:rPr>
              <a:t>Schmidts (</a:t>
            </a:r>
            <a:r>
              <a:rPr lang="da-DK" altLang="da-DK" dirty="0" err="1" smtClean="0">
                <a:ea typeface="ＭＳ Ｐゴシック" pitchFamily="34" charset="-128"/>
              </a:rPr>
              <a:t>2012a</a:t>
            </a:r>
            <a:r>
              <a:rPr lang="da-DK" altLang="da-DK" dirty="0" smtClean="0">
                <a:ea typeface="ＭＳ Ｐゴシック" pitchFamily="34" charset="-128"/>
              </a:rPr>
              <a:t>)  inddeling i 4 typer af relationer giver os et langt mere nuanceret sprog/ analyseapparat for at analysere organisationer end den grovere inddeling i formel/ uformel organisering af arbejdet.</a:t>
            </a:r>
          </a:p>
        </p:txBody>
      </p:sp>
      <p:sp>
        <p:nvSpPr>
          <p:cNvPr id="73732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28674D3-D00D-43C8-AB19-EE6E7F7A1026}" type="slidenum">
              <a:rPr lang="da-DK" altLang="da-DK" smtClean="0"/>
              <a:pPr eaLnBrk="1" hangingPunct="1">
                <a:spcBef>
                  <a:spcPct val="0"/>
                </a:spcBef>
              </a:pPr>
              <a:t>5</a:t>
            </a:fld>
            <a:endParaRPr lang="da-DK" altLang="da-D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E27C-A571-49DE-925D-E01F975D8EF4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8566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Pladsholder til no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 dirty="0" smtClean="0">
              <a:ea typeface="ＭＳ Ｐゴシック" pitchFamily="34" charset="-128"/>
            </a:endParaRPr>
          </a:p>
        </p:txBody>
      </p:sp>
      <p:sp>
        <p:nvSpPr>
          <p:cNvPr id="67588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900BDFE-3365-411A-AEBA-F67A1F022FDE}" type="slidenum">
              <a:rPr lang="da-DK" altLang="da-DK" smtClean="0"/>
              <a:pPr eaLnBrk="1" hangingPunct="1">
                <a:spcBef>
                  <a:spcPct val="0"/>
                </a:spcBef>
              </a:pPr>
              <a:t>7</a:t>
            </a:fld>
            <a:endParaRPr lang="da-DK" altLang="da-D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Har I lavet opgaver eller projekter før hvor I kan genkende nogle af disse elementer?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3720C-8FB5-4C31-8355-C8476C8580E8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9737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Gå fra at analysere sætninger til hele organisationsanalytiske argumenter.</a:t>
            </a:r>
          </a:p>
          <a:p>
            <a:r>
              <a:rPr lang="da-DK" dirty="0" smtClean="0"/>
              <a:t>BEMÆRK: Som ledere</a:t>
            </a:r>
            <a:r>
              <a:rPr lang="da-DK" baseline="0" dirty="0" smtClean="0"/>
              <a:t> i en børnehave, ville I være tilfredse med evenstående analyse? Hvorfor? 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E27C-A571-49DE-925D-E01F975D8EF4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5433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TEGN</a:t>
            </a:r>
            <a:r>
              <a:rPr lang="da-DK" baseline="0" dirty="0" smtClean="0"/>
              <a:t> PÅ TAVLEN</a:t>
            </a:r>
            <a:endParaRPr lang="da-DK" dirty="0" smtClean="0"/>
          </a:p>
          <a:p>
            <a:r>
              <a:rPr lang="da-DK" dirty="0" smtClean="0"/>
              <a:t>3 vigtige relationer.</a:t>
            </a:r>
          </a:p>
          <a:p>
            <a:r>
              <a:rPr lang="da-DK" dirty="0" smtClean="0"/>
              <a:t>f.eks. Handler de om den samme genstand?</a:t>
            </a:r>
            <a:r>
              <a:rPr lang="da-DK" baseline="0" dirty="0" smtClean="0"/>
              <a:t> Eller hænger argumentet ikke sammen… Siger data noget om det påstanden handler om?</a:t>
            </a:r>
          </a:p>
          <a:p>
            <a:r>
              <a:rPr lang="da-DK" baseline="0" dirty="0" smtClean="0"/>
              <a:t>Et godt argument giver os mulighed for klart at vurdere påstanden i lyset af belæg og hjemmel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C5F38-3209-4056-B9C9-5D73E39EF18F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880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958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420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6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070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31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433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424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157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4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098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721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3E07-268B-41B5-8A15-0275E2AC5F8C}" type="datetimeFigureOut">
              <a:rPr lang="da-DK" smtClean="0"/>
              <a:t>26-08-2016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70F7-4E9B-4312-BA04-520FD3682CB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306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2. Tema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66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2000" y="549000"/>
            <a:ext cx="8640000" cy="1448337"/>
          </a:xfrm>
        </p:spPr>
        <p:txBody>
          <a:bodyPr anchor="t" anchorCtr="0">
            <a:normAutofit fontScale="90000"/>
          </a:bodyPr>
          <a:lstStyle/>
          <a:p>
            <a:pPr algn="l"/>
            <a:r>
              <a:rPr lang="da-DK" dirty="0" smtClean="0"/>
              <a:t>Der skal være overensstemmelse mellem belæg, hjemmel og påstand</a:t>
            </a:r>
            <a:br>
              <a:rPr lang="da-DK" dirty="0" smtClean="0"/>
            </a:br>
            <a:endParaRPr lang="da-DK" dirty="0"/>
          </a:p>
        </p:txBody>
      </p:sp>
      <p:grpSp>
        <p:nvGrpSpPr>
          <p:cNvPr id="15" name="Gruppe 14"/>
          <p:cNvGrpSpPr/>
          <p:nvPr/>
        </p:nvGrpSpPr>
        <p:grpSpPr>
          <a:xfrm>
            <a:off x="1331640" y="3068959"/>
            <a:ext cx="5616624" cy="2364286"/>
            <a:chOff x="1331640" y="3068959"/>
            <a:chExt cx="5616624" cy="2364286"/>
          </a:xfrm>
        </p:grpSpPr>
        <p:sp>
          <p:nvSpPr>
            <p:cNvPr id="4" name="Tekstboks 3"/>
            <p:cNvSpPr txBox="1"/>
            <p:nvPr/>
          </p:nvSpPr>
          <p:spPr>
            <a:xfrm>
              <a:off x="1331640" y="3068959"/>
              <a:ext cx="1440160" cy="64633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3600" dirty="0" smtClean="0"/>
                <a:t>Belæg</a:t>
              </a:r>
              <a:endParaRPr lang="da-DK" sz="3600" dirty="0"/>
            </a:p>
          </p:txBody>
        </p:sp>
        <p:sp>
          <p:nvSpPr>
            <p:cNvPr id="5" name="Tekstboks 4"/>
            <p:cNvSpPr txBox="1"/>
            <p:nvPr/>
          </p:nvSpPr>
          <p:spPr>
            <a:xfrm>
              <a:off x="5220072" y="3068960"/>
              <a:ext cx="1728192" cy="64633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3600" dirty="0" smtClean="0"/>
                <a:t>Påstand</a:t>
              </a:r>
              <a:endParaRPr lang="da-DK" sz="3600" dirty="0"/>
            </a:p>
          </p:txBody>
        </p:sp>
        <p:sp>
          <p:nvSpPr>
            <p:cNvPr id="6" name="Tekstboks 5"/>
            <p:cNvSpPr txBox="1"/>
            <p:nvPr/>
          </p:nvSpPr>
          <p:spPr>
            <a:xfrm>
              <a:off x="2987824" y="4786914"/>
              <a:ext cx="2016224" cy="64633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a-DK" sz="3600" dirty="0" smtClean="0"/>
                <a:t>Hjemmel</a:t>
              </a:r>
              <a:endParaRPr lang="da-DK" dirty="0"/>
            </a:p>
          </p:txBody>
        </p:sp>
        <p:cxnSp>
          <p:nvCxnSpPr>
            <p:cNvPr id="8" name="Lige forbindelse 7"/>
            <p:cNvCxnSpPr>
              <a:stCxn id="4" idx="3"/>
              <a:endCxn id="5" idx="1"/>
            </p:cNvCxnSpPr>
            <p:nvPr/>
          </p:nvCxnSpPr>
          <p:spPr>
            <a:xfrm>
              <a:off x="2771800" y="3392125"/>
              <a:ext cx="2448272" cy="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Lige forbindelse 10"/>
            <p:cNvCxnSpPr>
              <a:stCxn id="4" idx="2"/>
              <a:endCxn id="6" idx="1"/>
            </p:cNvCxnSpPr>
            <p:nvPr/>
          </p:nvCxnSpPr>
          <p:spPr>
            <a:xfrm>
              <a:off x="2051720" y="3715290"/>
              <a:ext cx="936104" cy="139479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Lige forbindelse 12"/>
            <p:cNvCxnSpPr>
              <a:stCxn id="5" idx="2"/>
              <a:endCxn id="6" idx="3"/>
            </p:cNvCxnSpPr>
            <p:nvPr/>
          </p:nvCxnSpPr>
          <p:spPr>
            <a:xfrm flipH="1">
              <a:off x="5004048" y="3715291"/>
              <a:ext cx="1080120" cy="139478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ktangel 2"/>
          <p:cNvSpPr/>
          <p:nvPr/>
        </p:nvSpPr>
        <p:spPr>
          <a:xfrm>
            <a:off x="6192000" y="5949000"/>
            <a:ext cx="2718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err="1" smtClean="0"/>
              <a:t>Frankel</a:t>
            </a:r>
            <a:r>
              <a:rPr lang="da-DK" dirty="0" smtClean="0"/>
              <a:t> </a:t>
            </a:r>
            <a:r>
              <a:rPr lang="da-DK" dirty="0"/>
              <a:t>&amp; </a:t>
            </a:r>
            <a:r>
              <a:rPr lang="da-DK" dirty="0" smtClean="0"/>
              <a:t>Schmidt (2013a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469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title"/>
          </p:nvPr>
        </p:nvSpPr>
        <p:spPr>
          <a:xfrm>
            <a:off x="252000" y="549000"/>
            <a:ext cx="8640000" cy="1440000"/>
          </a:xfrm>
        </p:spPr>
        <p:txBody>
          <a:bodyPr anchor="t" anchorCtr="0">
            <a:normAutofit/>
          </a:bodyPr>
          <a:lstStyle/>
          <a:p>
            <a:r>
              <a:rPr lang="en-US" altLang="da-DK" sz="4000" dirty="0" err="1" smtClean="0">
                <a:ea typeface="ＭＳ Ｐゴシック" pitchFamily="34" charset="-128"/>
              </a:rPr>
              <a:t>Eksempel</a:t>
            </a:r>
            <a:r>
              <a:rPr lang="en-US" altLang="da-DK" sz="4000" dirty="0" smtClean="0">
                <a:ea typeface="ＭＳ Ｐゴシック" pitchFamily="34" charset="-128"/>
              </a:rPr>
              <a:t>: Schmidt</a:t>
            </a:r>
            <a:r>
              <a:rPr lang="en-US" altLang="da-DK" sz="4000" dirty="0"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ea typeface="ＭＳ Ｐゴシック" pitchFamily="34" charset="-128"/>
              </a:rPr>
              <a:t>tilbyder</a:t>
            </a:r>
            <a:r>
              <a:rPr lang="en-US" altLang="da-DK" sz="4000" dirty="0" smtClean="0">
                <a:ea typeface="ＭＳ Ｐゴシック" pitchFamily="34" charset="-128"/>
              </a:rPr>
              <a:t> 4 </a:t>
            </a:r>
            <a:r>
              <a:rPr lang="en-US" altLang="da-DK" sz="4000" dirty="0" err="1" smtClean="0">
                <a:ea typeface="ＭＳ Ｐゴシック" pitchFamily="34" charset="-128"/>
              </a:rPr>
              <a:t>hjemler</a:t>
            </a:r>
            <a:r>
              <a:rPr lang="en-US" altLang="da-DK" sz="4000" dirty="0" smtClean="0">
                <a:ea typeface="ＭＳ Ｐゴシック" pitchFamily="34" charset="-128"/>
              </a:rPr>
              <a:t>:</a:t>
            </a:r>
          </a:p>
        </p:txBody>
      </p:sp>
      <p:sp>
        <p:nvSpPr>
          <p:cNvPr id="22530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en-US" altLang="da-DK" sz="2000" dirty="0" smtClean="0">
                <a:ea typeface="ＭＳ Ｐゴシック" pitchFamily="34" charset="-128"/>
              </a:rPr>
              <a:t>4 </a:t>
            </a:r>
            <a:r>
              <a:rPr lang="en-US" altLang="da-DK" sz="2000" dirty="0" err="1">
                <a:ea typeface="ＭＳ Ｐゴシック" pitchFamily="34" charset="-128"/>
              </a:rPr>
              <a:t>t</a:t>
            </a:r>
            <a:r>
              <a:rPr lang="en-US" altLang="da-DK" sz="2000" dirty="0" err="1" smtClean="0">
                <a:ea typeface="ＭＳ Ｐゴシック" pitchFamily="34" charset="-128"/>
              </a:rPr>
              <a:t>yper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relationer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i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organisationer</a:t>
            </a:r>
            <a:r>
              <a:rPr lang="en-US" altLang="da-DK" sz="2000" dirty="0" smtClean="0">
                <a:ea typeface="ＭＳ Ｐゴシック" pitchFamily="34" charset="-128"/>
              </a:rPr>
              <a:t>:</a:t>
            </a:r>
          </a:p>
          <a:p>
            <a:pPr>
              <a:lnSpc>
                <a:spcPct val="150000"/>
              </a:lnSpc>
              <a:defRPr/>
            </a:pPr>
            <a:r>
              <a:rPr lang="en-US" altLang="da-DK" sz="2000" dirty="0" err="1" smtClean="0">
                <a:ea typeface="ＭＳ Ｐゴシック" pitchFamily="34" charset="-128"/>
              </a:rPr>
              <a:t>Arbejdsorganisation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da-DK" sz="2000" dirty="0" err="1" smtClean="0">
                <a:ea typeface="ＭＳ Ｐゴシック" pitchFamily="34" charset="-128"/>
              </a:rPr>
              <a:t>Samarbejdsrelationer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da-DK" sz="2000" dirty="0" err="1" smtClean="0">
                <a:ea typeface="ＭＳ Ｐゴシック" pitchFamily="34" charset="-128"/>
              </a:rPr>
              <a:t>Kontraktlige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relationer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da-DK" sz="2000" dirty="0" err="1" smtClean="0">
                <a:ea typeface="ＭＳ Ｐゴシック" pitchFamily="34" charset="-128"/>
              </a:rPr>
              <a:t>Økonomiske</a:t>
            </a:r>
            <a:r>
              <a:rPr lang="en-US" altLang="da-DK" sz="2000" dirty="0" smtClean="0">
                <a:ea typeface="ＭＳ Ｐゴシック" pitchFamily="34" charset="-128"/>
              </a:rPr>
              <a:t>- / </a:t>
            </a:r>
            <a:r>
              <a:rPr lang="en-US" altLang="da-DK" sz="2000" dirty="0" err="1" smtClean="0">
                <a:ea typeface="ＭＳ Ｐゴシック" pitchFamily="34" charset="-128"/>
              </a:rPr>
              <a:t>tilegnelsesrelationer</a:t>
            </a:r>
            <a:endParaRPr lang="en-US" altLang="da-DK" sz="2000" dirty="0" smtClean="0">
              <a:ea typeface="ＭＳ Ｐゴシック" pitchFamily="34" charset="-128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7299698" y="5941063"/>
            <a:ext cx="1771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da-DK" dirty="0">
                <a:ea typeface="ＭＳ Ｐゴシック" pitchFamily="34" charset="-128"/>
              </a:rPr>
              <a:t>Schmidt (2012a)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61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2000" y="549000"/>
            <a:ext cx="8640000" cy="1440000"/>
          </a:xfrm>
        </p:spPr>
        <p:txBody>
          <a:bodyPr anchor="t" anchorCtr="0">
            <a:normAutofit/>
          </a:bodyPr>
          <a:lstStyle/>
          <a:p>
            <a:r>
              <a:rPr lang="en-US" altLang="da-DK" sz="4000" dirty="0" err="1" smtClean="0">
                <a:ea typeface="ＭＳ Ｐゴシック" pitchFamily="34" charset="-128"/>
              </a:rPr>
              <a:t>Hjemlerne</a:t>
            </a:r>
            <a:endParaRPr lang="en-US" altLang="da-DK" sz="4000" dirty="0" smtClean="0">
              <a:ea typeface="ＭＳ Ｐゴシック" pitchFamily="34" charset="-128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4875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da-DK" sz="2000" dirty="0" smtClean="0">
                <a:ea typeface="ＭＳ Ｐゴシック" pitchFamily="34" charset="-128"/>
              </a:rPr>
              <a:t>Præciserer </a:t>
            </a:r>
            <a:r>
              <a:rPr lang="en-US" altLang="da-DK" sz="2000" dirty="0" err="1" smtClean="0">
                <a:ea typeface="ＭＳ Ｐゴシック" pitchFamily="34" charset="-128"/>
              </a:rPr>
              <a:t>typer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af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relationer</a:t>
            </a:r>
            <a:r>
              <a:rPr lang="en-US" altLang="da-DK" sz="2000" dirty="0" smtClean="0">
                <a:ea typeface="ＭＳ Ｐゴシック" pitchFamily="34" charset="-128"/>
              </a:rPr>
              <a:t> at </a:t>
            </a:r>
            <a:r>
              <a:rPr lang="en-US" altLang="da-DK" sz="2000" dirty="0" err="1" smtClean="0">
                <a:ea typeface="ＭＳ Ｐゴシック" pitchFamily="34" charset="-128"/>
              </a:rPr>
              <a:t>fokusere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på</a:t>
            </a:r>
            <a:r>
              <a:rPr lang="en-US" altLang="da-DK" sz="2000" dirty="0" smtClean="0">
                <a:ea typeface="ＭＳ Ｐゴシック" pitchFamily="3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da-DK" sz="2000" dirty="0" smtClean="0">
                <a:ea typeface="ＭＳ Ｐゴシック" pitchFamily="34" charset="-128"/>
              </a:rPr>
              <a:t>Giver </a:t>
            </a:r>
            <a:r>
              <a:rPr lang="en-US" altLang="da-DK" sz="2000" dirty="0" err="1" smtClean="0">
                <a:ea typeface="ＭＳ Ｐゴシック" pitchFamily="34" charset="-128"/>
              </a:rPr>
              <a:t>hver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især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mulighed</a:t>
            </a:r>
            <a:r>
              <a:rPr lang="en-US" altLang="da-DK" sz="2000" dirty="0" smtClean="0">
                <a:ea typeface="ＭＳ Ｐゴシック" pitchFamily="34" charset="-128"/>
              </a:rPr>
              <a:t> for at </a:t>
            </a:r>
            <a:r>
              <a:rPr lang="en-US" altLang="da-DK" sz="2000" dirty="0" err="1" smtClean="0">
                <a:ea typeface="ＭＳ Ｐゴシック" pitchFamily="34" charset="-128"/>
              </a:rPr>
              <a:t>rejse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særlige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spørgsmål</a:t>
            </a:r>
            <a:r>
              <a:rPr lang="en-US" altLang="da-DK" sz="2000" dirty="0" smtClean="0">
                <a:ea typeface="ＭＳ Ｐゴシック" pitchFamily="3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da-DK" sz="2000" dirty="0" smtClean="0">
                <a:ea typeface="ＭＳ Ｐゴシック" pitchFamily="34" charset="-128"/>
              </a:rPr>
              <a:t>Giver </a:t>
            </a:r>
            <a:r>
              <a:rPr lang="en-US" altLang="da-DK" sz="2000" dirty="0" err="1" smtClean="0">
                <a:ea typeface="ＭＳ Ｐゴシック" pitchFamily="34" charset="-128"/>
              </a:rPr>
              <a:t>hver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især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mulighed</a:t>
            </a:r>
            <a:r>
              <a:rPr lang="en-US" altLang="da-DK" sz="2000" dirty="0" smtClean="0">
                <a:ea typeface="ＭＳ Ｐゴシック" pitchFamily="34" charset="-128"/>
              </a:rPr>
              <a:t> for at </a:t>
            </a:r>
            <a:r>
              <a:rPr lang="en-US" altLang="da-DK" sz="2000" dirty="0" err="1" smtClean="0">
                <a:ea typeface="ＭＳ Ｐゴシック" pitchFamily="34" charset="-128"/>
              </a:rPr>
              <a:t>gennemføre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specifikke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analyser</a:t>
            </a:r>
            <a:r>
              <a:rPr lang="en-US" altLang="da-DK" sz="2000" dirty="0" smtClean="0">
                <a:ea typeface="ＭＳ Ｐゴシック" pitchFamily="34" charset="-12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Kræver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forskellige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typer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af</a:t>
            </a:r>
            <a:r>
              <a:rPr lang="en-US" altLang="da-DK" sz="2000" dirty="0" smtClean="0">
                <a:ea typeface="ＭＳ Ｐゴシック" pitchFamily="34" charset="-128"/>
              </a:rPr>
              <a:t> data.</a:t>
            </a: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Kan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kombineres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på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forskellig</a:t>
            </a:r>
            <a:r>
              <a:rPr lang="en-US" altLang="da-DK" sz="2000" dirty="0" smtClean="0">
                <a:ea typeface="ＭＳ Ｐゴシック" pitchFamily="34" charset="-128"/>
              </a:rPr>
              <a:t> vis.</a:t>
            </a:r>
          </a:p>
        </p:txBody>
      </p:sp>
      <p:sp>
        <p:nvSpPr>
          <p:cNvPr id="2" name="Rektangel 1"/>
          <p:cNvSpPr/>
          <p:nvPr/>
        </p:nvSpPr>
        <p:spPr>
          <a:xfrm>
            <a:off x="6439761" y="5941497"/>
            <a:ext cx="2660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err="1"/>
              <a:t>Frankel</a:t>
            </a:r>
            <a:r>
              <a:rPr lang="da-DK" dirty="0"/>
              <a:t> &amp; </a:t>
            </a:r>
            <a:r>
              <a:rPr lang="da-DK" dirty="0" smtClean="0"/>
              <a:t>Schmidt (2013a)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01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000" y="549000"/>
            <a:ext cx="8640000" cy="1440000"/>
          </a:xfrm>
        </p:spPr>
        <p:txBody>
          <a:bodyPr wrap="square" anchor="t" anchorCtr="0">
            <a:noAutofit/>
          </a:bodyPr>
          <a:lstStyle/>
          <a:p>
            <a:pPr algn="l">
              <a:defRPr/>
            </a:pPr>
            <a:r>
              <a:rPr lang="en-US" sz="4000" b="0" dirty="0" smtClean="0">
                <a:latin typeface="+mn-lt"/>
              </a:rPr>
              <a:t>Schmidt om 4 </a:t>
            </a:r>
            <a:r>
              <a:rPr lang="en-US" sz="4000" dirty="0" err="1">
                <a:latin typeface="+mn-lt"/>
              </a:rPr>
              <a:t>t</a:t>
            </a:r>
            <a:r>
              <a:rPr lang="en-US" sz="4000" b="0" dirty="0" err="1" smtClean="0">
                <a:latin typeface="+mn-lt"/>
              </a:rPr>
              <a:t>yper</a:t>
            </a:r>
            <a:r>
              <a:rPr lang="en-US" sz="4000" b="0" dirty="0" smtClean="0">
                <a:latin typeface="+mn-lt"/>
              </a:rPr>
              <a:t> </a:t>
            </a:r>
            <a:r>
              <a:rPr lang="en-US" sz="4000" b="0" dirty="0" err="1">
                <a:latin typeface="+mn-lt"/>
              </a:rPr>
              <a:t>af</a:t>
            </a:r>
            <a:r>
              <a:rPr lang="en-US" sz="4000" b="0" dirty="0">
                <a:latin typeface="+mn-lt"/>
              </a:rPr>
              <a:t> </a:t>
            </a:r>
            <a:r>
              <a:rPr lang="en-US" sz="4000" b="0" dirty="0" err="1" smtClean="0">
                <a:latin typeface="+mn-lt"/>
              </a:rPr>
              <a:t>relationer</a:t>
            </a:r>
            <a:r>
              <a:rPr lang="en-US" sz="4000" b="0" dirty="0" smtClean="0">
                <a:latin typeface="+mn-lt"/>
              </a:rPr>
              <a:t>:</a:t>
            </a:r>
            <a:r>
              <a:rPr lang="en-US" sz="4000" dirty="0" smtClean="0">
                <a:latin typeface="+mn-lt"/>
              </a:rPr>
              <a:t/>
            </a:r>
            <a:br>
              <a:rPr lang="en-US" sz="4000" dirty="0" smtClean="0">
                <a:latin typeface="+mn-lt"/>
              </a:rPr>
            </a:br>
            <a:r>
              <a:rPr lang="en-US" sz="3000" b="0" dirty="0" smtClean="0">
                <a:latin typeface="+mn-lt"/>
              </a:rPr>
              <a:t>4 </a:t>
            </a:r>
            <a:r>
              <a:rPr lang="en-US" sz="3000" b="0" dirty="0" err="1" smtClean="0">
                <a:latin typeface="+mn-lt"/>
              </a:rPr>
              <a:t>genstandsgørelser</a:t>
            </a:r>
            <a:r>
              <a:rPr lang="en-US" sz="3000" b="0" dirty="0" smtClean="0">
                <a:latin typeface="+mn-lt"/>
              </a:rPr>
              <a:t> </a:t>
            </a:r>
            <a:r>
              <a:rPr lang="en-US" sz="3000" b="0" dirty="0" err="1">
                <a:latin typeface="+mn-lt"/>
              </a:rPr>
              <a:t>af</a:t>
            </a:r>
            <a:r>
              <a:rPr lang="en-US" sz="3000" b="0" dirty="0">
                <a:latin typeface="+mn-lt"/>
              </a:rPr>
              <a:t> </a:t>
            </a:r>
            <a:r>
              <a:rPr lang="en-US" sz="3000" b="0" dirty="0" err="1">
                <a:latin typeface="+mn-lt"/>
              </a:rPr>
              <a:t>arbejdsorganisationen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3316" name="Tekstboks 2"/>
          <p:cNvSpPr txBox="1">
            <a:spLocks noChangeArrowheads="1"/>
          </p:cNvSpPr>
          <p:nvPr/>
        </p:nvSpPr>
        <p:spPr bwMode="auto">
          <a:xfrm>
            <a:off x="6192000" y="5638800"/>
            <a:ext cx="2700000" cy="10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da-DK" altLang="da-DK" sz="2400" dirty="0" smtClean="0">
              <a:latin typeface="+mj-lt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800" dirty="0" smtClean="0">
                <a:latin typeface="+mj-lt"/>
              </a:rPr>
              <a:t>Schmidt (2012a) kap. 3</a:t>
            </a:r>
            <a:endParaRPr lang="da-DK" altLang="da-DK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881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252000" y="549000"/>
            <a:ext cx="8640000" cy="720000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altLang="da-DK" sz="4000" dirty="0" smtClean="0">
                <a:ea typeface="ＭＳ Ｐゴシック" pitchFamily="34" charset="-128"/>
              </a:rPr>
              <a:t>4 </a:t>
            </a:r>
            <a:r>
              <a:rPr lang="en-US" altLang="da-DK" sz="4000" dirty="0" err="1">
                <a:ea typeface="ＭＳ Ｐゴシック" pitchFamily="34" charset="-128"/>
              </a:rPr>
              <a:t>t</a:t>
            </a:r>
            <a:r>
              <a:rPr lang="en-US" altLang="da-DK" sz="4000" dirty="0" err="1" smtClean="0">
                <a:ea typeface="ＭＳ Ｐゴシック" pitchFamily="34" charset="-128"/>
              </a:rPr>
              <a:t>yper</a:t>
            </a:r>
            <a:r>
              <a:rPr lang="en-US" altLang="da-DK" sz="4000" dirty="0" smtClean="0"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ea typeface="ＭＳ Ｐゴシック" pitchFamily="34" charset="-128"/>
              </a:rPr>
              <a:t>relationer</a:t>
            </a:r>
            <a:r>
              <a:rPr lang="en-US" altLang="da-DK" sz="4000" dirty="0" smtClean="0"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ea typeface="ＭＳ Ｐゴシック" pitchFamily="34" charset="-128"/>
              </a:rPr>
              <a:t>i</a:t>
            </a:r>
            <a:r>
              <a:rPr lang="en-US" altLang="da-DK" sz="4000" dirty="0" smtClean="0"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ea typeface="ＭＳ Ｐゴシック" pitchFamily="34" charset="-128"/>
              </a:rPr>
              <a:t>organisationer</a:t>
            </a:r>
            <a:endParaRPr lang="da-DK" altLang="da-DK" sz="4000" dirty="0" smtClean="0">
              <a:ea typeface="ＭＳ Ｐゴシック" pitchFamily="34" charset="-128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xfrm>
            <a:off x="469232" y="2000250"/>
            <a:ext cx="8217568" cy="412591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da-DK" sz="2000" dirty="0" smtClean="0">
                <a:ea typeface="ＭＳ Ｐゴシック" pitchFamily="34" charset="-128"/>
              </a:rPr>
              <a:t>Arbejdets </a:t>
            </a:r>
            <a:r>
              <a:rPr lang="en-US" altLang="da-DK" sz="2000" dirty="0" err="1" smtClean="0">
                <a:ea typeface="ＭＳ Ｐゴシック" pitchFamily="34" charset="-128"/>
              </a:rPr>
              <a:t>organisering</a:t>
            </a:r>
            <a:r>
              <a:rPr lang="en-US" altLang="da-DK" sz="2000" dirty="0" smtClean="0">
                <a:ea typeface="ＭＳ Ｐゴシック" pitchFamily="34" charset="-12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Arbejdsorganisation</a:t>
            </a:r>
            <a:endParaRPr lang="en-US" altLang="da-DK" sz="2000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Samarbejdsrelationer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Kontraktlige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relationer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Tilegnelsesrelationer</a:t>
            </a:r>
            <a:endParaRPr lang="en-US" altLang="da-DK" sz="2000" dirty="0" smtClean="0">
              <a:ea typeface="ＭＳ Ｐゴシック" pitchFamily="34" charset="-128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7272000" y="5941497"/>
            <a:ext cx="1718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da-DK" dirty="0" smtClean="0">
                <a:ea typeface="ＭＳ Ｐゴシック" pitchFamily="34" charset="-128"/>
              </a:rPr>
              <a:t>Schmidt </a:t>
            </a:r>
            <a:r>
              <a:rPr lang="en-US" altLang="da-DK" dirty="0">
                <a:ea typeface="ＭＳ Ｐゴシック" pitchFamily="34" charset="-128"/>
              </a:rPr>
              <a:t>(</a:t>
            </a:r>
            <a:r>
              <a:rPr lang="en-US" altLang="da-DK" dirty="0" smtClean="0">
                <a:ea typeface="ＭＳ Ｐゴシック" pitchFamily="34" charset="-128"/>
              </a:rPr>
              <a:t>2012a</a:t>
            </a:r>
            <a:r>
              <a:rPr lang="en-US" altLang="da-DK" dirty="0">
                <a:ea typeface="ＭＳ Ｐゴシック" pitchFamily="34" charset="-128"/>
              </a:rPr>
              <a:t>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53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252000" y="549000"/>
            <a:ext cx="8640000" cy="1440000"/>
          </a:xfrm>
        </p:spPr>
        <p:txBody>
          <a:bodyPr>
            <a:noAutofit/>
          </a:bodyPr>
          <a:lstStyle/>
          <a:p>
            <a:pPr algn="l"/>
            <a:r>
              <a:rPr lang="da-DK" altLang="da-DK" sz="4000" dirty="0" smtClean="0">
                <a:ea typeface="ＭＳ Ｐゴシック" pitchFamily="34" charset="-128"/>
              </a:rPr>
              <a:t>De to første typer relationer dækker forskellige aspekter af arbejdets organisering</a:t>
            </a:r>
          </a:p>
        </p:txBody>
      </p:sp>
      <p:sp>
        <p:nvSpPr>
          <p:cNvPr id="15363" name="Pladsholder til indhold 2"/>
          <p:cNvSpPr>
            <a:spLocks noGrp="1"/>
          </p:cNvSpPr>
          <p:nvPr>
            <p:ph idx="1"/>
          </p:nvPr>
        </p:nvSpPr>
        <p:spPr>
          <a:xfrm>
            <a:off x="457200" y="2466975"/>
            <a:ext cx="8229600" cy="36591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da-DK" sz="2000" dirty="0" smtClean="0">
                <a:ea typeface="ＭＳ Ｐゴシック" pitchFamily="34" charset="-128"/>
              </a:rPr>
              <a:t>Arbejdets </a:t>
            </a:r>
            <a:r>
              <a:rPr lang="en-US" altLang="da-DK" sz="2000" dirty="0" err="1" smtClean="0">
                <a:ea typeface="ＭＳ Ｐゴシック" pitchFamily="34" charset="-128"/>
              </a:rPr>
              <a:t>organisering</a:t>
            </a:r>
            <a:r>
              <a:rPr lang="en-US" altLang="da-DK" sz="2000" dirty="0" smtClean="0">
                <a:ea typeface="ＭＳ Ｐゴシック" pitchFamily="34" charset="-128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Arbejdsorganisation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Samarbejdsrelationer</a:t>
            </a:r>
            <a:endParaRPr lang="en-US" altLang="da-DK" sz="20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5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069FD7C4-4402-487E-A0DF-75DCB333CBB1}" type="slidenum">
              <a:rPr lang="en-US" altLang="da-DK">
                <a:latin typeface="Arial" charset="0"/>
                <a:ea typeface="+mn-ea"/>
              </a:rPr>
              <a:pPr algn="l">
                <a:defRPr/>
              </a:pPr>
              <a:t>5</a:t>
            </a:fld>
            <a:endParaRPr lang="en-US" altLang="da-DK">
              <a:latin typeface="Arial" charset="0"/>
              <a:ea typeface="+mn-ea"/>
            </a:endParaRPr>
          </a:p>
        </p:txBody>
      </p:sp>
      <p:sp>
        <p:nvSpPr>
          <p:cNvPr id="21507" name="Rectangle 1"/>
          <p:cNvSpPr>
            <a:spLocks noGrp="1" noChangeArrowheads="1"/>
          </p:cNvSpPr>
          <p:nvPr>
            <p:ph type="title"/>
          </p:nvPr>
        </p:nvSpPr>
        <p:spPr>
          <a:xfrm>
            <a:off x="219075" y="549000"/>
            <a:ext cx="8705850" cy="1447772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altLang="da-DK" sz="4000" dirty="0" err="1" smtClean="0">
                <a:ea typeface="ＭＳ Ｐゴシック" pitchFamily="34" charset="-128"/>
              </a:rPr>
              <a:t>Formel</a:t>
            </a:r>
            <a:r>
              <a:rPr lang="en-US" altLang="da-DK" sz="4000" dirty="0" smtClean="0">
                <a:ea typeface="ＭＳ Ｐゴシック" pitchFamily="34" charset="-128"/>
              </a:rPr>
              <a:t>/</a:t>
            </a:r>
            <a:r>
              <a:rPr lang="en-US" altLang="da-DK" sz="4000" dirty="0" err="1" smtClean="0">
                <a:ea typeface="ＭＳ Ｐゴシック" pitchFamily="34" charset="-128"/>
              </a:rPr>
              <a:t>uformel</a:t>
            </a:r>
            <a:r>
              <a:rPr lang="en-US" altLang="da-DK" sz="4000" dirty="0" smtClean="0">
                <a:ea typeface="ＭＳ Ｐゴシック" pitchFamily="34" charset="-128"/>
              </a:rPr>
              <a:t> </a:t>
            </a:r>
            <a:r>
              <a:rPr lang="en-US" altLang="da-DK" sz="4000" dirty="0" err="1" smtClean="0">
                <a:ea typeface="ＭＳ Ｐゴシック" pitchFamily="34" charset="-128"/>
              </a:rPr>
              <a:t>organisering</a:t>
            </a:r>
            <a:endParaRPr lang="en-US" altLang="da-DK" sz="4000" dirty="0" smtClean="0">
              <a:ea typeface="ＭＳ Ｐゴシック" pitchFamily="34" charset="-128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075" y="1996772"/>
            <a:ext cx="8467725" cy="412939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da-DK" sz="2000" dirty="0" smtClean="0">
                <a:ea typeface="ＭＳ Ｐゴシック" pitchFamily="34" charset="-128"/>
              </a:rPr>
              <a:t>Arbejdets </a:t>
            </a:r>
            <a:r>
              <a:rPr lang="en-US" altLang="da-DK" sz="2000" dirty="0" err="1" smtClean="0">
                <a:ea typeface="ＭＳ Ｐゴシック" pitchFamily="34" charset="-128"/>
              </a:rPr>
              <a:t>organisering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 marL="569913" lvl="1"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Samarbejdsrelationer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 marL="569913" lvl="1"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Arbejdsorganisation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Kontraktligt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organiserede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relationer</a:t>
            </a:r>
            <a:endParaRPr lang="en-US" altLang="da-DK" sz="2000" dirty="0" smtClean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da-DK" sz="2000" dirty="0" err="1" smtClean="0">
                <a:ea typeface="ＭＳ Ｐゴシック" pitchFamily="34" charset="-128"/>
              </a:rPr>
              <a:t>Økonomisk</a:t>
            </a:r>
            <a:r>
              <a:rPr lang="en-US" altLang="da-DK" sz="2000" dirty="0" smtClean="0">
                <a:ea typeface="ＭＳ Ｐゴシック" pitchFamily="34" charset="-128"/>
              </a:rPr>
              <a:t> </a:t>
            </a:r>
            <a:r>
              <a:rPr lang="en-US" altLang="da-DK" sz="2000" dirty="0" err="1" smtClean="0">
                <a:ea typeface="ＭＳ Ｐゴシック" pitchFamily="34" charset="-128"/>
              </a:rPr>
              <a:t>enhed</a:t>
            </a:r>
            <a:r>
              <a:rPr lang="en-US" altLang="da-DK" sz="2000" dirty="0" smtClean="0">
                <a:ea typeface="ＭＳ Ｐゴシック" pitchFamily="34" charset="-128"/>
              </a:rPr>
              <a:t> (</a:t>
            </a:r>
            <a:r>
              <a:rPr lang="en-US" altLang="da-DK" sz="2000" dirty="0" err="1" smtClean="0">
                <a:ea typeface="ＭＳ Ｐゴシック" pitchFamily="34" charset="-128"/>
              </a:rPr>
              <a:t>tilegnelsesrelationer</a:t>
            </a:r>
            <a:r>
              <a:rPr lang="en-US" altLang="da-DK" sz="2000" dirty="0" smtClean="0">
                <a:ea typeface="ＭＳ Ｐゴシック" pitchFamily="34" charset="-128"/>
              </a:rPr>
              <a:t>)</a:t>
            </a:r>
          </a:p>
          <a:p>
            <a:pPr marL="569913" lvl="1">
              <a:lnSpc>
                <a:spcPct val="150000"/>
              </a:lnSpc>
            </a:pPr>
            <a:r>
              <a:rPr lang="en-US" altLang="da-DK" sz="2000" dirty="0" smtClean="0">
                <a:ea typeface="ＭＳ Ｐゴシック" pitchFamily="34" charset="-128"/>
              </a:rPr>
              <a:t>Firma, </a:t>
            </a:r>
            <a:r>
              <a:rPr lang="en-US" altLang="da-DK" sz="2000" dirty="0" err="1" smtClean="0">
                <a:ea typeface="ＭＳ Ｐゴシック" pitchFamily="34" charset="-128"/>
              </a:rPr>
              <a:t>styrelse</a:t>
            </a:r>
            <a:r>
              <a:rPr lang="en-US" altLang="da-DK" sz="2000" dirty="0" smtClean="0">
                <a:ea typeface="ＭＳ Ｐゴシック" pitchFamily="34" charset="-128"/>
              </a:rPr>
              <a:t>, </a:t>
            </a:r>
            <a:r>
              <a:rPr lang="en-US" altLang="da-DK" sz="2000" dirty="0" err="1" smtClean="0">
                <a:ea typeface="ＭＳ Ｐゴシック" pitchFamily="34" charset="-128"/>
              </a:rPr>
              <a:t>afdeling</a:t>
            </a:r>
            <a:r>
              <a:rPr lang="en-US" altLang="da-DK" sz="2000" dirty="0" smtClean="0">
                <a:ea typeface="ＭＳ Ｐゴシック" pitchFamily="34" charset="-128"/>
              </a:rPr>
              <a:t>, </a:t>
            </a:r>
            <a:r>
              <a:rPr lang="en-US" altLang="da-DK" sz="2000" dirty="0" err="1" smtClean="0">
                <a:ea typeface="ＭＳ Ｐゴシック" pitchFamily="34" charset="-128"/>
              </a:rPr>
              <a:t>projekt</a:t>
            </a:r>
            <a:endParaRPr lang="en-US" altLang="da-DK" sz="2000" dirty="0" smtClean="0">
              <a:ea typeface="ＭＳ Ｐゴシック" pitchFamily="34" charset="-128"/>
            </a:endParaRPr>
          </a:p>
        </p:txBody>
      </p:sp>
      <p:sp>
        <p:nvSpPr>
          <p:cNvPr id="9" name="Rectangle 3"/>
          <p:cNvSpPr>
            <a:spLocks/>
          </p:cNvSpPr>
          <p:nvPr/>
        </p:nvSpPr>
        <p:spPr bwMode="auto">
          <a:xfrm>
            <a:off x="6301087" y="2708923"/>
            <a:ext cx="23820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a-DK" sz="2000" dirty="0">
                <a:latin typeface="Palatino Bold" charset="0"/>
                <a:sym typeface="Palatino Bold" charset="0"/>
              </a:rPr>
              <a:t>‘</a:t>
            </a:r>
            <a:r>
              <a:rPr lang="en-US" altLang="da-DK" sz="2000" dirty="0" err="1">
                <a:latin typeface="Palatino Bold" charset="0"/>
                <a:sym typeface="Palatino Bold" charset="0"/>
              </a:rPr>
              <a:t>Formel</a:t>
            </a:r>
            <a:r>
              <a:rPr lang="en-US" altLang="da-DK" sz="2000" dirty="0">
                <a:latin typeface="Palatino Bold" charset="0"/>
                <a:sym typeface="Palatino Bold" charset="0"/>
              </a:rPr>
              <a:t> </a:t>
            </a:r>
            <a:r>
              <a:rPr lang="en-US" altLang="da-DK" sz="2000" dirty="0" err="1">
                <a:latin typeface="Palatino Bold" charset="0"/>
                <a:sym typeface="Palatino Bold" charset="0"/>
              </a:rPr>
              <a:t>organisation</a:t>
            </a:r>
            <a:r>
              <a:rPr lang="en-US" altLang="da-DK" sz="2000" dirty="0">
                <a:latin typeface="Palatino Bold" charset="0"/>
                <a:sym typeface="Palatino Bold" charset="0"/>
              </a:rPr>
              <a:t>’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4385380" y="2943775"/>
            <a:ext cx="1743075" cy="334712"/>
          </a:xfrm>
          <a:prstGeom prst="line">
            <a:avLst/>
          </a:prstGeom>
          <a:ln>
            <a:headEnd type="stealth" w="lg" len="lg"/>
            <a:tailEnd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0" tIns="0" rIns="0" bIns="0"/>
          <a:lstStyle/>
          <a:p>
            <a:endParaRPr lang="da-DK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4925381" y="3123161"/>
            <a:ext cx="1203075" cy="695326"/>
          </a:xfrm>
          <a:prstGeom prst="line">
            <a:avLst/>
          </a:prstGeom>
          <a:ln>
            <a:headEnd type="stealth" w="lg" len="lg"/>
            <a:tailEnd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0" tIns="0" rIns="0" bIns="0"/>
          <a:lstStyle/>
          <a:p>
            <a:endParaRPr lang="da-DK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rot="10800000" flipH="1">
            <a:off x="5465381" y="3123161"/>
            <a:ext cx="2110875" cy="1109414"/>
          </a:xfrm>
          <a:prstGeom prst="line">
            <a:avLst/>
          </a:prstGeom>
          <a:ln>
            <a:headEnd type="stealth" w="lg" len="lg"/>
            <a:tailEnd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lIns="0" tIns="0" rIns="0" bIns="0"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98691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2000" y="549001"/>
            <a:ext cx="8640000" cy="719999"/>
          </a:xfrm>
        </p:spPr>
        <p:txBody>
          <a:bodyPr anchor="t" anchorCtr="0">
            <a:noAutofit/>
          </a:bodyPr>
          <a:lstStyle/>
          <a:p>
            <a:pPr algn="l"/>
            <a:r>
              <a:rPr lang="da-DK" sz="4000" dirty="0" smtClean="0">
                <a:latin typeface="+mn-lt"/>
              </a:rPr>
              <a:t>Argumentationsanalyse</a:t>
            </a:r>
            <a:endParaRPr lang="da-DK" sz="4000" dirty="0">
              <a:latin typeface="+mn-lt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subTitle" idx="1"/>
          </p:nvPr>
        </p:nvSpPr>
        <p:spPr>
          <a:xfrm>
            <a:off x="6299811" y="5949000"/>
            <a:ext cx="2840400" cy="409800"/>
          </a:xfrm>
        </p:spPr>
        <p:txBody>
          <a:bodyPr>
            <a:normAutofit/>
          </a:bodyPr>
          <a:lstStyle/>
          <a:p>
            <a:r>
              <a:rPr lang="da-DK" sz="1800" dirty="0" err="1" smtClean="0">
                <a:solidFill>
                  <a:schemeClr val="tx1"/>
                </a:solidFill>
              </a:rPr>
              <a:t>Frankel</a:t>
            </a:r>
            <a:r>
              <a:rPr lang="da-DK" sz="1800" dirty="0" smtClean="0">
                <a:solidFill>
                  <a:schemeClr val="tx1"/>
                </a:solidFill>
              </a:rPr>
              <a:t> &amp; Schmidt (2013)</a:t>
            </a:r>
            <a:endParaRPr lang="da-DK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8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6"/>
          <p:cNvSpPr>
            <a:spLocks noGrp="1"/>
          </p:cNvSpPr>
          <p:nvPr>
            <p:ph type="ctrTitle"/>
          </p:nvPr>
        </p:nvSpPr>
        <p:spPr>
          <a:xfrm>
            <a:off x="252000" y="547373"/>
            <a:ext cx="8639999" cy="720743"/>
          </a:xfrm>
        </p:spPr>
        <p:txBody>
          <a:bodyPr wrap="none" anchor="t" anchorCtr="0">
            <a:noAutofit/>
          </a:bodyPr>
          <a:lstStyle/>
          <a:p>
            <a:pPr algn="l"/>
            <a:r>
              <a:rPr lang="da-DK" altLang="da-DK" sz="4000" dirty="0" smtClean="0">
                <a:latin typeface="+mn-lt"/>
                <a:ea typeface="ＭＳ Ｐゴシック" pitchFamily="34" charset="-128"/>
              </a:rPr>
              <a:t>3 dele af et argument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245" name="Tekstboks 9"/>
          <p:cNvSpPr txBox="1">
            <a:spLocks noChangeArrowheads="1"/>
          </p:cNvSpPr>
          <p:nvPr/>
        </p:nvSpPr>
        <p:spPr bwMode="auto">
          <a:xfrm>
            <a:off x="2793692" y="3618133"/>
            <a:ext cx="2962275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dirty="0" smtClean="0">
                <a:latin typeface="+mj-lt"/>
              </a:rPr>
              <a:t>Hjemmel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dirty="0" smtClean="0">
                <a:latin typeface="+mj-lt"/>
              </a:rPr>
              <a:t>(Teori, definitioner)</a:t>
            </a:r>
            <a:endParaRPr lang="da-DK" altLang="da-DK" sz="2000" dirty="0">
              <a:latin typeface="+mj-lt"/>
            </a:endParaRPr>
          </a:p>
        </p:txBody>
      </p:sp>
      <p:cxnSp>
        <p:nvCxnSpPr>
          <p:cNvPr id="10246" name="Lige pilforbindelse 3"/>
          <p:cNvCxnSpPr>
            <a:cxnSpLocks noChangeShapeType="1"/>
          </p:cNvCxnSpPr>
          <p:nvPr/>
        </p:nvCxnSpPr>
        <p:spPr bwMode="auto">
          <a:xfrm>
            <a:off x="2654830" y="2523984"/>
            <a:ext cx="3240000" cy="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Lige pilforbindelse 10"/>
          <p:cNvCxnSpPr>
            <a:cxnSpLocks noChangeShapeType="1"/>
          </p:cNvCxnSpPr>
          <p:nvPr/>
        </p:nvCxnSpPr>
        <p:spPr bwMode="auto">
          <a:xfrm flipV="1">
            <a:off x="4275438" y="2630486"/>
            <a:ext cx="0" cy="798514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miter lim="800000"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kstboks 1"/>
          <p:cNvSpPr txBox="1">
            <a:spLocks noChangeArrowheads="1"/>
          </p:cNvSpPr>
          <p:nvPr/>
        </p:nvSpPr>
        <p:spPr bwMode="auto">
          <a:xfrm>
            <a:off x="798513" y="2257423"/>
            <a:ext cx="1592262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dirty="0" smtClean="0">
                <a:latin typeface="+mj-lt"/>
              </a:rPr>
              <a:t>Belæg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dirty="0" smtClean="0">
                <a:latin typeface="+mj-lt"/>
              </a:rPr>
              <a:t>(Data)</a:t>
            </a:r>
            <a:endParaRPr lang="da-DK" altLang="da-DK" sz="2000" dirty="0">
              <a:latin typeface="+mj-lt"/>
            </a:endParaRPr>
          </a:p>
        </p:txBody>
      </p:sp>
      <p:sp>
        <p:nvSpPr>
          <p:cNvPr id="10" name="Tekstboks 8"/>
          <p:cNvSpPr txBox="1">
            <a:spLocks noChangeArrowheads="1"/>
          </p:cNvSpPr>
          <p:nvPr/>
        </p:nvSpPr>
        <p:spPr bwMode="auto">
          <a:xfrm>
            <a:off x="6158885" y="2257424"/>
            <a:ext cx="2430462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dirty="0" smtClean="0">
                <a:latin typeface="+mj-lt"/>
              </a:rPr>
              <a:t>Påstand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dirty="0" smtClean="0">
                <a:latin typeface="+mj-lt"/>
              </a:rPr>
              <a:t>(Konklusion)</a:t>
            </a:r>
            <a:endParaRPr lang="da-DK" altLang="da-DK" sz="2000" dirty="0">
              <a:latin typeface="+mj-lt"/>
            </a:endParaRPr>
          </a:p>
        </p:txBody>
      </p:sp>
      <p:sp>
        <p:nvSpPr>
          <p:cNvPr id="2" name="Tekstboks 1"/>
          <p:cNvSpPr txBox="1"/>
          <p:nvPr/>
        </p:nvSpPr>
        <p:spPr>
          <a:xfrm>
            <a:off x="7365211" y="594900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/>
              <a:t>Toulmin</a:t>
            </a:r>
            <a:r>
              <a:rPr lang="da-DK" dirty="0" smtClean="0"/>
              <a:t> (2003)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604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287524" y="527829"/>
            <a:ext cx="8568952" cy="756363"/>
          </a:xfrm>
        </p:spPr>
        <p:txBody>
          <a:bodyPr anchor="t" anchorCtr="0">
            <a:noAutofit/>
          </a:bodyPr>
          <a:lstStyle/>
          <a:p>
            <a:pPr algn="l"/>
            <a:r>
              <a:rPr lang="da-DK" sz="4000" dirty="0" smtClean="0"/>
              <a:t>Analyse af argumentets 3 dele</a:t>
            </a:r>
            <a:br>
              <a:rPr lang="da-DK" sz="4000" dirty="0" smtClean="0"/>
            </a:br>
            <a:endParaRPr lang="da-DK" sz="4000" dirty="0"/>
          </a:p>
        </p:txBody>
      </p:sp>
      <p:sp>
        <p:nvSpPr>
          <p:cNvPr id="8" name="Pladsholder til indhold 7"/>
          <p:cNvSpPr>
            <a:spLocks noGrp="1"/>
          </p:cNvSpPr>
          <p:nvPr>
            <p:ph sz="half" idx="1"/>
          </p:nvPr>
        </p:nvSpPr>
        <p:spPr>
          <a:xfrm>
            <a:off x="287524" y="1985801"/>
            <a:ext cx="4104456" cy="487219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a-DK" sz="2000" dirty="0" smtClean="0"/>
              <a:t>Påstand  (konklusion/</a:t>
            </a:r>
            <a:r>
              <a:rPr lang="da-DK" sz="2000" dirty="0"/>
              <a:t> g</a:t>
            </a:r>
            <a:r>
              <a:rPr lang="da-DK" sz="2000" dirty="0" smtClean="0"/>
              <a:t>enstanden </a:t>
            </a:r>
            <a:r>
              <a:rPr lang="da-DK" sz="2000" dirty="0"/>
              <a:t>for problemformuleringen</a:t>
            </a:r>
            <a:r>
              <a:rPr lang="da-DK" sz="2000" dirty="0" smtClean="0"/>
              <a:t>): </a:t>
            </a:r>
          </a:p>
          <a:p>
            <a:r>
              <a:rPr lang="da-DK" sz="2000" dirty="0" smtClean="0"/>
              <a:t>Det, </a:t>
            </a:r>
            <a:r>
              <a:rPr lang="da-DK" sz="2000" dirty="0"/>
              <a:t>der søges fastslået eller retfærdiggjort. </a:t>
            </a:r>
          </a:p>
          <a:p>
            <a:endParaRPr lang="da-DK" sz="1000" dirty="0"/>
          </a:p>
          <a:p>
            <a:pPr marL="0" indent="0">
              <a:buNone/>
            </a:pPr>
            <a:r>
              <a:rPr lang="da-DK" sz="2000" dirty="0" smtClean="0"/>
              <a:t>Belæg (data): </a:t>
            </a:r>
          </a:p>
          <a:p>
            <a:r>
              <a:rPr lang="da-DK" sz="2000" dirty="0" smtClean="0"/>
              <a:t>Det grundlag </a:t>
            </a:r>
            <a:r>
              <a:rPr lang="da-DK" sz="2000" dirty="0"/>
              <a:t>som påstanden </a:t>
            </a:r>
            <a:r>
              <a:rPr lang="da-DK" sz="2000" dirty="0" smtClean="0"/>
              <a:t>umiddelbart </a:t>
            </a:r>
            <a:r>
              <a:rPr lang="da-DK" sz="2000" dirty="0"/>
              <a:t>bygger på. </a:t>
            </a:r>
          </a:p>
          <a:p>
            <a:endParaRPr lang="da-DK" sz="1000" dirty="0"/>
          </a:p>
          <a:p>
            <a:pPr marL="0" indent="0">
              <a:buNone/>
            </a:pPr>
            <a:r>
              <a:rPr lang="da-DK" sz="2000" dirty="0" smtClean="0"/>
              <a:t>Hjemmel (teori): </a:t>
            </a:r>
          </a:p>
          <a:p>
            <a:r>
              <a:rPr lang="da-DK" sz="2000" dirty="0" smtClean="0"/>
              <a:t>Den generelle regel /information, </a:t>
            </a:r>
            <a:r>
              <a:rPr lang="da-DK" sz="2000" dirty="0"/>
              <a:t>der forbinder belæg og </a:t>
            </a:r>
            <a:r>
              <a:rPr lang="da-DK" sz="2000" dirty="0" smtClean="0"/>
              <a:t>påstand (kan være implicit).</a:t>
            </a:r>
            <a:endParaRPr lang="da-DK" sz="2000" dirty="0"/>
          </a:p>
        </p:txBody>
      </p:sp>
      <p:grpSp>
        <p:nvGrpSpPr>
          <p:cNvPr id="3" name="Gruppe 2"/>
          <p:cNvGrpSpPr/>
          <p:nvPr/>
        </p:nvGrpSpPr>
        <p:grpSpPr>
          <a:xfrm>
            <a:off x="4391980" y="2196767"/>
            <a:ext cx="4470643" cy="2225133"/>
            <a:chOff x="179512" y="2259415"/>
            <a:chExt cx="4397353" cy="1961786"/>
          </a:xfrm>
        </p:grpSpPr>
        <p:sp>
          <p:nvSpPr>
            <p:cNvPr id="2" name="Tekstboks 1"/>
            <p:cNvSpPr txBox="1"/>
            <p:nvPr/>
          </p:nvSpPr>
          <p:spPr>
            <a:xfrm>
              <a:off x="179512" y="2276872"/>
              <a:ext cx="1440160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a-DK" sz="2000" dirty="0" smtClean="0"/>
                <a:t>Belæg</a:t>
              </a:r>
            </a:p>
            <a:p>
              <a:r>
                <a:rPr lang="da-DK" sz="2000" dirty="0" smtClean="0"/>
                <a:t>(Data)</a:t>
              </a:r>
            </a:p>
          </p:txBody>
        </p:sp>
        <p:sp>
          <p:nvSpPr>
            <p:cNvPr id="9" name="Tekstboks 8"/>
            <p:cNvSpPr txBox="1"/>
            <p:nvPr/>
          </p:nvSpPr>
          <p:spPr>
            <a:xfrm>
              <a:off x="3129165" y="2259415"/>
              <a:ext cx="1447700" cy="62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a-DK" sz="2000" dirty="0" smtClean="0"/>
                <a:t>Påstand</a:t>
              </a:r>
            </a:p>
            <a:p>
              <a:r>
                <a:rPr lang="da-DK" sz="2000" dirty="0" smtClean="0"/>
                <a:t>(Konklusion)</a:t>
              </a:r>
            </a:p>
          </p:txBody>
        </p:sp>
        <p:sp>
          <p:nvSpPr>
            <p:cNvPr id="10" name="Tekstboks 9"/>
            <p:cNvSpPr txBox="1"/>
            <p:nvPr/>
          </p:nvSpPr>
          <p:spPr>
            <a:xfrm>
              <a:off x="1551043" y="3651364"/>
              <a:ext cx="1728192" cy="5698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Hjemmel</a:t>
              </a:r>
            </a:p>
            <a:p>
              <a:r>
                <a:rPr lang="da-DK" dirty="0" smtClean="0"/>
                <a:t>(Teori)</a:t>
              </a:r>
            </a:p>
          </p:txBody>
        </p:sp>
        <p:cxnSp>
          <p:nvCxnSpPr>
            <p:cNvPr id="4" name="Lige pilforbindelse 3"/>
            <p:cNvCxnSpPr/>
            <p:nvPr/>
          </p:nvCxnSpPr>
          <p:spPr bwMode="auto">
            <a:xfrm flipV="1">
              <a:off x="1638320" y="2628854"/>
              <a:ext cx="1490844" cy="196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arrow"/>
            </a:ln>
            <a:effectLst/>
          </p:spPr>
        </p:cxnSp>
        <p:cxnSp>
          <p:nvCxnSpPr>
            <p:cNvPr id="11" name="Lige pilforbindelse 10"/>
            <p:cNvCxnSpPr>
              <a:stCxn id="10" idx="0"/>
            </p:cNvCxnSpPr>
            <p:nvPr/>
          </p:nvCxnSpPr>
          <p:spPr bwMode="auto">
            <a:xfrm flipV="1">
              <a:off x="2415139" y="2852936"/>
              <a:ext cx="0" cy="7984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arrow"/>
            </a:ln>
            <a:effectLst/>
          </p:spPr>
        </p:cxnSp>
      </p:grpSp>
      <p:sp>
        <p:nvSpPr>
          <p:cNvPr id="5" name="Rektangel 4"/>
          <p:cNvSpPr/>
          <p:nvPr/>
        </p:nvSpPr>
        <p:spPr>
          <a:xfrm>
            <a:off x="6417127" y="5769000"/>
            <a:ext cx="2620269" cy="720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endParaRPr lang="da-DK" dirty="0" smtClean="0"/>
          </a:p>
          <a:p>
            <a:r>
              <a:rPr lang="da-DK" dirty="0" err="1" smtClean="0"/>
              <a:t>Frankel</a:t>
            </a:r>
            <a:r>
              <a:rPr lang="da-DK" dirty="0" smtClean="0"/>
              <a:t> </a:t>
            </a:r>
            <a:r>
              <a:rPr lang="da-DK" dirty="0"/>
              <a:t>&amp; </a:t>
            </a:r>
            <a:r>
              <a:rPr lang="da-DK" dirty="0" smtClean="0"/>
              <a:t>Schmidt</a:t>
            </a:r>
            <a:r>
              <a:rPr lang="da-DK" dirty="0"/>
              <a:t> </a:t>
            </a:r>
            <a:r>
              <a:rPr lang="da-DK" dirty="0" smtClean="0"/>
              <a:t>(2013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277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tekst 21"/>
          <p:cNvSpPr>
            <a:spLocks noGrp="1"/>
          </p:cNvSpPr>
          <p:nvPr>
            <p:ph type="body" sz="quarter" idx="3"/>
          </p:nvPr>
        </p:nvSpPr>
        <p:spPr>
          <a:xfrm>
            <a:off x="251520" y="549000"/>
            <a:ext cx="8653102" cy="720000"/>
          </a:xfrm>
        </p:spPr>
        <p:txBody>
          <a:bodyPr anchor="t" anchorCtr="0">
            <a:noAutofit/>
          </a:bodyPr>
          <a:lstStyle/>
          <a:p>
            <a:r>
              <a:rPr lang="da-DK" sz="4000" b="0" dirty="0" smtClean="0"/>
              <a:t>OA argument</a:t>
            </a:r>
            <a:endParaRPr lang="da-DK" sz="4000" b="0" dirty="0"/>
          </a:p>
        </p:txBody>
      </p:sp>
      <p:sp>
        <p:nvSpPr>
          <p:cNvPr id="23" name="Pladsholder til indhold 22"/>
          <p:cNvSpPr>
            <a:spLocks noGrp="1"/>
          </p:cNvSpPr>
          <p:nvPr>
            <p:ph sz="quarter" idx="4"/>
          </p:nvPr>
        </p:nvSpPr>
        <p:spPr>
          <a:xfrm>
            <a:off x="251520" y="1989001"/>
            <a:ext cx="6120480" cy="482437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a-DK" sz="2000" dirty="0"/>
              <a:t>Belæg:</a:t>
            </a:r>
          </a:p>
          <a:p>
            <a:r>
              <a:rPr lang="da-DK" sz="2000" dirty="0"/>
              <a:t>Tidsmålinger af arbejdsprocesser 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i </a:t>
            </a:r>
            <a:r>
              <a:rPr lang="da-DK" sz="2000" dirty="0"/>
              <a:t>en børnehave viser stort </a:t>
            </a:r>
            <a:r>
              <a:rPr lang="da-DK" sz="2000" dirty="0" smtClean="0"/>
              <a:t>udsving</a:t>
            </a:r>
            <a:br>
              <a:rPr lang="da-DK" sz="2000" dirty="0" smtClean="0"/>
            </a:br>
            <a:r>
              <a:rPr lang="da-DK" sz="2000" dirty="0" smtClean="0"/>
              <a:t> </a:t>
            </a:r>
            <a:r>
              <a:rPr lang="da-DK" sz="2000" dirty="0"/>
              <a:t>i den </a:t>
            </a:r>
            <a:r>
              <a:rPr lang="da-DK" sz="2000" dirty="0" smtClean="0"/>
              <a:t>tid, </a:t>
            </a:r>
            <a:r>
              <a:rPr lang="da-DK" sz="2000" dirty="0"/>
              <a:t>det tager at udføre den samme opgave</a:t>
            </a:r>
            <a:r>
              <a:rPr lang="da-DK" sz="2000" dirty="0" smtClean="0"/>
              <a:t>.</a:t>
            </a:r>
          </a:p>
          <a:p>
            <a:endParaRPr lang="da-DK" sz="1000" dirty="0"/>
          </a:p>
          <a:p>
            <a:pPr marL="0" indent="0">
              <a:buNone/>
            </a:pPr>
            <a:r>
              <a:rPr lang="da-DK" sz="2000" dirty="0" smtClean="0"/>
              <a:t>Påstand:</a:t>
            </a:r>
          </a:p>
          <a:p>
            <a:r>
              <a:rPr lang="da-DK" sz="2000" dirty="0" smtClean="0"/>
              <a:t>Børnehaver kunne effektiviseres ved at optimere arbejdsprocesserne mere som f.eks. på </a:t>
            </a:r>
            <a:r>
              <a:rPr lang="da-DK" sz="2000" dirty="0" err="1" smtClean="0"/>
              <a:t>McDonalds</a:t>
            </a:r>
            <a:r>
              <a:rPr lang="da-DK" sz="2000" dirty="0" smtClean="0"/>
              <a:t>.</a:t>
            </a:r>
          </a:p>
          <a:p>
            <a:pPr marL="0" indent="0">
              <a:buNone/>
            </a:pPr>
            <a:endParaRPr lang="da-DK" sz="1000" dirty="0" smtClean="0"/>
          </a:p>
          <a:p>
            <a:pPr marL="0" indent="0">
              <a:buNone/>
            </a:pPr>
            <a:r>
              <a:rPr lang="da-DK" sz="2000" dirty="0" smtClean="0"/>
              <a:t>Hjemmel:</a:t>
            </a:r>
          </a:p>
          <a:p>
            <a:r>
              <a:rPr lang="da-DK" sz="2000" dirty="0" smtClean="0"/>
              <a:t>Hvis hver enkelt af arbejdsprocesserne optimeres, bliver den samlede produktion så effektiv som muligt (Taylor 1916). </a:t>
            </a:r>
          </a:p>
          <a:p>
            <a:endParaRPr lang="da-DK" sz="2000" dirty="0" smtClean="0"/>
          </a:p>
          <a:p>
            <a:endParaRPr lang="da-DK" sz="2000" dirty="0" smtClean="0"/>
          </a:p>
          <a:p>
            <a:endParaRPr lang="da-DK" sz="2000" dirty="0"/>
          </a:p>
        </p:txBody>
      </p:sp>
      <p:sp>
        <p:nvSpPr>
          <p:cNvPr id="13" name="Tekstboks 7"/>
          <p:cNvSpPr txBox="1"/>
          <p:nvPr/>
        </p:nvSpPr>
        <p:spPr>
          <a:xfrm>
            <a:off x="4351538" y="2146582"/>
            <a:ext cx="144016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da-DK" sz="2000" dirty="0" smtClean="0"/>
              <a:t>Belæg</a:t>
            </a:r>
          </a:p>
          <a:p>
            <a:r>
              <a:rPr lang="da-DK" sz="2000" dirty="0" smtClean="0"/>
              <a:t>Data</a:t>
            </a:r>
          </a:p>
          <a:p>
            <a:endParaRPr lang="da-DK" sz="2000" dirty="0" smtClean="0"/>
          </a:p>
        </p:txBody>
      </p:sp>
      <p:sp>
        <p:nvSpPr>
          <p:cNvPr id="14" name="Tekstboks 8"/>
          <p:cNvSpPr txBox="1"/>
          <p:nvPr/>
        </p:nvSpPr>
        <p:spPr>
          <a:xfrm>
            <a:off x="7536470" y="2146582"/>
            <a:ext cx="13681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000" dirty="0" smtClean="0"/>
              <a:t>Påstand</a:t>
            </a:r>
          </a:p>
          <a:p>
            <a:r>
              <a:rPr lang="da-DK" sz="2000" dirty="0" smtClean="0"/>
              <a:t>Konklusion</a:t>
            </a:r>
          </a:p>
        </p:txBody>
      </p:sp>
      <p:sp>
        <p:nvSpPr>
          <p:cNvPr id="15" name="Tekstboks 9"/>
          <p:cNvSpPr txBox="1"/>
          <p:nvPr/>
        </p:nvSpPr>
        <p:spPr>
          <a:xfrm>
            <a:off x="5799988" y="3590627"/>
            <a:ext cx="17281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000" dirty="0" smtClean="0"/>
              <a:t>Hjemmel</a:t>
            </a:r>
          </a:p>
          <a:p>
            <a:r>
              <a:rPr lang="da-DK" sz="2000" dirty="0" smtClean="0"/>
              <a:t>Teori</a:t>
            </a:r>
          </a:p>
        </p:txBody>
      </p:sp>
      <p:cxnSp>
        <p:nvCxnSpPr>
          <p:cNvPr id="16" name="Lige pilforbindelse 15"/>
          <p:cNvCxnSpPr/>
          <p:nvPr/>
        </p:nvCxnSpPr>
        <p:spPr bwMode="auto">
          <a:xfrm flipV="1">
            <a:off x="5908000" y="2514642"/>
            <a:ext cx="1512168" cy="146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  <p:cxnSp>
        <p:nvCxnSpPr>
          <p:cNvPr id="17" name="Lige pilforbindelse 16"/>
          <p:cNvCxnSpPr/>
          <p:nvPr/>
        </p:nvCxnSpPr>
        <p:spPr bwMode="auto">
          <a:xfrm flipV="1">
            <a:off x="6664084" y="2670698"/>
            <a:ext cx="0" cy="7984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453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496</Words>
  <Application>Microsoft Office PowerPoint</Application>
  <PresentationFormat>Skærmshow (4:3)</PresentationFormat>
  <Paragraphs>110</Paragraphs>
  <Slides>12</Slides>
  <Notes>11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Palatino Bold</vt:lpstr>
      <vt:lpstr>Times New Roman</vt:lpstr>
      <vt:lpstr>Kontortema</vt:lpstr>
      <vt:lpstr>2. Tema</vt:lpstr>
      <vt:lpstr>Schmidt om 4 typer af relationer: 4 genstandsgørelser af arbejdsorganisationen </vt:lpstr>
      <vt:lpstr>4 typer relationer i organisationer</vt:lpstr>
      <vt:lpstr>De to første typer relationer dækker forskellige aspekter af arbejdets organisering</vt:lpstr>
      <vt:lpstr>Formel/uformel organisering</vt:lpstr>
      <vt:lpstr>Argumentationsanalyse</vt:lpstr>
      <vt:lpstr>3 dele af et argument</vt:lpstr>
      <vt:lpstr>Analyse af argumentets 3 dele </vt:lpstr>
      <vt:lpstr>PowerPoint-præsentation</vt:lpstr>
      <vt:lpstr>Der skal være overensstemmelse mellem belæg, hjemmel og påstand </vt:lpstr>
      <vt:lpstr>Eksempel: Schmidt tilbyder 4 hjemler:</vt:lpstr>
      <vt:lpstr>Hjemlerne</vt:lpstr>
    </vt:vector>
  </TitlesOfParts>
  <Company>CBS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Tema</dc:title>
  <dc:creator>Tine Murphy</dc:creator>
  <cp:lastModifiedBy>Sofie Kristiansen</cp:lastModifiedBy>
  <cp:revision>19</cp:revision>
  <dcterms:created xsi:type="dcterms:W3CDTF">2016-08-01T08:06:08Z</dcterms:created>
  <dcterms:modified xsi:type="dcterms:W3CDTF">2016-08-26T07:25:43Z</dcterms:modified>
</cp:coreProperties>
</file>