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3" r:id="rId14"/>
    <p:sldId id="274" r:id="rId15"/>
    <p:sldId id="275" r:id="rId16"/>
    <p:sldId id="276" r:id="rId17"/>
    <p:sldId id="268" r:id="rId18"/>
    <p:sldId id="269" r:id="rId19"/>
    <p:sldId id="270" r:id="rId20"/>
    <p:sldId id="271" r:id="rId21"/>
    <p:sldId id="272" r:id="rId22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60" autoAdjust="0"/>
    <p:restoredTop sz="82334" autoAdjust="0"/>
  </p:normalViewPr>
  <p:slideViewPr>
    <p:cSldViewPr>
      <p:cViewPr varScale="1">
        <p:scale>
          <a:sx n="85" d="100"/>
          <a:sy n="85" d="100"/>
        </p:scale>
        <p:origin x="70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9" d="100"/>
          <a:sy n="79" d="100"/>
        </p:scale>
        <p:origin x="1164" y="108"/>
      </p:cViewPr>
      <p:guideLst/>
    </p:cSldViewPr>
  </p:notesViewPr>
  <p:gridSpacing cx="120000" cy="12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2CA2D9-CCCA-46CD-87A5-648B24789300}" type="datetimeFigureOut">
              <a:rPr lang="da-DK" smtClean="0"/>
              <a:t>26-08-2016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82D1BD-CE84-4126-A181-056F3EC0066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812066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558906-F9FC-47D4-8411-D1A3C4C33E3B}" type="datetimeFigureOut">
              <a:rPr lang="da-DK" smtClean="0"/>
              <a:t>26-08-2016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2ED7F6-FB51-453E-AEF8-13C2130DE9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19412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2ED7F6-FB51-453E-AEF8-13C2130DE9D0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06734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sz="1200" dirty="0" smtClean="0"/>
              <a:t>Frankel, </a:t>
            </a:r>
            <a:r>
              <a:rPr lang="da-DK" sz="1200" smtClean="0"/>
              <a:t>2012a</a:t>
            </a:r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CE27C-A571-49DE-925D-E01F975D8EF4}" type="slidenum">
              <a:rPr lang="da-DK" smtClean="0"/>
              <a:t>13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479384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2185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a-DK" sz="1200" dirty="0" smtClean="0"/>
              <a:t>Frankel, </a:t>
            </a:r>
            <a:r>
              <a:rPr lang="da-DK" sz="1200" dirty="0" err="1" smtClean="0"/>
              <a:t>2012a</a:t>
            </a:r>
            <a:endParaRPr lang="en-US" altLang="da-DK" dirty="0" smtClean="0">
              <a:ea typeface="ＭＳ Ｐゴシック" pitchFamily="34" charset="-128"/>
            </a:endParaRPr>
          </a:p>
        </p:txBody>
      </p:sp>
      <p:sp>
        <p:nvSpPr>
          <p:cNvPr id="1218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F0376B3E-E657-4F24-9DC4-223BAAD285B6}" type="slidenum">
              <a:rPr lang="da-DK" altLang="da-DK" sz="1200">
                <a:latin typeface="Times New Roman" pitchFamily="18" charset="0"/>
              </a:rPr>
              <a:pPr eaLnBrk="1" hangingPunct="1"/>
              <a:t>14</a:t>
            </a:fld>
            <a:endParaRPr lang="da-DK" altLang="da-DK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2595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da-DK" dirty="0" smtClean="0">
                <a:ea typeface="ＭＳ Ｐゴシック" pitchFamily="34" charset="-128"/>
              </a:rPr>
              <a:t>=&gt; </a:t>
            </a:r>
            <a:r>
              <a:rPr lang="en-US" altLang="da-DK" dirty="0" err="1" smtClean="0">
                <a:ea typeface="ＭＳ Ｐゴシック" pitchFamily="34" charset="-128"/>
              </a:rPr>
              <a:t>enormt</a:t>
            </a:r>
            <a:r>
              <a:rPr lang="en-US" altLang="da-DK" dirty="0" smtClean="0">
                <a:ea typeface="ＭＳ Ｐゴシック" pitchFamily="34" charset="-128"/>
              </a:rPr>
              <a:t> </a:t>
            </a:r>
            <a:r>
              <a:rPr lang="en-US" altLang="da-DK" dirty="0" err="1" smtClean="0">
                <a:ea typeface="ＭＳ Ｐゴシック" pitchFamily="34" charset="-128"/>
              </a:rPr>
              <a:t>antal</a:t>
            </a:r>
            <a:r>
              <a:rPr lang="en-US" altLang="da-DK" baseline="0" dirty="0" smtClean="0">
                <a:ea typeface="ＭＳ Ｐゴシック" pitchFamily="34" charset="-128"/>
              </a:rPr>
              <a:t> </a:t>
            </a:r>
            <a:r>
              <a:rPr lang="en-US" altLang="da-DK" baseline="0" dirty="0" err="1" smtClean="0">
                <a:ea typeface="ＭＳ Ｐゴシック" pitchFamily="34" charset="-128"/>
              </a:rPr>
              <a:t>relationer</a:t>
            </a:r>
            <a:r>
              <a:rPr lang="en-US" altLang="da-DK" baseline="0" dirty="0" smtClean="0">
                <a:ea typeface="ＭＳ Ｐゴシック" pitchFamily="34" charset="-128"/>
              </a:rPr>
              <a:t> </a:t>
            </a:r>
            <a:r>
              <a:rPr lang="en-US" altLang="da-DK" baseline="0" dirty="0" err="1" smtClean="0">
                <a:ea typeface="ＭＳ Ｐゴシック" pitchFamily="34" charset="-128"/>
              </a:rPr>
              <a:t>muligt</a:t>
            </a:r>
            <a:r>
              <a:rPr lang="en-US" altLang="da-DK" baseline="0" dirty="0" smtClean="0">
                <a:ea typeface="ＭＳ Ｐゴシック" pitchFamily="34" charset="-128"/>
              </a:rPr>
              <a:t> </a:t>
            </a:r>
            <a:r>
              <a:rPr lang="en-US" altLang="da-DK" baseline="0" dirty="0" err="1" smtClean="0">
                <a:ea typeface="ＭＳ Ｐゴシック" pitchFamily="34" charset="-128"/>
              </a:rPr>
              <a:t>når</a:t>
            </a:r>
            <a:r>
              <a:rPr lang="en-US" altLang="da-DK" baseline="0" dirty="0" smtClean="0">
                <a:ea typeface="ＭＳ Ｐゴシック" pitchFamily="34" charset="-128"/>
              </a:rPr>
              <a:t> </a:t>
            </a:r>
            <a:r>
              <a:rPr lang="en-US" altLang="da-DK" baseline="0" dirty="0" err="1" smtClean="0">
                <a:ea typeface="ＭＳ Ｐゴシック" pitchFamily="34" charset="-128"/>
              </a:rPr>
              <a:t>antallet</a:t>
            </a:r>
            <a:r>
              <a:rPr lang="en-US" altLang="da-DK" baseline="0" dirty="0" smtClean="0">
                <a:ea typeface="ＭＳ Ｐゴシック" pitchFamily="34" charset="-128"/>
              </a:rPr>
              <a:t> </a:t>
            </a:r>
            <a:r>
              <a:rPr lang="en-US" altLang="da-DK" baseline="0" dirty="0" err="1" smtClean="0">
                <a:ea typeface="ＭＳ Ｐゴシック" pitchFamily="34" charset="-128"/>
              </a:rPr>
              <a:t>af</a:t>
            </a:r>
            <a:r>
              <a:rPr lang="en-US" altLang="da-DK" baseline="0" dirty="0" smtClean="0">
                <a:ea typeface="ＭＳ Ｐゴシック" pitchFamily="34" charset="-128"/>
              </a:rPr>
              <a:t> </a:t>
            </a:r>
            <a:r>
              <a:rPr lang="en-US" altLang="da-DK" baseline="0" dirty="0" err="1" smtClean="0">
                <a:ea typeface="ＭＳ Ｐゴシック" pitchFamily="34" charset="-128"/>
              </a:rPr>
              <a:t>aktører</a:t>
            </a:r>
            <a:r>
              <a:rPr lang="en-US" altLang="da-DK" baseline="0" dirty="0" smtClean="0">
                <a:ea typeface="ＭＳ Ｐゴシック" pitchFamily="34" charset="-128"/>
              </a:rPr>
              <a:t> </a:t>
            </a:r>
            <a:r>
              <a:rPr lang="en-US" altLang="da-DK" baseline="0" dirty="0" err="1" smtClean="0">
                <a:ea typeface="ＭＳ Ｐゴシック" pitchFamily="34" charset="-128"/>
              </a:rPr>
              <a:t>vokser</a:t>
            </a:r>
            <a:r>
              <a:rPr lang="en-US" altLang="da-DK" baseline="0" dirty="0" smtClean="0">
                <a:ea typeface="ＭＳ Ｐゴシック" pitchFamily="34" charset="-128"/>
              </a:rPr>
              <a:t> + mange </a:t>
            </a:r>
            <a:r>
              <a:rPr lang="en-US" altLang="da-DK" baseline="0" dirty="0" err="1" smtClean="0">
                <a:ea typeface="ＭＳ Ｐゴシック" pitchFamily="34" charset="-128"/>
              </a:rPr>
              <a:t>forskellige</a:t>
            </a:r>
            <a:r>
              <a:rPr lang="en-US" altLang="da-DK" baseline="0" dirty="0" smtClean="0">
                <a:ea typeface="ＭＳ Ｐゴシック" pitchFamily="34" charset="-128"/>
              </a:rPr>
              <a:t> </a:t>
            </a:r>
            <a:r>
              <a:rPr lang="en-US" altLang="da-DK" baseline="0" dirty="0" err="1" smtClean="0">
                <a:ea typeface="ＭＳ Ｐゴシック" pitchFamily="34" charset="-128"/>
              </a:rPr>
              <a:t>typer</a:t>
            </a:r>
            <a:r>
              <a:rPr lang="en-US" altLang="da-DK" baseline="0" dirty="0" smtClean="0">
                <a:ea typeface="ＭＳ Ｐゴシック" pitchFamily="34" charset="-128"/>
              </a:rPr>
              <a:t> </a:t>
            </a:r>
            <a:r>
              <a:rPr lang="en-US" altLang="da-DK" baseline="0" dirty="0" err="1" smtClean="0">
                <a:ea typeface="ＭＳ Ｐゴシック" pitchFamily="34" charset="-128"/>
              </a:rPr>
              <a:t>rerlationer</a:t>
            </a:r>
            <a:r>
              <a:rPr lang="en-US" altLang="da-DK" baseline="0" dirty="0" smtClean="0">
                <a:ea typeface="ＭＳ Ｐゴシック" pitchFamily="34" charset="-128"/>
              </a:rPr>
              <a:t> </a:t>
            </a:r>
            <a:r>
              <a:rPr lang="en-US" altLang="da-DK" baseline="0" dirty="0" err="1" smtClean="0">
                <a:ea typeface="ＭＳ Ｐゴシック" pitchFamily="34" charset="-128"/>
              </a:rPr>
              <a:t>mulige</a:t>
            </a:r>
            <a:r>
              <a:rPr lang="en-US" altLang="da-DK" baseline="0" dirty="0" smtClean="0">
                <a:ea typeface="ＭＳ Ｐゴシック" pitchFamily="34" charset="-128"/>
              </a:rPr>
              <a:t> </a:t>
            </a:r>
            <a:r>
              <a:rPr lang="en-US" altLang="da-DK" baseline="0" dirty="0" err="1" smtClean="0">
                <a:ea typeface="ＭＳ Ｐゴシック" pitchFamily="34" charset="-128"/>
              </a:rPr>
              <a:t>mellem</a:t>
            </a:r>
            <a:r>
              <a:rPr lang="en-US" altLang="da-DK" baseline="0" dirty="0" smtClean="0">
                <a:ea typeface="ＭＳ Ｐゴシック" pitchFamily="34" charset="-128"/>
              </a:rPr>
              <a:t> de </a:t>
            </a:r>
            <a:r>
              <a:rPr lang="en-US" altLang="da-DK" baseline="0" dirty="0" err="1" smtClean="0">
                <a:ea typeface="ＭＳ Ｐゴシック" pitchFamily="34" charset="-128"/>
              </a:rPr>
              <a:t>samme</a:t>
            </a:r>
            <a:r>
              <a:rPr lang="en-US" altLang="da-DK" baseline="0" dirty="0" smtClean="0">
                <a:ea typeface="ＭＳ Ｐゴシック" pitchFamily="34" charset="-128"/>
              </a:rPr>
              <a:t> to </a:t>
            </a:r>
            <a:r>
              <a:rPr lang="en-US" altLang="da-DK" baseline="0" dirty="0" err="1" smtClean="0">
                <a:ea typeface="ＭＳ Ｐゴシック" pitchFamily="34" charset="-128"/>
              </a:rPr>
              <a:t>aktører</a:t>
            </a:r>
            <a:r>
              <a:rPr lang="en-US" altLang="da-DK" baseline="0" dirty="0" smtClean="0">
                <a:ea typeface="ＭＳ Ｐゴシック" pitchFamily="34" charset="-128"/>
              </a:rPr>
              <a:t> =&gt; vi </a:t>
            </a:r>
            <a:r>
              <a:rPr lang="en-US" altLang="da-DK" baseline="0" dirty="0" err="1" smtClean="0">
                <a:ea typeface="ＭＳ Ｐゴシック" pitchFamily="34" charset="-128"/>
              </a:rPr>
              <a:t>må</a:t>
            </a:r>
            <a:r>
              <a:rPr lang="en-US" altLang="da-DK" baseline="0" dirty="0" smtClean="0">
                <a:ea typeface="ＭＳ Ｐゴシック" pitchFamily="34" charset="-128"/>
              </a:rPr>
              <a:t> </a:t>
            </a:r>
            <a:r>
              <a:rPr lang="en-US" altLang="da-DK" baseline="0" dirty="0" err="1" smtClean="0">
                <a:ea typeface="ＭＳ Ｐゴシック" pitchFamily="34" charset="-128"/>
              </a:rPr>
              <a:t>vælge</a:t>
            </a:r>
            <a:r>
              <a:rPr lang="en-US" altLang="da-DK" baseline="0" dirty="0" smtClean="0">
                <a:ea typeface="ＭＳ Ｐゴシック" pitchFamily="34" charset="-128"/>
              </a:rPr>
              <a:t> </a:t>
            </a:r>
            <a:r>
              <a:rPr lang="en-US" altLang="da-DK" baseline="0" dirty="0" err="1" smtClean="0">
                <a:ea typeface="ＭＳ Ｐゴシック" pitchFamily="34" charset="-128"/>
              </a:rPr>
              <a:t>hvilke</a:t>
            </a:r>
            <a:r>
              <a:rPr lang="en-US" altLang="da-DK" baseline="0" dirty="0" smtClean="0">
                <a:ea typeface="ＭＳ Ｐゴシック" pitchFamily="34" charset="-128"/>
              </a:rPr>
              <a:t> vi </a:t>
            </a:r>
            <a:r>
              <a:rPr lang="en-US" altLang="da-DK" baseline="0" dirty="0" err="1" smtClean="0">
                <a:ea typeface="ＭＳ Ｐゴシック" pitchFamily="34" charset="-128"/>
              </a:rPr>
              <a:t>vil</a:t>
            </a:r>
            <a:r>
              <a:rPr lang="en-US" altLang="da-DK" baseline="0" dirty="0" smtClean="0">
                <a:ea typeface="ＭＳ Ｐゴシック" pitchFamily="34" charset="-128"/>
              </a:rPr>
              <a:t> </a:t>
            </a:r>
            <a:r>
              <a:rPr lang="en-US" altLang="da-DK" baseline="0" dirty="0" err="1" smtClean="0">
                <a:ea typeface="ＭＳ Ｐゴシック" pitchFamily="34" charset="-128"/>
              </a:rPr>
              <a:t>gøre</a:t>
            </a:r>
            <a:r>
              <a:rPr lang="en-US" altLang="da-DK" baseline="0" dirty="0" smtClean="0">
                <a:ea typeface="ＭＳ Ｐゴシック" pitchFamily="34" charset="-128"/>
              </a:rPr>
              <a:t> </a:t>
            </a:r>
            <a:r>
              <a:rPr lang="en-US" altLang="da-DK" baseline="0" dirty="0" err="1" smtClean="0">
                <a:ea typeface="ＭＳ Ｐゴシック" pitchFamily="34" charset="-128"/>
              </a:rPr>
              <a:t>til</a:t>
            </a:r>
            <a:r>
              <a:rPr lang="en-US" altLang="da-DK" baseline="0" dirty="0" smtClean="0">
                <a:ea typeface="ＭＳ Ｐゴシック" pitchFamily="34" charset="-128"/>
              </a:rPr>
              <a:t> </a:t>
            </a:r>
            <a:r>
              <a:rPr lang="en-US" altLang="da-DK" baseline="0" dirty="0" err="1" smtClean="0">
                <a:ea typeface="ＭＳ Ｐゴシック" pitchFamily="34" charset="-128"/>
              </a:rPr>
              <a:t>genstand</a:t>
            </a:r>
            <a:r>
              <a:rPr lang="en-US" altLang="da-DK" baseline="0" dirty="0" smtClean="0">
                <a:ea typeface="ＭＳ Ｐゴシック" pitchFamily="34" charset="-128"/>
              </a:rPr>
              <a:t> for </a:t>
            </a:r>
            <a:r>
              <a:rPr lang="en-US" altLang="da-DK" baseline="0" dirty="0" err="1" smtClean="0">
                <a:ea typeface="ＭＳ Ｐゴシック" pitchFamily="34" charset="-128"/>
              </a:rPr>
              <a:t>analyse</a:t>
            </a:r>
            <a:r>
              <a:rPr lang="en-US" altLang="da-DK" baseline="0" dirty="0" smtClean="0">
                <a:ea typeface="ＭＳ Ｐゴシック" pitchFamily="34" charset="-128"/>
              </a:rPr>
              <a:t>.</a:t>
            </a:r>
            <a:endParaRPr lang="en-US" altLang="da-DK" dirty="0" smtClean="0">
              <a:ea typeface="ＭＳ Ｐゴシック" pitchFamily="34" charset="-128"/>
            </a:endParaRPr>
          </a:p>
          <a:p>
            <a:r>
              <a:rPr lang="da-DK" sz="1200" dirty="0" smtClean="0"/>
              <a:t>Frankel, </a:t>
            </a:r>
            <a:r>
              <a:rPr lang="da-DK" sz="1200" dirty="0" err="1" smtClean="0"/>
              <a:t>2012a</a:t>
            </a:r>
            <a:endParaRPr lang="en-US" altLang="da-DK" dirty="0" smtClean="0">
              <a:ea typeface="ＭＳ Ｐゴシック" pitchFamily="34" charset="-128"/>
            </a:endParaRPr>
          </a:p>
        </p:txBody>
      </p:sp>
      <p:sp>
        <p:nvSpPr>
          <p:cNvPr id="12595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8194AC53-148F-4A03-A4F7-8C3ABA4F4C4B}" type="slidenum">
              <a:rPr lang="da-DK" altLang="da-DK" sz="1200">
                <a:latin typeface="Times New Roman" pitchFamily="18" charset="0"/>
              </a:rPr>
              <a:pPr eaLnBrk="1" hangingPunct="1"/>
              <a:t>15</a:t>
            </a:fld>
            <a:endParaRPr lang="da-DK" altLang="da-DK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a-DK" sz="1200" dirty="0" smtClean="0"/>
              <a:t>Frankel, </a:t>
            </a:r>
            <a:r>
              <a:rPr lang="da-DK" sz="1200" dirty="0" err="1" smtClean="0"/>
              <a:t>2012a</a:t>
            </a:r>
            <a:endParaRPr lang="en-US" altLang="da-DK" dirty="0" smtClean="0">
              <a:ea typeface="ＭＳ Ｐゴシック" pitchFamily="34" charset="-128"/>
            </a:endParaRPr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7724EC1A-F21F-4899-8227-798383B6E194}" type="slidenum">
              <a:rPr lang="da-DK" altLang="da-DK" sz="1200">
                <a:latin typeface="Times New Roman" pitchFamily="18" charset="0"/>
              </a:rPr>
              <a:pPr eaLnBrk="1" hangingPunct="1"/>
              <a:t>16</a:t>
            </a:fld>
            <a:endParaRPr lang="da-DK" altLang="da-DK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Pladsholder til diasbille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6" name="Pladsholder til no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a-DK" altLang="da-DK" dirty="0" smtClean="0">
                <a:ea typeface="ＭＳ Ｐゴシック" pitchFamily="34" charset="-128"/>
              </a:rPr>
              <a:t>Når vi tegner det, så tegner vi relationer mellem adskilte arbejdsprocesser, som har et output i form af hvert sit delprodukt.</a:t>
            </a:r>
          </a:p>
          <a:p>
            <a:endParaRPr lang="da-DK" altLang="da-DK" dirty="0" smtClean="0">
              <a:ea typeface="ＭＳ Ｐゴシック" pitchFamily="34" charset="-128"/>
            </a:endParaRPr>
          </a:p>
          <a:p>
            <a:r>
              <a:rPr lang="da-DK" altLang="da-DK" dirty="0" smtClean="0">
                <a:ea typeface="ＭＳ Ｐゴシック" pitchFamily="34" charset="-128"/>
              </a:rPr>
              <a:t>F.eks. På</a:t>
            </a:r>
            <a:r>
              <a:rPr lang="da-DK" altLang="da-DK" baseline="0" dirty="0" smtClean="0">
                <a:ea typeface="ＭＳ Ｐゴシック" pitchFamily="34" charset="-128"/>
              </a:rPr>
              <a:t> en byggeplads kan vi genstandsgøre de arbejdsprocesser, som indgår i at bygge et hus.</a:t>
            </a:r>
          </a:p>
          <a:p>
            <a:endParaRPr lang="da-DK" altLang="da-DK" dirty="0" smtClean="0">
              <a:ea typeface="ＭＳ Ｐゴシック" pitchFamily="34" charset="-128"/>
            </a:endParaRPr>
          </a:p>
        </p:txBody>
      </p:sp>
      <p:sp>
        <p:nvSpPr>
          <p:cNvPr id="113667" name="Pladsholder til dias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5555EDFE-B83B-44C6-9B52-682A995BD6EF}" type="slidenum">
              <a:rPr lang="da-DK" altLang="da-DK" sz="1200">
                <a:latin typeface="Times New Roman" pitchFamily="18" charset="0"/>
              </a:rPr>
              <a:pPr eaLnBrk="1" hangingPunct="1"/>
              <a:t>18</a:t>
            </a:fld>
            <a:endParaRPr lang="da-DK" altLang="da-DK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Serielle = lineære.</a:t>
            </a:r>
          </a:p>
          <a:p>
            <a:r>
              <a:rPr lang="da-DK" dirty="0" smtClean="0"/>
              <a:t>I analyser af organisationer brug de rigtige begreber.</a:t>
            </a:r>
          </a:p>
          <a:p>
            <a:r>
              <a:rPr lang="da-DK" b="1" dirty="0" smtClean="0"/>
              <a:t>Serielle </a:t>
            </a:r>
            <a:r>
              <a:rPr lang="da-DK" dirty="0" smtClean="0"/>
              <a:t>koblinger i bygning af en</a:t>
            </a:r>
            <a:r>
              <a:rPr lang="da-DK" baseline="0" dirty="0" smtClean="0"/>
              <a:t> væg</a:t>
            </a:r>
            <a:r>
              <a:rPr lang="da-DK" dirty="0" smtClean="0"/>
              <a:t>: vægskelet bygges, el-ledninger lægges i væggen, gipsplader sættes ovenpå, væggen</a:t>
            </a:r>
            <a:r>
              <a:rPr lang="da-DK" baseline="0" dirty="0" smtClean="0"/>
              <a:t> pudses op, og væggen</a:t>
            </a:r>
            <a:r>
              <a:rPr lang="da-DK" dirty="0" smtClean="0"/>
              <a:t> males.</a:t>
            </a:r>
          </a:p>
          <a:p>
            <a:r>
              <a:rPr lang="da-DK" b="1" dirty="0" smtClean="0"/>
              <a:t>Komplekse</a:t>
            </a:r>
            <a:r>
              <a:rPr lang="da-DK" dirty="0" smtClean="0"/>
              <a:t> koblinger i design</a:t>
            </a:r>
            <a:r>
              <a:rPr lang="da-DK" baseline="0" dirty="0" smtClean="0"/>
              <a:t> af typehuse</a:t>
            </a:r>
            <a:r>
              <a:rPr lang="da-DK" dirty="0" smtClean="0"/>
              <a:t>: arkitekt</a:t>
            </a:r>
            <a:r>
              <a:rPr lang="da-DK" baseline="0" dirty="0" smtClean="0"/>
              <a:t> foreslår overordnet design, bygherre giver feedback på design, arkitekt justerer design, arkitekt udarbejder detaljeret pris på byggeri, bygherre beder om justeringer af design </a:t>
            </a:r>
            <a:r>
              <a:rPr lang="da-DK" baseline="0" dirty="0" err="1" smtClean="0"/>
              <a:t>pba</a:t>
            </a:r>
            <a:r>
              <a:rPr lang="da-DK" baseline="0" dirty="0" smtClean="0"/>
              <a:t> prisoverslag, arkitekt justerer detaljeret plan…. Etc.</a:t>
            </a:r>
          </a:p>
          <a:p>
            <a:r>
              <a:rPr lang="da-DK" b="1" baseline="0" dirty="0" smtClean="0"/>
              <a:t>Parallelle </a:t>
            </a:r>
            <a:r>
              <a:rPr lang="da-DK" baseline="0" dirty="0" smtClean="0"/>
              <a:t>koblinger ved isætning af dør: mur bygges med specificeret hul til dør, på samme tid bygges dør uafhængigt efter specifikationer, produkterne af de to processer samles når døren sættes i muren.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9D9C2B-19DE-4A92-9D20-D2D0C2E61A67}" type="slidenum">
              <a:rPr lang="da-DK" altLang="da-DK" smtClean="0"/>
              <a:pPr/>
              <a:t>19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2058867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Tegn på tavlen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9D9C2B-19DE-4A92-9D20-D2D0C2E61A67}" type="slidenum">
              <a:rPr lang="da-DK" altLang="da-DK" smtClean="0"/>
              <a:pPr/>
              <a:t>20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374578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I hvilken firkant tror</a:t>
            </a:r>
            <a:r>
              <a:rPr lang="da-DK" baseline="0" dirty="0" smtClean="0"/>
              <a:t> I, at </a:t>
            </a:r>
            <a:r>
              <a:rPr lang="da-DK" baseline="0" dirty="0" err="1" smtClean="0"/>
              <a:t>Perrow</a:t>
            </a:r>
            <a:r>
              <a:rPr lang="da-DK" baseline="0" dirty="0" smtClean="0"/>
              <a:t> mener at man kan forvente uheld?</a:t>
            </a:r>
          </a:p>
          <a:p>
            <a:r>
              <a:rPr lang="da-DK" baseline="0" dirty="0" smtClean="0"/>
              <a:t>Frankel (</a:t>
            </a:r>
            <a:r>
              <a:rPr lang="da-DK" baseline="0" dirty="0" err="1" smtClean="0"/>
              <a:t>2012a</a:t>
            </a:r>
            <a:r>
              <a:rPr lang="da-DK" baseline="0" smtClean="0"/>
              <a:t>)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9D9C2B-19DE-4A92-9D20-D2D0C2E61A67}" type="slidenum">
              <a:rPr lang="da-DK" altLang="da-DK" smtClean="0"/>
              <a:pPr/>
              <a:t>21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4182075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Frankel (</a:t>
            </a:r>
            <a:r>
              <a:rPr lang="da-DK" dirty="0" err="1" smtClean="0"/>
              <a:t>2012a</a:t>
            </a:r>
            <a:r>
              <a:rPr lang="da-DK" dirty="0" smtClean="0"/>
              <a:t>)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2ED7F6-FB51-453E-AEF8-13C2130DE9D0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907653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Frankel (</a:t>
            </a:r>
            <a:r>
              <a:rPr lang="da-DK" dirty="0" err="1" smtClean="0"/>
              <a:t>2012a</a:t>
            </a:r>
            <a:r>
              <a:rPr lang="da-DK" dirty="0" smtClean="0"/>
              <a:t>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baseline="0" dirty="0" smtClean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9AC464-43DA-4DC0-9E45-246D012D7C4D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49443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dirty="0" smtClean="0"/>
              <a:t>Frankel (</a:t>
            </a:r>
            <a:r>
              <a:rPr lang="da-DK" dirty="0" err="1" smtClean="0"/>
              <a:t>2012a</a:t>
            </a:r>
            <a:r>
              <a:rPr lang="da-DK" dirty="0" smtClean="0"/>
              <a:t>)</a:t>
            </a:r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9AC464-43DA-4DC0-9E45-246D012D7C4D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074139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dirty="0" smtClean="0"/>
              <a:t>Frankel (</a:t>
            </a:r>
            <a:r>
              <a:rPr lang="da-DK" dirty="0" err="1" smtClean="0"/>
              <a:t>2012a</a:t>
            </a:r>
            <a:r>
              <a:rPr lang="da-DK" dirty="0" smtClean="0"/>
              <a:t>)</a:t>
            </a:r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9AC464-43DA-4DC0-9E45-246D012D7C4D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639129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da-DK" dirty="0" smtClean="0">
                <a:ea typeface="ＭＳ Ｐゴシック" pitchFamily="34" charset="-128"/>
              </a:rPr>
              <a:t>USA: </a:t>
            </a:r>
            <a:r>
              <a:rPr lang="en-US" altLang="da-DK" dirty="0" err="1" smtClean="0">
                <a:ea typeface="ＭＳ Ｐゴシック" pitchFamily="34" charset="-128"/>
              </a:rPr>
              <a:t>Afbrød</a:t>
            </a:r>
            <a:r>
              <a:rPr lang="en-US" altLang="da-DK" dirty="0" smtClean="0">
                <a:ea typeface="ＭＳ Ｐゴシック" pitchFamily="34" charset="-128"/>
              </a:rPr>
              <a:t> </a:t>
            </a:r>
            <a:r>
              <a:rPr lang="en-US" altLang="da-DK" dirty="0" err="1" smtClean="0">
                <a:ea typeface="ＭＳ Ｐゴシック" pitchFamily="34" charset="-128"/>
              </a:rPr>
              <a:t>jurastudier</a:t>
            </a:r>
            <a:r>
              <a:rPr lang="en-US" altLang="da-DK" dirty="0" smtClean="0">
                <a:ea typeface="ＭＳ Ｐゴシック" pitchFamily="34" charset="-128"/>
              </a:rPr>
              <a:t> for at </a:t>
            </a:r>
            <a:r>
              <a:rPr lang="en-US" altLang="da-DK" dirty="0" err="1" smtClean="0">
                <a:ea typeface="ＭＳ Ｐゴシック" pitchFamily="34" charset="-128"/>
              </a:rPr>
              <a:t>blive</a:t>
            </a:r>
            <a:r>
              <a:rPr lang="en-US" altLang="da-DK" dirty="0" smtClean="0">
                <a:ea typeface="ＭＳ Ｐゴシック" pitchFamily="34" charset="-128"/>
              </a:rPr>
              <a:t> </a:t>
            </a:r>
            <a:r>
              <a:rPr lang="en-US" altLang="da-DK" dirty="0" err="1" smtClean="0">
                <a:ea typeface="ＭＳ Ｐゴシック" pitchFamily="34" charset="-128"/>
              </a:rPr>
              <a:t>maskinist</a:t>
            </a:r>
            <a:r>
              <a:rPr lang="en-US" altLang="da-DK" dirty="0" smtClean="0">
                <a:ea typeface="ＭＳ Ｐゴシック" pitchFamily="34" charset="-128"/>
              </a:rPr>
              <a:t> </a:t>
            </a:r>
            <a:r>
              <a:rPr lang="en-US" altLang="da-DK" dirty="0" err="1" smtClean="0">
                <a:ea typeface="ＭＳ Ｐゴシック" pitchFamily="34" charset="-128"/>
              </a:rPr>
              <a:t>og</a:t>
            </a:r>
            <a:r>
              <a:rPr lang="en-US" altLang="da-DK" dirty="0" smtClean="0">
                <a:ea typeface="ＭＳ Ｐゴシック" pitchFamily="34" charset="-128"/>
              </a:rPr>
              <a:t> </a:t>
            </a:r>
            <a:r>
              <a:rPr lang="en-US" altLang="da-DK" dirty="0" err="1" smtClean="0">
                <a:ea typeface="ＭＳ Ｐゴシック" pitchFamily="34" charset="-128"/>
              </a:rPr>
              <a:t>pga</a:t>
            </a:r>
            <a:r>
              <a:rPr lang="en-US" altLang="da-DK" dirty="0" smtClean="0">
                <a:ea typeface="ＭＳ Ｐゴシック" pitchFamily="34" charset="-128"/>
              </a:rPr>
              <a:t>. </a:t>
            </a:r>
            <a:r>
              <a:rPr lang="en-US" altLang="da-DK" dirty="0" err="1" smtClean="0">
                <a:ea typeface="ＭＳ Ｐゴシック" pitchFamily="34" charset="-128"/>
              </a:rPr>
              <a:t>Øjenproblemer</a:t>
            </a:r>
            <a:r>
              <a:rPr lang="en-US" altLang="da-DK" dirty="0" smtClean="0">
                <a:ea typeface="ＭＳ Ｐゴシック" pitchFamily="34" charset="-128"/>
              </a:rPr>
              <a:t>. Han </a:t>
            </a:r>
            <a:r>
              <a:rPr lang="en-US" altLang="da-DK" dirty="0" err="1" smtClean="0">
                <a:ea typeface="ＭＳ Ｐゴシック" pitchFamily="34" charset="-128"/>
              </a:rPr>
              <a:t>arbejdede</a:t>
            </a:r>
            <a:r>
              <a:rPr lang="en-US" altLang="da-DK" dirty="0" smtClean="0">
                <a:ea typeface="ＭＳ Ｐゴシック" pitchFamily="34" charset="-128"/>
              </a:rPr>
              <a:t> sig </a:t>
            </a:r>
            <a:r>
              <a:rPr lang="en-US" altLang="da-DK" dirty="0" err="1" smtClean="0">
                <a:ea typeface="ＭＳ Ｐゴシック" pitchFamily="34" charset="-128"/>
              </a:rPr>
              <a:t>derefter</a:t>
            </a:r>
            <a:r>
              <a:rPr lang="en-US" altLang="da-DK" dirty="0" smtClean="0">
                <a:ea typeface="ＭＳ Ｐゴシック" pitchFamily="34" charset="-128"/>
              </a:rPr>
              <a:t> op </a:t>
            </a:r>
            <a:r>
              <a:rPr lang="en-US" altLang="da-DK" dirty="0" err="1" smtClean="0">
                <a:ea typeface="ＭＳ Ｐゴシック" pitchFamily="34" charset="-128"/>
              </a:rPr>
              <a:t>i</a:t>
            </a:r>
            <a:r>
              <a:rPr lang="en-US" altLang="da-DK" dirty="0" smtClean="0">
                <a:ea typeface="ＭＳ Ｐゴシック" pitchFamily="34" charset="-128"/>
              </a:rPr>
              <a:t> </a:t>
            </a:r>
            <a:r>
              <a:rPr lang="en-US" altLang="da-DK" dirty="0" err="1" smtClean="0">
                <a:ea typeface="ＭＳ Ｐゴシック" pitchFamily="34" charset="-128"/>
              </a:rPr>
              <a:t>virksomheden</a:t>
            </a:r>
            <a:r>
              <a:rPr lang="en-US" altLang="da-DK" dirty="0" smtClean="0">
                <a:ea typeface="ＭＳ Ｐゴシック" pitchFamily="34" charset="-128"/>
              </a:rPr>
              <a:t>.</a:t>
            </a:r>
            <a:endParaRPr lang="da-DK" altLang="da-DK" dirty="0" smtClean="0">
              <a:ea typeface="ＭＳ Ｐゴシック" pitchFamily="34" charset="-128"/>
            </a:endParaRPr>
          </a:p>
          <a:p>
            <a:endParaRPr lang="en-US" altLang="da-DK" dirty="0" smtClean="0">
              <a:ea typeface="ＭＳ Ｐゴシック" pitchFamily="34" charset="-128"/>
            </a:endParaRPr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ED21265E-1965-4C4A-99BC-9D60343A6CA4}" type="slidenum">
              <a:rPr lang="da-DK" altLang="da-DK" sz="1200">
                <a:latin typeface="Times New Roman" pitchFamily="18" charset="0"/>
              </a:rPr>
              <a:pPr eaLnBrk="1" hangingPunct="1"/>
              <a:t>7</a:t>
            </a:fld>
            <a:endParaRPr lang="da-DK" altLang="da-DK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Ad 3. ved betaling/forklaring og straf.</a:t>
            </a:r>
          </a:p>
          <a:p>
            <a:r>
              <a:rPr lang="da-DK" dirty="0" smtClean="0"/>
              <a:t>4.</a:t>
            </a:r>
            <a:r>
              <a:rPr lang="da-DK" baseline="0" dirty="0" smtClean="0"/>
              <a:t> Ledelsen på baggrund af videnskabelige undersøgelser som de selv eller højtuddannede ansatte forestår.</a:t>
            </a:r>
            <a:endParaRPr lang="da-DK" dirty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9D9C2B-19DE-4A92-9D20-D2D0C2E61A67}" type="slidenum">
              <a:rPr lang="da-DK" altLang="da-DK" smtClean="0"/>
              <a:pPr/>
              <a:t>8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9622973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Pladsholder til diasbille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1858" name="Pladsholder til no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a-DK" altLang="da-DK" smtClean="0">
                <a:ea typeface="ＭＳ Ｐゴシック" pitchFamily="34" charset="-128"/>
              </a:rPr>
              <a:t>Ikke særlig klar genstandsgørelse.</a:t>
            </a:r>
          </a:p>
        </p:txBody>
      </p:sp>
      <p:sp>
        <p:nvSpPr>
          <p:cNvPr id="121859" name="Pladsholder til dias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762B9469-7932-44F2-9253-F56F79260978}" type="slidenum">
              <a:rPr lang="da-DK" altLang="da-DK" sz="1200">
                <a:latin typeface="Times New Roman" pitchFamily="18" charset="0"/>
              </a:rPr>
              <a:pPr eaLnBrk="1" hangingPunct="1"/>
              <a:t>10</a:t>
            </a:fld>
            <a:endParaRPr lang="da-DK" altLang="da-DK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altLang="da-DK" sz="1200" dirty="0" smtClean="0">
                <a:ea typeface="ＭＳ Ｐゴシック" pitchFamily="34" charset="-128"/>
              </a:rPr>
              <a:t>Spear &amp; Bowen, 1999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2ED7F6-FB51-453E-AEF8-13C2130DE9D0}" type="slidenum">
              <a:rPr lang="da-DK" smtClean="0"/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97436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6CE7A-1486-4DE2-935E-7836B4FD05C5}" type="datetimeFigureOut">
              <a:rPr lang="da-DK" smtClean="0"/>
              <a:t>26-08-2016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C7F6-CEC8-415A-A2A4-5B6E5D3F120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66729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6CE7A-1486-4DE2-935E-7836B4FD05C5}" type="datetimeFigureOut">
              <a:rPr lang="da-DK" smtClean="0"/>
              <a:t>26-08-2016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C7F6-CEC8-415A-A2A4-5B6E5D3F120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75911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6CE7A-1486-4DE2-935E-7836B4FD05C5}" type="datetimeFigureOut">
              <a:rPr lang="da-DK" smtClean="0"/>
              <a:t>26-08-2016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C7F6-CEC8-415A-A2A4-5B6E5D3F120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51568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6CE7A-1486-4DE2-935E-7836B4FD05C5}" type="datetimeFigureOut">
              <a:rPr lang="da-DK" smtClean="0"/>
              <a:t>26-08-2016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C7F6-CEC8-415A-A2A4-5B6E5D3F120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81541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6CE7A-1486-4DE2-935E-7836B4FD05C5}" type="datetimeFigureOut">
              <a:rPr lang="da-DK" smtClean="0"/>
              <a:t>26-08-2016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C7F6-CEC8-415A-A2A4-5B6E5D3F120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5076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6CE7A-1486-4DE2-935E-7836B4FD05C5}" type="datetimeFigureOut">
              <a:rPr lang="da-DK" smtClean="0"/>
              <a:t>26-08-2016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C7F6-CEC8-415A-A2A4-5B6E5D3F120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91933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6CE7A-1486-4DE2-935E-7836B4FD05C5}" type="datetimeFigureOut">
              <a:rPr lang="da-DK" smtClean="0"/>
              <a:t>26-08-2016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C7F6-CEC8-415A-A2A4-5B6E5D3F120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96363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6CE7A-1486-4DE2-935E-7836B4FD05C5}" type="datetimeFigureOut">
              <a:rPr lang="da-DK" smtClean="0"/>
              <a:t>26-08-2016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C7F6-CEC8-415A-A2A4-5B6E5D3F120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77839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6CE7A-1486-4DE2-935E-7836B4FD05C5}" type="datetimeFigureOut">
              <a:rPr lang="da-DK" smtClean="0"/>
              <a:t>26-08-2016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C7F6-CEC8-415A-A2A4-5B6E5D3F120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13262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6CE7A-1486-4DE2-935E-7836B4FD05C5}" type="datetimeFigureOut">
              <a:rPr lang="da-DK" smtClean="0"/>
              <a:t>26-08-2016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C7F6-CEC8-415A-A2A4-5B6E5D3F120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83568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6CE7A-1486-4DE2-935E-7836B4FD05C5}" type="datetimeFigureOut">
              <a:rPr lang="da-DK" smtClean="0"/>
              <a:t>26-08-2016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C7F6-CEC8-415A-A2A4-5B6E5D3F120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66082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6CE7A-1486-4DE2-935E-7836B4FD05C5}" type="datetimeFigureOut">
              <a:rPr lang="da-DK" smtClean="0"/>
              <a:t>26-08-2016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CC7F6-CEC8-415A-A2A4-5B6E5D3F120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8513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1. Tema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7301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Titel 1"/>
          <p:cNvSpPr>
            <a:spLocks noGrp="1"/>
          </p:cNvSpPr>
          <p:nvPr>
            <p:ph type="title"/>
          </p:nvPr>
        </p:nvSpPr>
        <p:spPr>
          <a:xfrm>
            <a:off x="251520" y="549000"/>
            <a:ext cx="8640960" cy="720000"/>
          </a:xfrm>
        </p:spPr>
        <p:txBody>
          <a:bodyPr anchor="t" anchorCtr="0">
            <a:noAutofit/>
          </a:bodyPr>
          <a:lstStyle/>
          <a:p>
            <a:pPr algn="l"/>
            <a:r>
              <a:rPr lang="da-DK" altLang="da-DK" sz="4000" dirty="0">
                <a:ea typeface="ＭＳ Ｐゴシック" pitchFamily="34" charset="-128"/>
              </a:rPr>
              <a:t>Spear &amp; </a:t>
            </a:r>
            <a:r>
              <a:rPr lang="da-DK" altLang="da-DK" sz="4000" dirty="0" smtClean="0">
                <a:ea typeface="ＭＳ Ｐゴシック" pitchFamily="34" charset="-128"/>
              </a:rPr>
              <a:t>Bowen</a:t>
            </a:r>
          </a:p>
        </p:txBody>
      </p:sp>
      <p:sp>
        <p:nvSpPr>
          <p:cNvPr id="120834" name="Pladsholder til indhold 2"/>
          <p:cNvSpPr>
            <a:spLocks noGrp="1"/>
          </p:cNvSpPr>
          <p:nvPr>
            <p:ph idx="1"/>
          </p:nvPr>
        </p:nvSpPr>
        <p:spPr>
          <a:xfrm>
            <a:off x="251520" y="1989000"/>
            <a:ext cx="8640960" cy="4608352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FontTx/>
              <a:buNone/>
            </a:pPr>
            <a:r>
              <a:rPr lang="da-DK" altLang="da-DK" sz="2000" dirty="0" smtClean="0">
                <a:ea typeface="ＭＳ Ｐゴシック" pitchFamily="34" charset="-128"/>
              </a:rPr>
              <a:t>Artiklens data:</a:t>
            </a:r>
          </a:p>
          <a:p>
            <a:pPr>
              <a:lnSpc>
                <a:spcPct val="150000"/>
              </a:lnSpc>
            </a:pPr>
            <a:r>
              <a:rPr lang="da-DK" altLang="da-DK" sz="2000" dirty="0" smtClean="0">
                <a:ea typeface="ＭＳ Ｐゴシック" pitchFamily="34" charset="-128"/>
              </a:rPr>
              <a:t>4 års studie.</a:t>
            </a:r>
          </a:p>
          <a:p>
            <a:pPr>
              <a:lnSpc>
                <a:spcPct val="150000"/>
              </a:lnSpc>
            </a:pPr>
            <a:r>
              <a:rPr lang="da-DK" altLang="da-DK" sz="2000" dirty="0" smtClean="0">
                <a:ea typeface="ＭＳ Ｐゴシック" pitchFamily="34" charset="-128"/>
              </a:rPr>
              <a:t>Undersøgelse af </a:t>
            </a:r>
            <a:r>
              <a:rPr lang="da-DK" altLang="ja-JP" sz="2000" i="1" dirty="0" err="1" smtClean="0">
                <a:ea typeface="ＭＳ Ｐゴシック" pitchFamily="34" charset="-128"/>
              </a:rPr>
              <a:t>inner</a:t>
            </a:r>
            <a:r>
              <a:rPr lang="da-DK" altLang="ja-JP" sz="2000" i="1" dirty="0" smtClean="0">
                <a:ea typeface="ＭＳ Ｐゴシック" pitchFamily="34" charset="-128"/>
              </a:rPr>
              <a:t> </a:t>
            </a:r>
            <a:r>
              <a:rPr lang="da-DK" altLang="ja-JP" sz="2000" i="1" dirty="0" err="1" smtClean="0">
                <a:ea typeface="ＭＳ Ｐゴシック" pitchFamily="34" charset="-128"/>
              </a:rPr>
              <a:t>workings</a:t>
            </a:r>
            <a:r>
              <a:rPr lang="da-DK" altLang="ja-JP" sz="2000" dirty="0" smtClean="0">
                <a:ea typeface="ＭＳ Ｐゴシック" pitchFamily="34" charset="-128"/>
              </a:rPr>
              <a:t> på 40 af Toyotas produktionssteder verden over.</a:t>
            </a:r>
          </a:p>
          <a:p>
            <a:pPr marL="0" indent="0" algn="r">
              <a:lnSpc>
                <a:spcPct val="150000"/>
              </a:lnSpc>
              <a:buFontTx/>
              <a:buNone/>
            </a:pPr>
            <a:endParaRPr lang="da-DK" altLang="da-DK" sz="2000" dirty="0">
              <a:ea typeface="ＭＳ Ｐゴシック" pitchFamily="34" charset="-128"/>
            </a:endParaRPr>
          </a:p>
          <a:p>
            <a:pPr marL="0" indent="0" algn="r">
              <a:lnSpc>
                <a:spcPct val="150000"/>
              </a:lnSpc>
              <a:buFontTx/>
              <a:buNone/>
            </a:pPr>
            <a:endParaRPr lang="da-DK" altLang="da-DK" sz="2000" dirty="0" smtClean="0">
              <a:ea typeface="ＭＳ Ｐゴシック" pitchFamily="34" charset="-128"/>
            </a:endParaRPr>
          </a:p>
          <a:p>
            <a:pPr marL="0" indent="0" algn="r">
              <a:lnSpc>
                <a:spcPct val="150000"/>
              </a:lnSpc>
              <a:buFontTx/>
              <a:buNone/>
            </a:pPr>
            <a:endParaRPr lang="da-DK" altLang="da-DK" sz="2000" dirty="0" smtClean="0">
              <a:ea typeface="ＭＳ Ｐゴシック" pitchFamily="34" charset="-128"/>
            </a:endParaRPr>
          </a:p>
          <a:p>
            <a:pPr marL="0" indent="0" algn="r">
              <a:lnSpc>
                <a:spcPct val="150000"/>
              </a:lnSpc>
              <a:buFontTx/>
              <a:buNone/>
            </a:pPr>
            <a:endParaRPr lang="da-DK" altLang="da-DK" sz="2000" dirty="0">
              <a:ea typeface="ＭＳ Ｐゴシック" pitchFamily="34" charset="-128"/>
            </a:endParaRPr>
          </a:p>
          <a:p>
            <a:pPr marL="0" indent="0" algn="r">
              <a:lnSpc>
                <a:spcPct val="150000"/>
              </a:lnSpc>
              <a:buFontTx/>
              <a:buNone/>
            </a:pPr>
            <a:endParaRPr lang="da-DK" altLang="da-DK" sz="2000" dirty="0" smtClean="0">
              <a:ea typeface="ＭＳ Ｐゴシック" pitchFamily="34" charset="-128"/>
            </a:endParaRPr>
          </a:p>
          <a:p>
            <a:pPr marL="0" indent="0" algn="r">
              <a:lnSpc>
                <a:spcPct val="150000"/>
              </a:lnSpc>
              <a:buFontTx/>
              <a:buNone/>
            </a:pPr>
            <a:endParaRPr lang="da-DK" altLang="da-DK" sz="2000" dirty="0" smtClean="0">
              <a:ea typeface="ＭＳ Ｐゴシック" pitchFamily="34" charset="-128"/>
            </a:endParaRPr>
          </a:p>
        </p:txBody>
      </p:sp>
      <p:sp>
        <p:nvSpPr>
          <p:cNvPr id="2" name="Tekstfelt 1"/>
          <p:cNvSpPr txBox="1"/>
          <p:nvPr/>
        </p:nvSpPr>
        <p:spPr>
          <a:xfrm>
            <a:off x="6474884" y="5997352"/>
            <a:ext cx="2417596" cy="6000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da-DK" altLang="da-DK" dirty="0">
                <a:ea typeface="ＭＳ Ｐゴシック" pitchFamily="34" charset="-128"/>
              </a:rPr>
              <a:t>Spear &amp; Bowen (1999)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2253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Titel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568952" cy="720080"/>
          </a:xfrm>
        </p:spPr>
        <p:txBody>
          <a:bodyPr>
            <a:normAutofit/>
          </a:bodyPr>
          <a:lstStyle/>
          <a:p>
            <a:pPr algn="l"/>
            <a:r>
              <a:rPr lang="da-DK" altLang="da-DK" sz="4000" dirty="0" smtClean="0">
                <a:ea typeface="ＭＳ Ｐゴシック" pitchFamily="34" charset="-128"/>
              </a:rPr>
              <a:t>Toyotas </a:t>
            </a:r>
            <a:r>
              <a:rPr lang="da-DK" altLang="da-DK" sz="4000" i="1" dirty="0" err="1" smtClean="0">
                <a:ea typeface="ＭＳ Ｐゴシック" pitchFamily="34" charset="-128"/>
              </a:rPr>
              <a:t>Production</a:t>
            </a:r>
            <a:r>
              <a:rPr lang="da-DK" altLang="da-DK" sz="4000" i="1" dirty="0" smtClean="0">
                <a:ea typeface="ＭＳ Ｐゴシック" pitchFamily="34" charset="-128"/>
              </a:rPr>
              <a:t> System </a:t>
            </a:r>
            <a:r>
              <a:rPr lang="da-DK" altLang="da-DK" sz="4000" dirty="0" smtClean="0">
                <a:ea typeface="ＭＳ Ｐゴシック" pitchFamily="34" charset="-128"/>
              </a:rPr>
              <a:t>(LEAN)</a:t>
            </a:r>
          </a:p>
        </p:txBody>
      </p:sp>
      <p:sp>
        <p:nvSpPr>
          <p:cNvPr id="122882" name="Pladsholder til indhold 2"/>
          <p:cNvSpPr>
            <a:spLocks noGrp="1"/>
          </p:cNvSpPr>
          <p:nvPr>
            <p:ph idx="1"/>
          </p:nvPr>
        </p:nvSpPr>
        <p:spPr>
          <a:xfrm>
            <a:off x="251520" y="1989000"/>
            <a:ext cx="8640960" cy="4560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da-DK" altLang="da-DK" sz="2000" dirty="0" smtClean="0">
                <a:ea typeface="ＭＳ Ｐゴシック" pitchFamily="34" charset="-128"/>
              </a:rPr>
              <a:t>Specificerede arbejdsgange:</a:t>
            </a:r>
          </a:p>
          <a:p>
            <a:pPr lvl="1">
              <a:lnSpc>
                <a:spcPct val="150000"/>
              </a:lnSpc>
            </a:pPr>
            <a:r>
              <a:rPr lang="da-DK" altLang="da-DK" sz="2000" dirty="0" smtClean="0">
                <a:ea typeface="ＭＳ Ｐゴシック" pitchFamily="34" charset="-128"/>
              </a:rPr>
              <a:t>Så afvigelser kan adresseres med det samme.</a:t>
            </a:r>
          </a:p>
          <a:p>
            <a:pPr>
              <a:lnSpc>
                <a:spcPct val="150000"/>
              </a:lnSpc>
            </a:pPr>
            <a:r>
              <a:rPr lang="da-DK" altLang="da-DK" sz="2000" dirty="0" smtClean="0">
                <a:ea typeface="ＭＳ Ｐゴシック" pitchFamily="34" charset="-128"/>
              </a:rPr>
              <a:t>Specificerede leverandør-/modtagerforbindelser:</a:t>
            </a:r>
          </a:p>
          <a:p>
            <a:pPr lvl="1">
              <a:lnSpc>
                <a:spcPct val="150000"/>
              </a:lnSpc>
            </a:pPr>
            <a:r>
              <a:rPr lang="da-DK" altLang="da-DK" sz="2000" dirty="0" smtClean="0">
                <a:ea typeface="ＭＳ Ｐゴシック" pitchFamily="34" charset="-128"/>
              </a:rPr>
              <a:t>Ingen gråzoner.</a:t>
            </a:r>
          </a:p>
          <a:p>
            <a:pPr>
              <a:lnSpc>
                <a:spcPct val="150000"/>
              </a:lnSpc>
            </a:pPr>
            <a:r>
              <a:rPr lang="da-DK" altLang="da-DK" sz="2000" dirty="0" smtClean="0">
                <a:ea typeface="ＭＳ Ｐゴシック" pitchFamily="34" charset="-128"/>
              </a:rPr>
              <a:t>Specificeret produktionslinje:</a:t>
            </a:r>
          </a:p>
          <a:p>
            <a:pPr lvl="1" indent="-342900">
              <a:lnSpc>
                <a:spcPct val="150000"/>
              </a:lnSpc>
            </a:pPr>
            <a:r>
              <a:rPr lang="da-DK" altLang="da-DK" sz="2000" dirty="0" smtClean="0">
                <a:ea typeface="ＭＳ Ｐゴシック" pitchFamily="34" charset="-128"/>
              </a:rPr>
              <a:t>Så der løbende kan eksperimenteres.</a:t>
            </a:r>
          </a:p>
          <a:p>
            <a:pPr>
              <a:lnSpc>
                <a:spcPct val="150000"/>
              </a:lnSpc>
            </a:pPr>
            <a:r>
              <a:rPr lang="da-DK" altLang="da-DK" sz="2000" dirty="0" smtClean="0">
                <a:ea typeface="ＭＳ Ｐゴシック" pitchFamily="34" charset="-128"/>
              </a:rPr>
              <a:t>Forbedringer sker på laveste niveau:</a:t>
            </a:r>
          </a:p>
          <a:p>
            <a:pPr lvl="1">
              <a:lnSpc>
                <a:spcPct val="150000"/>
              </a:lnSpc>
            </a:pPr>
            <a:r>
              <a:rPr lang="da-DK" altLang="da-DK" sz="2000" dirty="0" smtClean="0">
                <a:ea typeface="ＭＳ Ｐゴシック" pitchFamily="34" charset="-128"/>
              </a:rPr>
              <a:t>Efter The Scientific Method.</a:t>
            </a:r>
            <a:r>
              <a:rPr lang="da-DK" altLang="da-DK" sz="2000" dirty="0">
                <a:ea typeface="ＭＳ Ｐゴシック" pitchFamily="34" charset="-128"/>
              </a:rPr>
              <a:t>	</a:t>
            </a:r>
            <a:r>
              <a:rPr lang="da-DK" altLang="da-DK" sz="2000" dirty="0" smtClean="0">
                <a:ea typeface="ＭＳ Ｐゴシック" pitchFamily="34" charset="-128"/>
              </a:rPr>
              <a:t>		</a:t>
            </a:r>
            <a:r>
              <a:rPr lang="da-DK" altLang="da-DK" sz="2000" dirty="0">
                <a:ea typeface="ＭＳ Ｐゴシック" pitchFamily="34" charset="-128"/>
              </a:rPr>
              <a:t> </a:t>
            </a:r>
            <a:r>
              <a:rPr lang="da-DK" altLang="da-DK" sz="2000" dirty="0" smtClean="0">
                <a:ea typeface="ＭＳ Ｐゴシック" pitchFamily="34" charset="-128"/>
              </a:rPr>
              <a:t>         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da-DK" altLang="da-DK" sz="2000" dirty="0">
              <a:ea typeface="ＭＳ Ｐゴシック" pitchFamily="34" charset="-128"/>
            </a:endParaRPr>
          </a:p>
          <a:p>
            <a:pPr marL="457200" lvl="1" indent="0">
              <a:lnSpc>
                <a:spcPct val="150000"/>
              </a:lnSpc>
              <a:buNone/>
            </a:pPr>
            <a:r>
              <a:rPr lang="da-DK" altLang="da-DK" sz="2000" dirty="0" smtClean="0">
                <a:ea typeface="ＭＳ Ｐゴシック" pitchFamily="34" charset="-128"/>
              </a:rPr>
              <a:t>						</a:t>
            </a:r>
          </a:p>
        </p:txBody>
      </p:sp>
      <p:sp>
        <p:nvSpPr>
          <p:cNvPr id="2" name="Tekstfelt 1"/>
          <p:cNvSpPr txBox="1"/>
          <p:nvPr/>
        </p:nvSpPr>
        <p:spPr>
          <a:xfrm>
            <a:off x="6012000" y="5892979"/>
            <a:ext cx="2880480" cy="7200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lvl="1" algn="r">
              <a:lnSpc>
                <a:spcPct val="150000"/>
              </a:lnSpc>
            </a:pPr>
            <a:r>
              <a:rPr lang="da-DK" altLang="da-DK" dirty="0" smtClean="0">
                <a:ea typeface="ＭＳ Ｐゴシック" pitchFamily="34" charset="-128"/>
              </a:rPr>
              <a:t>Spear </a:t>
            </a:r>
            <a:r>
              <a:rPr lang="da-DK" altLang="da-DK" dirty="0">
                <a:ea typeface="ＭＳ Ｐゴシック" pitchFamily="34" charset="-128"/>
              </a:rPr>
              <a:t>&amp; </a:t>
            </a:r>
            <a:r>
              <a:rPr lang="da-DK" altLang="da-DK" dirty="0" smtClean="0">
                <a:ea typeface="ＭＳ Ｐゴシック" pitchFamily="34" charset="-128"/>
              </a:rPr>
              <a:t>Bowen (1999</a:t>
            </a:r>
            <a:r>
              <a:rPr lang="da-DK" altLang="da-DK" dirty="0">
                <a:ea typeface="ＭＳ Ｐゴシック" pitchFamily="34" charset="-128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06356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8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8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8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28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28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28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28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28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28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28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28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28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28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28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28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28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28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28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228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28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28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228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28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28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228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28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28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Title 3"/>
          <p:cNvSpPr>
            <a:spLocks noGrp="1"/>
          </p:cNvSpPr>
          <p:nvPr>
            <p:ph type="title"/>
          </p:nvPr>
        </p:nvSpPr>
        <p:spPr>
          <a:xfrm>
            <a:off x="251520" y="548680"/>
            <a:ext cx="8640960" cy="720320"/>
          </a:xfrm>
        </p:spPr>
        <p:txBody>
          <a:bodyPr anchor="t" anchorCtr="0">
            <a:noAutofit/>
          </a:bodyPr>
          <a:lstStyle/>
          <a:p>
            <a:pPr algn="l"/>
            <a:r>
              <a:rPr lang="en-US" altLang="da-DK" sz="4000" dirty="0" smtClean="0">
                <a:ea typeface="ＭＳ Ｐゴシック" pitchFamily="34" charset="-128"/>
              </a:rPr>
              <a:t>Lean</a:t>
            </a:r>
          </a:p>
        </p:txBody>
      </p:sp>
      <p:sp>
        <p:nvSpPr>
          <p:cNvPr id="125954" name="Content Placeholder 4"/>
          <p:cNvSpPr>
            <a:spLocks noGrp="1"/>
          </p:cNvSpPr>
          <p:nvPr>
            <p:ph idx="1"/>
          </p:nvPr>
        </p:nvSpPr>
        <p:spPr>
          <a:xfrm>
            <a:off x="251520" y="1989000"/>
            <a:ext cx="8640960" cy="460835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da-DK" sz="2000" dirty="0" err="1" smtClean="0">
                <a:ea typeface="ＭＳ Ｐゴシック" pitchFamily="34" charset="-128"/>
              </a:rPr>
              <a:t>Fleksibel</a:t>
            </a:r>
            <a:r>
              <a:rPr lang="en-US" altLang="da-DK" sz="2000" dirty="0" smtClean="0">
                <a:ea typeface="ＭＳ Ｐゴシック" pitchFamily="34" charset="-128"/>
              </a:rPr>
              <a:t>, </a:t>
            </a:r>
            <a:r>
              <a:rPr lang="en-US" altLang="da-DK" sz="2000" dirty="0" err="1" smtClean="0">
                <a:ea typeface="ＭＳ Ｐゴシック" pitchFamily="34" charset="-128"/>
              </a:rPr>
              <a:t>tilpasningsdygtig</a:t>
            </a:r>
            <a:r>
              <a:rPr lang="en-US" altLang="da-DK" sz="2000" dirty="0" smtClean="0">
                <a:ea typeface="ＭＳ Ｐゴシック" pitchFamily="34" charset="-128"/>
              </a:rPr>
              <a:t> </a:t>
            </a:r>
            <a:r>
              <a:rPr lang="en-US" altLang="da-DK" sz="2000" dirty="0" err="1" smtClean="0">
                <a:ea typeface="ＭＳ Ｐゴシック" pitchFamily="34" charset="-128"/>
              </a:rPr>
              <a:t>løsning</a:t>
            </a:r>
            <a:r>
              <a:rPr lang="en-US" altLang="da-DK" sz="2000" dirty="0" smtClean="0">
                <a:ea typeface="ＭＳ Ｐゴシック" pitchFamily="34" charset="-128"/>
              </a:rPr>
              <a:t> (</a:t>
            </a:r>
            <a:r>
              <a:rPr lang="en-US" altLang="da-DK" sz="2000" dirty="0" err="1" smtClean="0">
                <a:ea typeface="ＭＳ Ｐゴシック" pitchFamily="34" charset="-128"/>
              </a:rPr>
              <a:t>ikke</a:t>
            </a:r>
            <a:r>
              <a:rPr lang="en-US" altLang="da-DK" sz="2000" dirty="0" smtClean="0">
                <a:ea typeface="ＭＳ Ｐゴシック" pitchFamily="34" charset="-128"/>
              </a:rPr>
              <a:t>: </a:t>
            </a:r>
            <a:r>
              <a:rPr lang="en-US" altLang="da-DK" sz="2000" dirty="0" err="1" smtClean="0">
                <a:ea typeface="ＭＳ Ｐゴシック" pitchFamily="34" charset="-128"/>
              </a:rPr>
              <a:t>ingeniøren</a:t>
            </a:r>
            <a:r>
              <a:rPr lang="en-US" altLang="da-DK" sz="2000" dirty="0" smtClean="0">
                <a:ea typeface="ＭＳ Ｐゴシック" pitchFamily="34" charset="-128"/>
              </a:rPr>
              <a:t>/</a:t>
            </a:r>
            <a:r>
              <a:rPr lang="en-US" altLang="da-DK" sz="2000" dirty="0" err="1" smtClean="0">
                <a:ea typeface="ＭＳ Ｐゴシック" pitchFamily="34" charset="-128"/>
              </a:rPr>
              <a:t>lederen</a:t>
            </a:r>
            <a:r>
              <a:rPr lang="en-US" altLang="da-DK" sz="2000" dirty="0" smtClean="0">
                <a:ea typeface="ＭＳ Ｐゴシック" pitchFamily="34" charset="-128"/>
              </a:rPr>
              <a:t> </a:t>
            </a:r>
            <a:r>
              <a:rPr lang="en-US" altLang="da-DK" sz="2000" dirty="0" err="1" smtClean="0">
                <a:ea typeface="ＭＳ Ｐゴシック" pitchFamily="34" charset="-128"/>
              </a:rPr>
              <a:t>udarbejder</a:t>
            </a:r>
            <a:r>
              <a:rPr lang="en-US" altLang="da-DK" sz="2000" dirty="0" smtClean="0">
                <a:ea typeface="ＭＳ Ｐゴシック" pitchFamily="34" charset="-128"/>
              </a:rPr>
              <a:t> den </a:t>
            </a:r>
            <a:r>
              <a:rPr lang="en-US" altLang="da-DK" sz="2000" dirty="0" err="1" smtClean="0">
                <a:ea typeface="ＭＳ Ｐゴシック" pitchFamily="34" charset="-128"/>
              </a:rPr>
              <a:t>optimale</a:t>
            </a:r>
            <a:r>
              <a:rPr lang="en-US" altLang="da-DK" sz="2000" dirty="0" smtClean="0">
                <a:ea typeface="ＭＳ Ｐゴシック" pitchFamily="34" charset="-128"/>
              </a:rPr>
              <a:t> </a:t>
            </a:r>
            <a:r>
              <a:rPr lang="en-US" altLang="da-DK" sz="2000" dirty="0" err="1" smtClean="0">
                <a:ea typeface="ＭＳ Ｐゴシック" pitchFamily="34" charset="-128"/>
              </a:rPr>
              <a:t>løsning</a:t>
            </a:r>
            <a:r>
              <a:rPr lang="en-US" altLang="da-DK" sz="2000" dirty="0" smtClean="0">
                <a:ea typeface="ＭＳ Ｐゴシック" pitchFamily="34" charset="-128"/>
              </a:rPr>
              <a:t> </a:t>
            </a:r>
            <a:r>
              <a:rPr lang="en-US" altLang="da-DK" sz="2000" dirty="0" err="1" smtClean="0">
                <a:ea typeface="ＭＳ Ｐゴシック" pitchFamily="34" charset="-128"/>
              </a:rPr>
              <a:t>en</a:t>
            </a:r>
            <a:r>
              <a:rPr lang="en-US" altLang="da-DK" sz="2000" dirty="0" smtClean="0">
                <a:ea typeface="ＭＳ Ｐゴシック" pitchFamily="34" charset="-128"/>
              </a:rPr>
              <a:t> gang for </a:t>
            </a:r>
            <a:r>
              <a:rPr lang="en-US" altLang="da-DK" sz="2000" dirty="0" err="1" smtClean="0">
                <a:ea typeface="ＭＳ Ｐゴシック" pitchFamily="34" charset="-128"/>
              </a:rPr>
              <a:t>alle</a:t>
            </a:r>
            <a:r>
              <a:rPr lang="en-US" altLang="da-DK" sz="2000" dirty="0" smtClean="0">
                <a:ea typeface="ＭＳ Ｐゴシック" pitchFamily="34" charset="-128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71148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251520" y="548679"/>
            <a:ext cx="8640960" cy="720081"/>
          </a:xfrm>
        </p:spPr>
        <p:txBody>
          <a:bodyPr anchor="t" anchorCtr="0">
            <a:normAutofit/>
          </a:bodyPr>
          <a:lstStyle/>
          <a:p>
            <a:r>
              <a:rPr lang="da-DK" sz="4000" dirty="0" smtClean="0">
                <a:solidFill>
                  <a:schemeClr val="tx1"/>
                </a:solidFill>
                <a:latin typeface="+mj-lt"/>
              </a:rPr>
              <a:t>Vi kan genstandsgøre udvalgte relationer</a:t>
            </a:r>
            <a:endParaRPr lang="da-DK" sz="40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8979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itle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640960" cy="729258"/>
          </a:xfrm>
        </p:spPr>
        <p:txBody>
          <a:bodyPr anchor="t" anchorCtr="0"/>
          <a:lstStyle/>
          <a:p>
            <a:pPr algn="l"/>
            <a:r>
              <a:rPr lang="da-DK" altLang="da-DK" sz="4000" dirty="0" smtClean="0">
                <a:ea typeface="ＭＳ Ｐゴシック" pitchFamily="34" charset="-128"/>
              </a:rPr>
              <a:t>Relationer</a:t>
            </a:r>
            <a:endParaRPr lang="en-US" altLang="da-DK" sz="4000" dirty="0" smtClean="0">
              <a:ea typeface="ＭＳ Ｐゴシック" pitchFamily="34" charset="-128"/>
            </a:endParaRPr>
          </a:p>
        </p:txBody>
      </p:sp>
      <p:sp>
        <p:nvSpPr>
          <p:cNvPr id="77826" name="Content Placeholder 2"/>
          <p:cNvSpPr>
            <a:spLocks noGrp="1"/>
          </p:cNvSpPr>
          <p:nvPr>
            <p:ph idx="1"/>
          </p:nvPr>
        </p:nvSpPr>
        <p:spPr>
          <a:xfrm>
            <a:off x="457200" y="1277938"/>
            <a:ext cx="8435280" cy="531941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da-DK" altLang="da-DK" sz="2000" dirty="0" smtClean="0">
                <a:ea typeface="ＭＳ Ｐゴシック" pitchFamily="34" charset="-128"/>
              </a:rPr>
              <a:t>4 aktører</a:t>
            </a:r>
          </a:p>
          <a:p>
            <a:pPr>
              <a:lnSpc>
                <a:spcPct val="150000"/>
              </a:lnSpc>
            </a:pPr>
            <a:r>
              <a:rPr lang="da-DK" altLang="da-DK" sz="2000" dirty="0" smtClean="0">
                <a:ea typeface="ＭＳ Ｐゴシック" pitchFamily="34" charset="-128"/>
              </a:rPr>
              <a:t>6 relationer</a:t>
            </a:r>
          </a:p>
          <a:p>
            <a:pPr>
              <a:lnSpc>
                <a:spcPct val="150000"/>
              </a:lnSpc>
            </a:pPr>
            <a:endParaRPr lang="en-US" altLang="da-DK" dirty="0" smtClean="0">
              <a:ea typeface="ＭＳ Ｐゴシック" pitchFamily="34" charset="-128"/>
            </a:endParaRPr>
          </a:p>
        </p:txBody>
      </p:sp>
      <p:sp>
        <p:nvSpPr>
          <p:cNvPr id="77827" name="Flowchart: Connector 4"/>
          <p:cNvSpPr>
            <a:spLocks noChangeArrowheads="1"/>
          </p:cNvSpPr>
          <p:nvPr/>
        </p:nvSpPr>
        <p:spPr bwMode="auto">
          <a:xfrm>
            <a:off x="3308350" y="3321050"/>
            <a:ext cx="241300" cy="242888"/>
          </a:xfrm>
          <a:prstGeom prst="flowChartConnector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da-DK" sz="1800"/>
          </a:p>
        </p:txBody>
      </p:sp>
      <p:sp>
        <p:nvSpPr>
          <p:cNvPr id="77828" name="Flowchart: Connector 5"/>
          <p:cNvSpPr>
            <a:spLocks noChangeArrowheads="1"/>
          </p:cNvSpPr>
          <p:nvPr/>
        </p:nvSpPr>
        <p:spPr bwMode="auto">
          <a:xfrm>
            <a:off x="6997700" y="3352800"/>
            <a:ext cx="241300" cy="241300"/>
          </a:xfrm>
          <a:prstGeom prst="flowChartConnector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da-DK" sz="1800"/>
          </a:p>
        </p:txBody>
      </p:sp>
      <p:cxnSp>
        <p:nvCxnSpPr>
          <p:cNvPr id="77829" name="Straight Arrow Connector 7"/>
          <p:cNvCxnSpPr>
            <a:cxnSpLocks noChangeShapeType="1"/>
          </p:cNvCxnSpPr>
          <p:nvPr/>
        </p:nvCxnSpPr>
        <p:spPr bwMode="auto">
          <a:xfrm>
            <a:off x="3819525" y="3441700"/>
            <a:ext cx="2876550" cy="142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77830" name="Flowchart: Connector 6"/>
          <p:cNvSpPr>
            <a:spLocks noChangeArrowheads="1"/>
          </p:cNvSpPr>
          <p:nvPr/>
        </p:nvSpPr>
        <p:spPr bwMode="auto">
          <a:xfrm>
            <a:off x="5141913" y="1255713"/>
            <a:ext cx="241300" cy="241300"/>
          </a:xfrm>
          <a:prstGeom prst="flowChartConnector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da-DK" sz="1800"/>
          </a:p>
        </p:txBody>
      </p:sp>
      <p:cxnSp>
        <p:nvCxnSpPr>
          <p:cNvPr id="77831" name="Straight Arrow Connector 9"/>
          <p:cNvCxnSpPr>
            <a:cxnSpLocks noChangeShapeType="1"/>
          </p:cNvCxnSpPr>
          <p:nvPr/>
        </p:nvCxnSpPr>
        <p:spPr bwMode="auto">
          <a:xfrm rot="5400000" flipH="1" flipV="1">
            <a:off x="3698082" y="1815306"/>
            <a:ext cx="1398588" cy="12096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77832" name="Straight Arrow Connector 11"/>
          <p:cNvCxnSpPr>
            <a:cxnSpLocks noChangeShapeType="1"/>
          </p:cNvCxnSpPr>
          <p:nvPr/>
        </p:nvCxnSpPr>
        <p:spPr bwMode="auto">
          <a:xfrm rot="16200000" flipH="1">
            <a:off x="5398294" y="1740694"/>
            <a:ext cx="1520825" cy="131921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77833" name="Flowchart: Connector 12"/>
          <p:cNvSpPr>
            <a:spLocks noChangeArrowheads="1"/>
          </p:cNvSpPr>
          <p:nvPr/>
        </p:nvSpPr>
        <p:spPr bwMode="auto">
          <a:xfrm>
            <a:off x="5145088" y="5360988"/>
            <a:ext cx="242887" cy="241300"/>
          </a:xfrm>
          <a:prstGeom prst="flowChartConnector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da-DK" sz="1800"/>
          </a:p>
        </p:txBody>
      </p:sp>
      <p:cxnSp>
        <p:nvCxnSpPr>
          <p:cNvPr id="77834" name="Straight Arrow Connector 14"/>
          <p:cNvCxnSpPr>
            <a:cxnSpLocks noChangeShapeType="1"/>
          </p:cNvCxnSpPr>
          <p:nvPr/>
        </p:nvCxnSpPr>
        <p:spPr bwMode="auto">
          <a:xfrm rot="16200000" flipH="1">
            <a:off x="3550445" y="3764756"/>
            <a:ext cx="1465262" cy="13049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77835" name="Straight Arrow Connector 16"/>
          <p:cNvCxnSpPr>
            <a:cxnSpLocks noChangeShapeType="1"/>
          </p:cNvCxnSpPr>
          <p:nvPr/>
        </p:nvCxnSpPr>
        <p:spPr bwMode="auto">
          <a:xfrm rot="5400000">
            <a:off x="5418931" y="3764757"/>
            <a:ext cx="1493837" cy="13589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77836" name="Straight Arrow Connector 15"/>
          <p:cNvCxnSpPr>
            <a:cxnSpLocks noChangeShapeType="1"/>
          </p:cNvCxnSpPr>
          <p:nvPr/>
        </p:nvCxnSpPr>
        <p:spPr bwMode="auto">
          <a:xfrm rot="5400000">
            <a:off x="3549650" y="3429000"/>
            <a:ext cx="3429000" cy="127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</p:spTree>
    <p:extLst>
      <p:ext uri="{BB962C8B-B14F-4D97-AF65-F5344CB8AC3E}">
        <p14:creationId xmlns:p14="http://schemas.microsoft.com/office/powerpoint/2010/main" val="2449317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Title 1"/>
          <p:cNvSpPr>
            <a:spLocks noGrp="1"/>
          </p:cNvSpPr>
          <p:nvPr>
            <p:ph type="title"/>
          </p:nvPr>
        </p:nvSpPr>
        <p:spPr>
          <a:xfrm>
            <a:off x="251520" y="558800"/>
            <a:ext cx="8640960" cy="717547"/>
          </a:xfrm>
        </p:spPr>
        <p:txBody>
          <a:bodyPr anchor="t" anchorCtr="0">
            <a:normAutofit/>
          </a:bodyPr>
          <a:lstStyle/>
          <a:p>
            <a:pPr algn="l"/>
            <a:r>
              <a:rPr lang="da-DK" altLang="da-DK" sz="4000" dirty="0" smtClean="0">
                <a:ea typeface="ＭＳ Ｐゴシック" pitchFamily="34" charset="-128"/>
              </a:rPr>
              <a:t>Relationer</a:t>
            </a:r>
            <a:endParaRPr lang="en-US" altLang="da-DK" sz="4000" dirty="0" smtClean="0">
              <a:ea typeface="ＭＳ Ｐゴシック" pitchFamily="34" charset="-128"/>
            </a:endParaRPr>
          </a:p>
        </p:txBody>
      </p:sp>
      <p:sp>
        <p:nvSpPr>
          <p:cNvPr id="81922" name="Content Placeholder 2"/>
          <p:cNvSpPr>
            <a:spLocks noGrp="1"/>
          </p:cNvSpPr>
          <p:nvPr>
            <p:ph idx="1"/>
          </p:nvPr>
        </p:nvSpPr>
        <p:spPr>
          <a:xfrm>
            <a:off x="457200" y="1255713"/>
            <a:ext cx="8435280" cy="534163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da-DK" altLang="da-DK" sz="2000" dirty="0" smtClean="0">
                <a:ea typeface="ＭＳ Ｐゴシック" pitchFamily="34" charset="-128"/>
              </a:rPr>
              <a:t>8 aktører</a:t>
            </a:r>
          </a:p>
          <a:p>
            <a:pPr>
              <a:lnSpc>
                <a:spcPct val="150000"/>
              </a:lnSpc>
            </a:pPr>
            <a:r>
              <a:rPr lang="da-DK" altLang="da-DK" sz="2000" dirty="0" smtClean="0">
                <a:ea typeface="ＭＳ Ｐゴシック" pitchFamily="34" charset="-128"/>
              </a:rPr>
              <a:t>28 relationer</a:t>
            </a:r>
            <a:endParaRPr lang="en-US" altLang="da-DK" sz="2000" dirty="0" smtClean="0">
              <a:ea typeface="ＭＳ Ｐゴシック" pitchFamily="34" charset="-128"/>
            </a:endParaRPr>
          </a:p>
        </p:txBody>
      </p:sp>
      <p:sp>
        <p:nvSpPr>
          <p:cNvPr id="81923" name="Flowchart: Connector 4"/>
          <p:cNvSpPr>
            <a:spLocks noChangeArrowheads="1"/>
          </p:cNvSpPr>
          <p:nvPr/>
        </p:nvSpPr>
        <p:spPr bwMode="auto">
          <a:xfrm>
            <a:off x="3308350" y="3321050"/>
            <a:ext cx="241300" cy="242888"/>
          </a:xfrm>
          <a:prstGeom prst="flowChartConnector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da-DK" sz="1800"/>
          </a:p>
        </p:txBody>
      </p:sp>
      <p:sp>
        <p:nvSpPr>
          <p:cNvPr id="81924" name="Flowchart: Connector 5"/>
          <p:cNvSpPr>
            <a:spLocks noChangeArrowheads="1"/>
          </p:cNvSpPr>
          <p:nvPr/>
        </p:nvSpPr>
        <p:spPr bwMode="auto">
          <a:xfrm>
            <a:off x="6997700" y="3352800"/>
            <a:ext cx="241300" cy="241300"/>
          </a:xfrm>
          <a:prstGeom prst="flowChartConnector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da-DK" sz="1800"/>
          </a:p>
        </p:txBody>
      </p:sp>
      <p:cxnSp>
        <p:nvCxnSpPr>
          <p:cNvPr id="81925" name="Straight Arrow Connector 7"/>
          <p:cNvCxnSpPr>
            <a:cxnSpLocks noChangeShapeType="1"/>
          </p:cNvCxnSpPr>
          <p:nvPr/>
        </p:nvCxnSpPr>
        <p:spPr bwMode="auto">
          <a:xfrm>
            <a:off x="3819525" y="3441700"/>
            <a:ext cx="2876550" cy="142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81926" name="Flowchart: Connector 6"/>
          <p:cNvSpPr>
            <a:spLocks noChangeArrowheads="1"/>
          </p:cNvSpPr>
          <p:nvPr/>
        </p:nvSpPr>
        <p:spPr bwMode="auto">
          <a:xfrm>
            <a:off x="5141913" y="1255713"/>
            <a:ext cx="241300" cy="241300"/>
          </a:xfrm>
          <a:prstGeom prst="flowChartConnector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da-DK" sz="1800"/>
          </a:p>
        </p:txBody>
      </p:sp>
      <p:cxnSp>
        <p:nvCxnSpPr>
          <p:cNvPr id="81927" name="Straight Arrow Connector 9"/>
          <p:cNvCxnSpPr>
            <a:cxnSpLocks noChangeShapeType="1"/>
          </p:cNvCxnSpPr>
          <p:nvPr/>
        </p:nvCxnSpPr>
        <p:spPr bwMode="auto">
          <a:xfrm rot="5400000" flipH="1" flipV="1">
            <a:off x="3698082" y="1815306"/>
            <a:ext cx="1398588" cy="12096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81928" name="Straight Arrow Connector 11"/>
          <p:cNvCxnSpPr>
            <a:cxnSpLocks noChangeShapeType="1"/>
          </p:cNvCxnSpPr>
          <p:nvPr/>
        </p:nvCxnSpPr>
        <p:spPr bwMode="auto">
          <a:xfrm rot="16200000" flipH="1">
            <a:off x="5398294" y="1740694"/>
            <a:ext cx="1520825" cy="131921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81929" name="Flowchart: Connector 12"/>
          <p:cNvSpPr>
            <a:spLocks noChangeArrowheads="1"/>
          </p:cNvSpPr>
          <p:nvPr/>
        </p:nvSpPr>
        <p:spPr bwMode="auto">
          <a:xfrm>
            <a:off x="5145088" y="5360988"/>
            <a:ext cx="242887" cy="241300"/>
          </a:xfrm>
          <a:prstGeom prst="flowChartConnector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da-DK" sz="1800"/>
          </a:p>
        </p:txBody>
      </p:sp>
      <p:cxnSp>
        <p:nvCxnSpPr>
          <p:cNvPr id="81930" name="Straight Arrow Connector 14"/>
          <p:cNvCxnSpPr>
            <a:cxnSpLocks noChangeShapeType="1"/>
          </p:cNvCxnSpPr>
          <p:nvPr/>
        </p:nvCxnSpPr>
        <p:spPr bwMode="auto">
          <a:xfrm rot="16200000" flipH="1">
            <a:off x="3550445" y="3764756"/>
            <a:ext cx="1465262" cy="13049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81931" name="Straight Arrow Connector 16"/>
          <p:cNvCxnSpPr>
            <a:cxnSpLocks noChangeShapeType="1"/>
          </p:cNvCxnSpPr>
          <p:nvPr/>
        </p:nvCxnSpPr>
        <p:spPr bwMode="auto">
          <a:xfrm rot="5400000">
            <a:off x="5418931" y="3764757"/>
            <a:ext cx="1493837" cy="13589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81932" name="Flowchart: Connector 13"/>
          <p:cNvSpPr>
            <a:spLocks noChangeArrowheads="1"/>
          </p:cNvSpPr>
          <p:nvPr/>
        </p:nvSpPr>
        <p:spPr bwMode="auto">
          <a:xfrm>
            <a:off x="3313113" y="4791075"/>
            <a:ext cx="241300" cy="242888"/>
          </a:xfrm>
          <a:prstGeom prst="flowChartConnector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da-DK" sz="1800"/>
          </a:p>
        </p:txBody>
      </p:sp>
      <p:cxnSp>
        <p:nvCxnSpPr>
          <p:cNvPr id="81933" name="Straight Arrow Connector 17"/>
          <p:cNvCxnSpPr>
            <a:cxnSpLocks noChangeShapeType="1"/>
          </p:cNvCxnSpPr>
          <p:nvPr/>
        </p:nvCxnSpPr>
        <p:spPr bwMode="auto">
          <a:xfrm rot="5400000">
            <a:off x="3044825" y="4202113"/>
            <a:ext cx="820737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81934" name="Straight Arrow Connector 19"/>
          <p:cNvCxnSpPr>
            <a:cxnSpLocks noChangeShapeType="1"/>
          </p:cNvCxnSpPr>
          <p:nvPr/>
        </p:nvCxnSpPr>
        <p:spPr bwMode="auto">
          <a:xfrm rot="10800000">
            <a:off x="3792538" y="5095875"/>
            <a:ext cx="1101725" cy="3905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81935" name="Straight Arrow Connector 21"/>
          <p:cNvCxnSpPr>
            <a:cxnSpLocks noChangeShapeType="1"/>
          </p:cNvCxnSpPr>
          <p:nvPr/>
        </p:nvCxnSpPr>
        <p:spPr bwMode="auto">
          <a:xfrm rot="5400000" flipH="1" flipV="1">
            <a:off x="2972594" y="2420144"/>
            <a:ext cx="2903538" cy="1587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81936" name="Straight Arrow Connector 23"/>
          <p:cNvCxnSpPr>
            <a:cxnSpLocks noChangeShapeType="1"/>
          </p:cNvCxnSpPr>
          <p:nvPr/>
        </p:nvCxnSpPr>
        <p:spPr bwMode="auto">
          <a:xfrm flipV="1">
            <a:off x="3684588" y="3590925"/>
            <a:ext cx="2998787" cy="11969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81937" name="Flowchart: Connector 20"/>
          <p:cNvSpPr>
            <a:spLocks noChangeArrowheads="1"/>
          </p:cNvSpPr>
          <p:nvPr/>
        </p:nvSpPr>
        <p:spPr bwMode="auto">
          <a:xfrm>
            <a:off x="6934200" y="4783138"/>
            <a:ext cx="241300" cy="241300"/>
          </a:xfrm>
          <a:prstGeom prst="flowChartConnector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da-DK" sz="1800"/>
          </a:p>
        </p:txBody>
      </p:sp>
      <p:cxnSp>
        <p:nvCxnSpPr>
          <p:cNvPr id="81938" name="Straight Arrow Connector 24"/>
          <p:cNvCxnSpPr>
            <a:cxnSpLocks noChangeShapeType="1"/>
          </p:cNvCxnSpPr>
          <p:nvPr/>
        </p:nvCxnSpPr>
        <p:spPr bwMode="auto">
          <a:xfrm rot="5400000">
            <a:off x="6656387" y="4195763"/>
            <a:ext cx="860425" cy="254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81939" name="Straight Arrow Connector 26"/>
          <p:cNvCxnSpPr>
            <a:cxnSpLocks noChangeShapeType="1"/>
          </p:cNvCxnSpPr>
          <p:nvPr/>
        </p:nvCxnSpPr>
        <p:spPr bwMode="auto">
          <a:xfrm rot="10800000" flipV="1">
            <a:off x="5594350" y="4989513"/>
            <a:ext cx="1196975" cy="4302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81940" name="Straight Arrow Connector 28"/>
          <p:cNvCxnSpPr>
            <a:cxnSpLocks noChangeShapeType="1"/>
          </p:cNvCxnSpPr>
          <p:nvPr/>
        </p:nvCxnSpPr>
        <p:spPr bwMode="auto">
          <a:xfrm rot="10800000">
            <a:off x="3724275" y="3590925"/>
            <a:ext cx="3079750" cy="12096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81941" name="Straight Arrow Connector 30"/>
          <p:cNvCxnSpPr>
            <a:cxnSpLocks noChangeShapeType="1"/>
          </p:cNvCxnSpPr>
          <p:nvPr/>
        </p:nvCxnSpPr>
        <p:spPr bwMode="auto">
          <a:xfrm rot="16200000" flipV="1">
            <a:off x="4706144" y="2474119"/>
            <a:ext cx="2851150" cy="150653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81942" name="Flowchart: Connector 33"/>
          <p:cNvSpPr>
            <a:spLocks noChangeArrowheads="1"/>
          </p:cNvSpPr>
          <p:nvPr/>
        </p:nvSpPr>
        <p:spPr bwMode="auto">
          <a:xfrm>
            <a:off x="3433763" y="1819275"/>
            <a:ext cx="241300" cy="242888"/>
          </a:xfrm>
          <a:prstGeom prst="flowChartConnector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da-DK" sz="1800"/>
          </a:p>
        </p:txBody>
      </p:sp>
      <p:cxnSp>
        <p:nvCxnSpPr>
          <p:cNvPr id="81943" name="Straight Arrow Connector 35"/>
          <p:cNvCxnSpPr>
            <a:cxnSpLocks noChangeShapeType="1"/>
          </p:cNvCxnSpPr>
          <p:nvPr/>
        </p:nvCxnSpPr>
        <p:spPr bwMode="auto">
          <a:xfrm rot="5400000">
            <a:off x="3005138" y="2628900"/>
            <a:ext cx="954087" cy="809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81944" name="Straight Arrow Connector 37"/>
          <p:cNvCxnSpPr>
            <a:cxnSpLocks noChangeShapeType="1"/>
          </p:cNvCxnSpPr>
          <p:nvPr/>
        </p:nvCxnSpPr>
        <p:spPr bwMode="auto">
          <a:xfrm flipV="1">
            <a:off x="3765550" y="1438275"/>
            <a:ext cx="1196975" cy="4032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81945" name="Straight Arrow Connector 39"/>
          <p:cNvCxnSpPr>
            <a:cxnSpLocks noChangeShapeType="1"/>
          </p:cNvCxnSpPr>
          <p:nvPr/>
        </p:nvCxnSpPr>
        <p:spPr bwMode="auto">
          <a:xfrm rot="5400000">
            <a:off x="2373313" y="3395663"/>
            <a:ext cx="2514600" cy="1079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81946" name="Straight Arrow Connector 41"/>
          <p:cNvCxnSpPr>
            <a:cxnSpLocks noChangeShapeType="1"/>
          </p:cNvCxnSpPr>
          <p:nvPr/>
        </p:nvCxnSpPr>
        <p:spPr bwMode="auto">
          <a:xfrm rot="16200000" flipH="1">
            <a:off x="2877344" y="2931319"/>
            <a:ext cx="3094038" cy="13716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81947" name="Straight Arrow Connector 43"/>
          <p:cNvCxnSpPr>
            <a:cxnSpLocks noChangeShapeType="1"/>
          </p:cNvCxnSpPr>
          <p:nvPr/>
        </p:nvCxnSpPr>
        <p:spPr bwMode="auto">
          <a:xfrm>
            <a:off x="3765550" y="2017713"/>
            <a:ext cx="3092450" cy="27289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81948" name="Straight Arrow Connector 45"/>
          <p:cNvCxnSpPr>
            <a:cxnSpLocks noChangeShapeType="1"/>
          </p:cNvCxnSpPr>
          <p:nvPr/>
        </p:nvCxnSpPr>
        <p:spPr bwMode="auto">
          <a:xfrm>
            <a:off x="3832225" y="1922463"/>
            <a:ext cx="2971800" cy="14128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81949" name="Straight Arrow Connector 47"/>
          <p:cNvCxnSpPr>
            <a:cxnSpLocks noChangeShapeType="1"/>
          </p:cNvCxnSpPr>
          <p:nvPr/>
        </p:nvCxnSpPr>
        <p:spPr bwMode="auto">
          <a:xfrm flipV="1">
            <a:off x="3697288" y="4881563"/>
            <a:ext cx="3079750" cy="396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81950" name="Straight Arrow Connector 49"/>
          <p:cNvCxnSpPr>
            <a:cxnSpLocks noChangeShapeType="1"/>
          </p:cNvCxnSpPr>
          <p:nvPr/>
        </p:nvCxnSpPr>
        <p:spPr bwMode="auto">
          <a:xfrm rot="5400000">
            <a:off x="3609975" y="3503613"/>
            <a:ext cx="3348037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81951" name="Flowchart: Connector 31"/>
          <p:cNvSpPr>
            <a:spLocks noChangeArrowheads="1"/>
          </p:cNvSpPr>
          <p:nvPr/>
        </p:nvSpPr>
        <p:spPr bwMode="auto">
          <a:xfrm>
            <a:off x="6732588" y="1824038"/>
            <a:ext cx="241300" cy="242887"/>
          </a:xfrm>
          <a:prstGeom prst="flowChartConnector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da-DK" sz="1800"/>
          </a:p>
        </p:txBody>
      </p:sp>
      <p:cxnSp>
        <p:nvCxnSpPr>
          <p:cNvPr id="81952" name="Straight Arrow Connector 34"/>
          <p:cNvCxnSpPr>
            <a:cxnSpLocks noChangeShapeType="1"/>
          </p:cNvCxnSpPr>
          <p:nvPr/>
        </p:nvCxnSpPr>
        <p:spPr bwMode="auto">
          <a:xfrm>
            <a:off x="5580063" y="1425575"/>
            <a:ext cx="1009650" cy="4699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81953" name="Straight Arrow Connector 38"/>
          <p:cNvCxnSpPr>
            <a:cxnSpLocks noChangeShapeType="1"/>
          </p:cNvCxnSpPr>
          <p:nvPr/>
        </p:nvCxnSpPr>
        <p:spPr bwMode="auto">
          <a:xfrm rot="16200000" flipH="1">
            <a:off x="6521450" y="2581275"/>
            <a:ext cx="955675" cy="1492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81954" name="Straight Arrow Connector 42"/>
          <p:cNvCxnSpPr>
            <a:cxnSpLocks noChangeShapeType="1"/>
          </p:cNvCxnSpPr>
          <p:nvPr/>
        </p:nvCxnSpPr>
        <p:spPr bwMode="auto">
          <a:xfrm rot="5400000">
            <a:off x="4511676" y="2992437"/>
            <a:ext cx="3065462" cy="135731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81955" name="Straight Arrow Connector 46"/>
          <p:cNvCxnSpPr>
            <a:cxnSpLocks noChangeShapeType="1"/>
          </p:cNvCxnSpPr>
          <p:nvPr/>
        </p:nvCxnSpPr>
        <p:spPr bwMode="auto">
          <a:xfrm rot="10800000" flipV="1">
            <a:off x="3644900" y="2097088"/>
            <a:ext cx="3011488" cy="26495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81956" name="Straight Arrow Connector 50"/>
          <p:cNvCxnSpPr>
            <a:cxnSpLocks noChangeShapeType="1"/>
          </p:cNvCxnSpPr>
          <p:nvPr/>
        </p:nvCxnSpPr>
        <p:spPr bwMode="auto">
          <a:xfrm rot="10800000" flipV="1">
            <a:off x="3603625" y="1990725"/>
            <a:ext cx="2971800" cy="14509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81957" name="Straight Arrow Connector 52"/>
          <p:cNvCxnSpPr>
            <a:cxnSpLocks noChangeShapeType="1"/>
          </p:cNvCxnSpPr>
          <p:nvPr/>
        </p:nvCxnSpPr>
        <p:spPr bwMode="auto">
          <a:xfrm rot="16200000" flipH="1">
            <a:off x="5600700" y="3395663"/>
            <a:ext cx="2527300" cy="1206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81958" name="Straight Arrow Connector 54"/>
          <p:cNvCxnSpPr>
            <a:cxnSpLocks noChangeShapeType="1"/>
          </p:cNvCxnSpPr>
          <p:nvPr/>
        </p:nvCxnSpPr>
        <p:spPr bwMode="auto">
          <a:xfrm rot="10800000">
            <a:off x="3913188" y="1895475"/>
            <a:ext cx="2527300" cy="539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</p:spTree>
    <p:extLst>
      <p:ext uri="{BB962C8B-B14F-4D97-AF65-F5344CB8AC3E}">
        <p14:creationId xmlns:p14="http://schemas.microsoft.com/office/powerpoint/2010/main" val="177981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1"/>
          <p:cNvSpPr>
            <a:spLocks noGrp="1"/>
          </p:cNvSpPr>
          <p:nvPr>
            <p:ph type="title"/>
          </p:nvPr>
        </p:nvSpPr>
        <p:spPr>
          <a:xfrm>
            <a:off x="251520" y="545555"/>
            <a:ext cx="8640960" cy="731273"/>
          </a:xfrm>
        </p:spPr>
        <p:txBody>
          <a:bodyPr anchor="t" anchorCtr="0">
            <a:normAutofit/>
          </a:bodyPr>
          <a:lstStyle/>
          <a:p>
            <a:pPr algn="l"/>
            <a:r>
              <a:rPr lang="en-US" altLang="da-DK" sz="4000" dirty="0" err="1" smtClean="0">
                <a:ea typeface="ＭＳ Ｐゴシック" pitchFamily="34" charset="-128"/>
              </a:rPr>
              <a:t>Relationer</a:t>
            </a:r>
            <a:r>
              <a:rPr lang="en-US" altLang="da-DK" sz="4000" dirty="0" smtClean="0">
                <a:ea typeface="ＭＳ Ｐゴシック" pitchFamily="34" charset="-128"/>
              </a:rPr>
              <a:t> </a:t>
            </a:r>
            <a:r>
              <a:rPr lang="en-US" altLang="da-DK" sz="4000" dirty="0" err="1" smtClean="0">
                <a:ea typeface="ＭＳ Ｐゴシック" pitchFamily="34" charset="-128"/>
              </a:rPr>
              <a:t>og</a:t>
            </a:r>
            <a:r>
              <a:rPr lang="en-US" altLang="da-DK" sz="4000" dirty="0" smtClean="0">
                <a:ea typeface="ＭＳ Ｐゴシック" pitchFamily="34" charset="-128"/>
              </a:rPr>
              <a:t> </a:t>
            </a:r>
            <a:r>
              <a:rPr lang="en-US" altLang="da-DK" sz="4000" dirty="0" err="1" smtClean="0">
                <a:ea typeface="ＭＳ Ｐゴシック" pitchFamily="34" charset="-128"/>
              </a:rPr>
              <a:t>grænser</a:t>
            </a:r>
            <a:endParaRPr lang="en-US" altLang="da-DK" sz="4000" dirty="0" smtClean="0">
              <a:ea typeface="ＭＳ Ｐゴシック" pitchFamily="34" charset="-128"/>
            </a:endParaRPr>
          </a:p>
        </p:txBody>
      </p:sp>
      <p:sp>
        <p:nvSpPr>
          <p:cNvPr id="59394" name="Content Placeholder 2"/>
          <p:cNvSpPr>
            <a:spLocks noGrp="1"/>
          </p:cNvSpPr>
          <p:nvPr>
            <p:ph idx="1"/>
          </p:nvPr>
        </p:nvSpPr>
        <p:spPr>
          <a:xfrm>
            <a:off x="58921" y="2908520"/>
            <a:ext cx="8225152" cy="1442414"/>
          </a:xfrm>
        </p:spPr>
        <p:txBody>
          <a:bodyPr>
            <a:noAutofit/>
          </a:bodyPr>
          <a:lstStyle/>
          <a:p>
            <a:pPr>
              <a:buFontTx/>
              <a:buNone/>
            </a:pPr>
            <a:r>
              <a:rPr lang="da-DK" altLang="da-DK" sz="2000" dirty="0" smtClean="0">
                <a:ea typeface="ＭＳ Ｐゴシック" pitchFamily="34" charset="-128"/>
              </a:rPr>
              <a:t>                                              Indenfor</a:t>
            </a:r>
            <a:br>
              <a:rPr lang="da-DK" altLang="da-DK" sz="2000" dirty="0" smtClean="0">
                <a:ea typeface="ＭＳ Ｐゴシック" pitchFamily="34" charset="-128"/>
              </a:rPr>
            </a:br>
            <a:endParaRPr lang="da-DK" altLang="da-DK" sz="2000" dirty="0">
              <a:ea typeface="ＭＳ Ｐゴシック" pitchFamily="34" charset="-128"/>
            </a:endParaRPr>
          </a:p>
          <a:p>
            <a:pPr>
              <a:buFontTx/>
              <a:buNone/>
            </a:pPr>
            <a:endParaRPr lang="da-DK" altLang="da-DK" sz="2000" dirty="0" smtClean="0">
              <a:ea typeface="ＭＳ Ｐゴシック" pitchFamily="34" charset="-128"/>
            </a:endParaRPr>
          </a:p>
          <a:p>
            <a:pPr>
              <a:buFontTx/>
              <a:buNone/>
            </a:pPr>
            <a:endParaRPr lang="da-DK" altLang="da-DK" sz="2000" dirty="0" smtClean="0"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da-DK" altLang="da-DK" sz="2000" dirty="0" smtClean="0">
                <a:ea typeface="ＭＳ Ｐゴシック" pitchFamily="34" charset="-128"/>
              </a:rPr>
              <a:t>                                               Udenfor</a:t>
            </a:r>
          </a:p>
          <a:p>
            <a:pPr>
              <a:buFontTx/>
              <a:buNone/>
            </a:pPr>
            <a:endParaRPr lang="da-DK" altLang="da-DK" dirty="0">
              <a:ea typeface="ＭＳ Ｐゴシック" pitchFamily="34" charset="-128"/>
            </a:endParaRPr>
          </a:p>
        </p:txBody>
      </p:sp>
      <p:sp>
        <p:nvSpPr>
          <p:cNvPr id="59395" name="Flowchart: Connector 4"/>
          <p:cNvSpPr>
            <a:spLocks noChangeArrowheads="1"/>
          </p:cNvSpPr>
          <p:nvPr/>
        </p:nvSpPr>
        <p:spPr bwMode="auto">
          <a:xfrm>
            <a:off x="3308350" y="3321050"/>
            <a:ext cx="241300" cy="242888"/>
          </a:xfrm>
          <a:prstGeom prst="flowChartConnector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da-DK" sz="1800"/>
          </a:p>
        </p:txBody>
      </p:sp>
      <p:sp>
        <p:nvSpPr>
          <p:cNvPr id="59396" name="Flowchart: Connector 5"/>
          <p:cNvSpPr>
            <a:spLocks noChangeArrowheads="1"/>
          </p:cNvSpPr>
          <p:nvPr/>
        </p:nvSpPr>
        <p:spPr bwMode="auto">
          <a:xfrm>
            <a:off x="6997700" y="3352800"/>
            <a:ext cx="241300" cy="241300"/>
          </a:xfrm>
          <a:prstGeom prst="flowChartConnector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da-DK" sz="1800"/>
          </a:p>
        </p:txBody>
      </p:sp>
      <p:sp>
        <p:nvSpPr>
          <p:cNvPr id="59397" name="Flowchart: Connector 6"/>
          <p:cNvSpPr>
            <a:spLocks noChangeArrowheads="1"/>
          </p:cNvSpPr>
          <p:nvPr/>
        </p:nvSpPr>
        <p:spPr bwMode="auto">
          <a:xfrm>
            <a:off x="5141913" y="1255713"/>
            <a:ext cx="241300" cy="241300"/>
          </a:xfrm>
          <a:prstGeom prst="flowChartConnector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da-DK" sz="1800"/>
          </a:p>
        </p:txBody>
      </p:sp>
      <p:sp>
        <p:nvSpPr>
          <p:cNvPr id="59399" name="Flowchart: Connector 12"/>
          <p:cNvSpPr>
            <a:spLocks noChangeArrowheads="1"/>
          </p:cNvSpPr>
          <p:nvPr/>
        </p:nvSpPr>
        <p:spPr bwMode="auto">
          <a:xfrm>
            <a:off x="5145088" y="5360988"/>
            <a:ext cx="242887" cy="241300"/>
          </a:xfrm>
          <a:prstGeom prst="flowChartConnector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da-DK" sz="1800"/>
          </a:p>
        </p:txBody>
      </p:sp>
      <p:sp>
        <p:nvSpPr>
          <p:cNvPr id="59400" name="Flowchart: Connector 13"/>
          <p:cNvSpPr>
            <a:spLocks noChangeArrowheads="1"/>
          </p:cNvSpPr>
          <p:nvPr/>
        </p:nvSpPr>
        <p:spPr bwMode="auto">
          <a:xfrm>
            <a:off x="3313113" y="4791075"/>
            <a:ext cx="241300" cy="242888"/>
          </a:xfrm>
          <a:prstGeom prst="flowChartConnector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da-DK" sz="1800"/>
          </a:p>
        </p:txBody>
      </p:sp>
      <p:sp>
        <p:nvSpPr>
          <p:cNvPr id="59401" name="Flowchart: Connector 20"/>
          <p:cNvSpPr>
            <a:spLocks noChangeArrowheads="1"/>
          </p:cNvSpPr>
          <p:nvPr/>
        </p:nvSpPr>
        <p:spPr bwMode="auto">
          <a:xfrm>
            <a:off x="6934200" y="4783138"/>
            <a:ext cx="241300" cy="241300"/>
          </a:xfrm>
          <a:prstGeom prst="flowChartConnector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da-DK" sz="1800"/>
          </a:p>
        </p:txBody>
      </p:sp>
      <p:sp>
        <p:nvSpPr>
          <p:cNvPr id="59402" name="Flowchart: Connector 33"/>
          <p:cNvSpPr>
            <a:spLocks noChangeArrowheads="1"/>
          </p:cNvSpPr>
          <p:nvPr/>
        </p:nvSpPr>
        <p:spPr bwMode="auto">
          <a:xfrm>
            <a:off x="3433763" y="1819275"/>
            <a:ext cx="241300" cy="242888"/>
          </a:xfrm>
          <a:prstGeom prst="flowChartConnector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da-DK" sz="1800"/>
          </a:p>
        </p:txBody>
      </p:sp>
      <p:sp>
        <p:nvSpPr>
          <p:cNvPr id="59405" name="Flowchart: Connector 31"/>
          <p:cNvSpPr>
            <a:spLocks noChangeArrowheads="1"/>
          </p:cNvSpPr>
          <p:nvPr/>
        </p:nvSpPr>
        <p:spPr bwMode="auto">
          <a:xfrm>
            <a:off x="6732588" y="1824038"/>
            <a:ext cx="241300" cy="242887"/>
          </a:xfrm>
          <a:prstGeom prst="flowChartConnector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da-DK" sz="1800"/>
          </a:p>
        </p:txBody>
      </p:sp>
      <p:grpSp>
        <p:nvGrpSpPr>
          <p:cNvPr id="6" name="Gruppe 5"/>
          <p:cNvGrpSpPr/>
          <p:nvPr/>
        </p:nvGrpSpPr>
        <p:grpSpPr>
          <a:xfrm>
            <a:off x="2571297" y="1391912"/>
            <a:ext cx="5056187" cy="2797175"/>
            <a:chOff x="2312988" y="1155700"/>
            <a:chExt cx="5056187" cy="2797175"/>
          </a:xfrm>
        </p:grpSpPr>
        <p:cxnSp>
          <p:nvCxnSpPr>
            <p:cNvPr id="59398" name="Straight Arrow Connector 9"/>
            <p:cNvCxnSpPr>
              <a:cxnSpLocks noChangeShapeType="1"/>
            </p:cNvCxnSpPr>
            <p:nvPr/>
          </p:nvCxnSpPr>
          <p:spPr bwMode="auto">
            <a:xfrm rot="5400000" flipH="1" flipV="1">
              <a:off x="3698083" y="1842293"/>
              <a:ext cx="1398588" cy="1209675"/>
            </a:xfrm>
            <a:prstGeom prst="straightConnector1">
              <a:avLst/>
            </a:prstGeom>
            <a:noFill/>
            <a:ln w="12700">
              <a:solidFill>
                <a:srgbClr val="C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9403" name="Straight Arrow Connector 35"/>
            <p:cNvCxnSpPr>
              <a:cxnSpLocks noChangeShapeType="1"/>
            </p:cNvCxnSpPr>
            <p:nvPr/>
          </p:nvCxnSpPr>
          <p:spPr bwMode="auto">
            <a:xfrm rot="5400000">
              <a:off x="3005138" y="2628900"/>
              <a:ext cx="954087" cy="80963"/>
            </a:xfrm>
            <a:prstGeom prst="straightConnector1">
              <a:avLst/>
            </a:prstGeom>
            <a:noFill/>
            <a:ln w="12700">
              <a:solidFill>
                <a:srgbClr val="C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9404" name="Straight Arrow Connector 37"/>
            <p:cNvCxnSpPr>
              <a:cxnSpLocks noChangeShapeType="1"/>
            </p:cNvCxnSpPr>
            <p:nvPr/>
          </p:nvCxnSpPr>
          <p:spPr bwMode="auto">
            <a:xfrm flipV="1">
              <a:off x="3765550" y="1438275"/>
              <a:ext cx="1196975" cy="403225"/>
            </a:xfrm>
            <a:prstGeom prst="straightConnector1">
              <a:avLst/>
            </a:prstGeom>
            <a:noFill/>
            <a:ln w="12700">
              <a:solidFill>
                <a:srgbClr val="C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9406" name="Straight Arrow Connector 34"/>
            <p:cNvCxnSpPr>
              <a:cxnSpLocks noChangeShapeType="1"/>
            </p:cNvCxnSpPr>
            <p:nvPr/>
          </p:nvCxnSpPr>
          <p:spPr bwMode="auto">
            <a:xfrm>
              <a:off x="5580063" y="1425575"/>
              <a:ext cx="1009650" cy="469900"/>
            </a:xfrm>
            <a:prstGeom prst="straightConnector1">
              <a:avLst/>
            </a:prstGeom>
            <a:noFill/>
            <a:ln w="12700">
              <a:solidFill>
                <a:srgbClr val="C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9407" name="Straight Arrow Connector 50"/>
            <p:cNvCxnSpPr>
              <a:cxnSpLocks noChangeShapeType="1"/>
            </p:cNvCxnSpPr>
            <p:nvPr/>
          </p:nvCxnSpPr>
          <p:spPr bwMode="auto">
            <a:xfrm rot="10800000" flipV="1">
              <a:off x="3603625" y="1990725"/>
              <a:ext cx="2971800" cy="1450975"/>
            </a:xfrm>
            <a:prstGeom prst="straightConnector1">
              <a:avLst/>
            </a:prstGeom>
            <a:noFill/>
            <a:ln w="12700">
              <a:solidFill>
                <a:srgbClr val="C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9408" name="Straight Arrow Connector 54"/>
            <p:cNvCxnSpPr>
              <a:cxnSpLocks noChangeShapeType="1"/>
            </p:cNvCxnSpPr>
            <p:nvPr/>
          </p:nvCxnSpPr>
          <p:spPr bwMode="auto">
            <a:xfrm rot="10800000">
              <a:off x="3913188" y="1895475"/>
              <a:ext cx="2527300" cy="53975"/>
            </a:xfrm>
            <a:prstGeom prst="straightConnector1">
              <a:avLst/>
            </a:prstGeom>
            <a:noFill/>
            <a:ln w="12700">
              <a:solidFill>
                <a:srgbClr val="C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9409" name="Oval 17"/>
            <p:cNvSpPr>
              <a:spLocks noChangeArrowheads="1"/>
            </p:cNvSpPr>
            <p:nvPr/>
          </p:nvSpPr>
          <p:spPr bwMode="auto">
            <a:xfrm>
              <a:off x="2312988" y="1155700"/>
              <a:ext cx="5056187" cy="2797175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endParaRPr lang="en-US" altLang="da-DK" sz="1800"/>
            </a:p>
          </p:txBody>
        </p:sp>
      </p:grpSp>
      <p:sp>
        <p:nvSpPr>
          <p:cNvPr id="25" name="Content Placeholder 2"/>
          <p:cNvSpPr txBox="1">
            <a:spLocks/>
          </p:cNvSpPr>
          <p:nvPr/>
        </p:nvSpPr>
        <p:spPr>
          <a:xfrm>
            <a:off x="467544" y="1598483"/>
            <a:ext cx="8229600" cy="13984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endParaRPr lang="da-DK" altLang="da-DK" sz="2000" dirty="0" smtClean="0">
              <a:ea typeface="ＭＳ Ｐゴシック" pitchFamily="34" charset="-128"/>
            </a:endParaRPr>
          </a:p>
        </p:txBody>
      </p:sp>
      <p:grpSp>
        <p:nvGrpSpPr>
          <p:cNvPr id="26" name="Gruppe 25"/>
          <p:cNvGrpSpPr/>
          <p:nvPr/>
        </p:nvGrpSpPr>
        <p:grpSpPr>
          <a:xfrm>
            <a:off x="3861934" y="1272849"/>
            <a:ext cx="4116388" cy="5114925"/>
            <a:chOff x="3651250" y="1031875"/>
            <a:chExt cx="4116388" cy="5114925"/>
          </a:xfrm>
        </p:grpSpPr>
        <p:sp>
          <p:nvSpPr>
            <p:cNvPr id="27" name="Oval 17"/>
            <p:cNvSpPr>
              <a:spLocks noChangeArrowheads="1"/>
            </p:cNvSpPr>
            <p:nvPr/>
          </p:nvSpPr>
          <p:spPr bwMode="auto">
            <a:xfrm>
              <a:off x="3651250" y="1031875"/>
              <a:ext cx="4116388" cy="5114925"/>
            </a:xfrm>
            <a:prstGeom prst="ellipse">
              <a:avLst/>
            </a:prstGeom>
            <a:noFill/>
            <a:ln w="38100">
              <a:solidFill>
                <a:srgbClr val="008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endParaRPr lang="en-US" altLang="da-DK" sz="1800"/>
            </a:p>
          </p:txBody>
        </p:sp>
        <p:cxnSp>
          <p:nvCxnSpPr>
            <p:cNvPr id="28" name="Straight Connector 19"/>
            <p:cNvCxnSpPr>
              <a:cxnSpLocks noChangeShapeType="1"/>
            </p:cNvCxnSpPr>
            <p:nvPr/>
          </p:nvCxnSpPr>
          <p:spPr bwMode="auto">
            <a:xfrm rot="5400000">
              <a:off x="4592637" y="2971801"/>
              <a:ext cx="2951163" cy="1414462"/>
            </a:xfrm>
            <a:prstGeom prst="line">
              <a:avLst/>
            </a:prstGeom>
            <a:noFill/>
            <a:ln w="12700">
              <a:solidFill>
                <a:srgbClr val="008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" name="Straight Connector 21"/>
            <p:cNvCxnSpPr>
              <a:cxnSpLocks noChangeShapeType="1"/>
            </p:cNvCxnSpPr>
            <p:nvPr/>
          </p:nvCxnSpPr>
          <p:spPr bwMode="auto">
            <a:xfrm flipH="1">
              <a:off x="4149725" y="2203450"/>
              <a:ext cx="2500313" cy="2060575"/>
            </a:xfrm>
            <a:prstGeom prst="line">
              <a:avLst/>
            </a:prstGeom>
            <a:noFill/>
            <a:ln w="12700">
              <a:solidFill>
                <a:srgbClr val="008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" name="Straight Connector 24"/>
            <p:cNvCxnSpPr>
              <a:cxnSpLocks noChangeShapeType="1"/>
            </p:cNvCxnSpPr>
            <p:nvPr/>
          </p:nvCxnSpPr>
          <p:spPr bwMode="auto">
            <a:xfrm rot="16200000" flipH="1">
              <a:off x="4669631" y="2258220"/>
              <a:ext cx="3019425" cy="1662112"/>
            </a:xfrm>
            <a:prstGeom prst="line">
              <a:avLst/>
            </a:prstGeom>
            <a:noFill/>
            <a:ln w="12700">
              <a:solidFill>
                <a:srgbClr val="008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" name="Tekstboks 4"/>
          <p:cNvSpPr txBox="1"/>
          <p:nvPr/>
        </p:nvSpPr>
        <p:spPr>
          <a:xfrm>
            <a:off x="2992803" y="5819056"/>
            <a:ext cx="2845569" cy="5893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50000"/>
              </a:lnSpc>
            </a:pPr>
            <a:r>
              <a:rPr lang="da-DK" altLang="da-DK" sz="2000" dirty="0" smtClean="0">
                <a:solidFill>
                  <a:schemeClr val="accent3">
                    <a:lumMod val="50000"/>
                  </a:schemeClr>
                </a:solidFill>
                <a:ea typeface="ＭＳ Ｐゴシック" pitchFamily="34" charset="-128"/>
              </a:rPr>
              <a:t>Samme </a:t>
            </a:r>
            <a:r>
              <a:rPr lang="da-DK" altLang="da-DK" sz="2000" dirty="0">
                <a:solidFill>
                  <a:schemeClr val="accent3">
                    <a:lumMod val="50000"/>
                  </a:schemeClr>
                </a:solidFill>
                <a:ea typeface="ＭＳ Ｐゴシック" pitchFamily="34" charset="-128"/>
              </a:rPr>
              <a:t>team</a:t>
            </a:r>
          </a:p>
          <a:p>
            <a:pPr>
              <a:lnSpc>
                <a:spcPct val="150000"/>
              </a:lnSpc>
            </a:pPr>
            <a:endParaRPr lang="da-DK" altLang="da-DK" sz="2000" dirty="0">
              <a:solidFill>
                <a:srgbClr val="C00000"/>
              </a:solidFill>
              <a:ea typeface="ＭＳ Ｐゴシック" pitchFamily="34" charset="-128"/>
            </a:endParaRPr>
          </a:p>
        </p:txBody>
      </p:sp>
      <p:sp>
        <p:nvSpPr>
          <p:cNvPr id="2" name="Rektangel 1"/>
          <p:cNvSpPr/>
          <p:nvPr/>
        </p:nvSpPr>
        <p:spPr>
          <a:xfrm>
            <a:off x="867083" y="1928385"/>
            <a:ext cx="1690719" cy="369332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da-DK" altLang="da-DK" sz="2000" dirty="0">
                <a:solidFill>
                  <a:srgbClr val="C00000"/>
                </a:solidFill>
                <a:ea typeface="ＭＳ Ｐゴシック" pitchFamily="34" charset="-128"/>
              </a:rPr>
              <a:t>Samme opgaver</a:t>
            </a:r>
            <a:endParaRPr lang="da-DK" sz="2000" dirty="0"/>
          </a:p>
        </p:txBody>
      </p:sp>
    </p:spTree>
    <p:extLst>
      <p:ext uri="{BB962C8B-B14F-4D97-AF65-F5344CB8AC3E}">
        <p14:creationId xmlns:p14="http://schemas.microsoft.com/office/powerpoint/2010/main" val="4177559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ext Placeholder 3"/>
          <p:cNvSpPr>
            <a:spLocks noGrp="1"/>
          </p:cNvSpPr>
          <p:nvPr>
            <p:ph type="body" idx="1"/>
          </p:nvPr>
        </p:nvSpPr>
        <p:spPr>
          <a:xfrm>
            <a:off x="251520" y="548679"/>
            <a:ext cx="8640960" cy="2160321"/>
          </a:xfrm>
        </p:spPr>
        <p:txBody>
          <a:bodyPr anchor="t" anchorCtr="0">
            <a:noAutofit/>
          </a:bodyPr>
          <a:lstStyle/>
          <a:p>
            <a:r>
              <a:rPr lang="en-US" altLang="da-DK" sz="4000" dirty="0" smtClean="0">
                <a:solidFill>
                  <a:schemeClr val="tx1"/>
                </a:solidFill>
                <a:latin typeface="+mj-lt"/>
                <a:ea typeface="ＭＳ Ｐゴシック" pitchFamily="34" charset="-128"/>
              </a:rPr>
              <a:t>Genstandsgørelse </a:t>
            </a:r>
            <a:r>
              <a:rPr lang="en-US" altLang="da-DK" sz="4000" dirty="0" err="1" smtClean="0">
                <a:solidFill>
                  <a:schemeClr val="tx1"/>
                </a:solidFill>
                <a:latin typeface="+mj-lt"/>
                <a:ea typeface="ＭＳ Ｐゴシック" pitchFamily="34" charset="-128"/>
              </a:rPr>
              <a:t>af</a:t>
            </a:r>
            <a:r>
              <a:rPr lang="en-US" altLang="da-DK" sz="4000" dirty="0" smtClean="0">
                <a:solidFill>
                  <a:schemeClr val="tx1"/>
                </a:solidFill>
                <a:latin typeface="+mj-lt"/>
                <a:ea typeface="ＭＳ Ｐゴシック" pitchFamily="34" charset="-128"/>
              </a:rPr>
              <a:t> </a:t>
            </a:r>
            <a:r>
              <a:rPr lang="en-US" altLang="da-DK" sz="4000" dirty="0" err="1" smtClean="0">
                <a:solidFill>
                  <a:schemeClr val="tx1"/>
                </a:solidFill>
                <a:latin typeface="+mj-lt"/>
                <a:ea typeface="ＭＳ Ｐゴシック" pitchFamily="34" charset="-128"/>
              </a:rPr>
              <a:t>organisationen</a:t>
            </a:r>
            <a:r>
              <a:rPr lang="en-US" altLang="da-DK" sz="4000" dirty="0" smtClean="0">
                <a:solidFill>
                  <a:schemeClr val="tx1"/>
                </a:solidFill>
                <a:latin typeface="+mj-lt"/>
                <a:ea typeface="ＭＳ Ｐゴシック" pitchFamily="34" charset="-128"/>
              </a:rPr>
              <a:t> </a:t>
            </a:r>
            <a:r>
              <a:rPr lang="en-US" altLang="da-DK" sz="4000" dirty="0" err="1" smtClean="0">
                <a:solidFill>
                  <a:schemeClr val="tx1"/>
                </a:solidFill>
                <a:latin typeface="+mj-lt"/>
                <a:ea typeface="ＭＳ Ｐゴシック" pitchFamily="34" charset="-128"/>
              </a:rPr>
              <a:t>som</a:t>
            </a:r>
            <a:r>
              <a:rPr lang="en-US" altLang="da-DK" sz="4000" dirty="0" smtClean="0">
                <a:solidFill>
                  <a:schemeClr val="tx1"/>
                </a:solidFill>
                <a:latin typeface="+mj-lt"/>
                <a:ea typeface="ＭＳ Ｐゴシック" pitchFamily="34" charset="-128"/>
              </a:rPr>
              <a:t> </a:t>
            </a:r>
            <a:r>
              <a:rPr lang="en-US" altLang="da-DK" sz="4000" dirty="0" err="1" smtClean="0">
                <a:solidFill>
                  <a:schemeClr val="tx1"/>
                </a:solidFill>
                <a:latin typeface="+mj-lt"/>
                <a:ea typeface="ＭＳ Ｐゴシック" pitchFamily="34" charset="-128"/>
              </a:rPr>
              <a:t>arbejdsprocesser</a:t>
            </a:r>
            <a:r>
              <a:rPr lang="en-US" altLang="da-DK" sz="4000" smtClean="0">
                <a:solidFill>
                  <a:schemeClr val="tx1"/>
                </a:solidFill>
                <a:latin typeface="+mj-lt"/>
                <a:ea typeface="ＭＳ Ｐゴシック" pitchFamily="34" charset="-128"/>
              </a:rPr>
              <a:t>: </a:t>
            </a:r>
            <a:r>
              <a:rPr lang="en-US" altLang="da-DK" sz="4000" dirty="0" smtClean="0">
                <a:solidFill>
                  <a:schemeClr val="tx1"/>
                </a:solidFill>
                <a:latin typeface="+mj-lt"/>
                <a:ea typeface="ＭＳ Ｐゴシック" pitchFamily="34" charset="-128"/>
              </a:rPr>
              <a:t/>
            </a:r>
            <a:br>
              <a:rPr lang="en-US" altLang="da-DK" sz="4000" dirty="0" smtClean="0">
                <a:solidFill>
                  <a:schemeClr val="tx1"/>
                </a:solidFill>
                <a:latin typeface="+mj-lt"/>
                <a:ea typeface="ＭＳ Ｐゴシック" pitchFamily="34" charset="-128"/>
              </a:rPr>
            </a:br>
            <a:r>
              <a:rPr lang="en-US" altLang="da-DK" sz="3000" dirty="0" err="1">
                <a:solidFill>
                  <a:schemeClr val="tx1"/>
                </a:solidFill>
                <a:latin typeface="+mj-lt"/>
                <a:ea typeface="ＭＳ Ｐゴシック" pitchFamily="34" charset="-128"/>
              </a:rPr>
              <a:t>F</a:t>
            </a:r>
            <a:r>
              <a:rPr lang="en-US" altLang="da-DK" sz="3000" dirty="0" err="1" smtClean="0">
                <a:solidFill>
                  <a:schemeClr val="tx1"/>
                </a:solidFill>
                <a:latin typeface="+mj-lt"/>
                <a:ea typeface="ＭＳ Ｐゴシック" pitchFamily="34" charset="-128"/>
              </a:rPr>
              <a:t>orskellige</a:t>
            </a:r>
            <a:r>
              <a:rPr lang="en-US" altLang="da-DK" sz="3000" dirty="0" smtClean="0">
                <a:solidFill>
                  <a:schemeClr val="tx1"/>
                </a:solidFill>
                <a:latin typeface="+mj-lt"/>
                <a:ea typeface="ＭＳ Ｐゴシック" pitchFamily="34" charset="-128"/>
              </a:rPr>
              <a:t> </a:t>
            </a:r>
            <a:r>
              <a:rPr lang="en-US" altLang="da-DK" sz="3000" dirty="0" err="1" smtClean="0">
                <a:solidFill>
                  <a:schemeClr val="tx1"/>
                </a:solidFill>
                <a:latin typeface="+mj-lt"/>
                <a:ea typeface="ＭＳ Ｐゴシック" pitchFamily="34" charset="-128"/>
              </a:rPr>
              <a:t>typer</a:t>
            </a:r>
            <a:r>
              <a:rPr lang="en-US" altLang="da-DK" sz="3000" dirty="0" smtClean="0">
                <a:solidFill>
                  <a:schemeClr val="tx1"/>
                </a:solidFill>
                <a:latin typeface="+mj-lt"/>
                <a:ea typeface="ＭＳ Ｐゴシック" pitchFamily="34" charset="-128"/>
              </a:rPr>
              <a:t> </a:t>
            </a:r>
            <a:r>
              <a:rPr lang="en-US" altLang="da-DK" sz="3000" dirty="0" err="1" smtClean="0">
                <a:solidFill>
                  <a:schemeClr val="tx1"/>
                </a:solidFill>
                <a:latin typeface="+mj-lt"/>
                <a:ea typeface="ＭＳ Ｐゴシック" pitchFamily="34" charset="-128"/>
              </a:rPr>
              <a:t>af</a:t>
            </a:r>
            <a:r>
              <a:rPr lang="en-US" altLang="da-DK" sz="3000" dirty="0" smtClean="0">
                <a:solidFill>
                  <a:schemeClr val="tx1"/>
                </a:solidFill>
                <a:latin typeface="+mj-lt"/>
                <a:ea typeface="ＭＳ Ｐゴシック" pitchFamily="34" charset="-128"/>
              </a:rPr>
              <a:t> </a:t>
            </a:r>
            <a:r>
              <a:rPr lang="en-US" altLang="da-DK" sz="3000" dirty="0" err="1" smtClean="0">
                <a:solidFill>
                  <a:schemeClr val="tx1"/>
                </a:solidFill>
                <a:latin typeface="+mj-lt"/>
                <a:ea typeface="ＭＳ Ｐゴシック" pitchFamily="34" charset="-128"/>
              </a:rPr>
              <a:t>koblinger</a:t>
            </a:r>
            <a:r>
              <a:rPr lang="en-US" altLang="da-DK" sz="3000" dirty="0" smtClean="0">
                <a:solidFill>
                  <a:schemeClr val="tx1"/>
                </a:solidFill>
                <a:latin typeface="+mj-lt"/>
                <a:ea typeface="ＭＳ Ｐゴシック" pitchFamily="34" charset="-128"/>
              </a:rPr>
              <a:t> </a:t>
            </a:r>
            <a:r>
              <a:rPr lang="en-US" altLang="da-DK" sz="3000" dirty="0" err="1" smtClean="0">
                <a:solidFill>
                  <a:schemeClr val="tx1"/>
                </a:solidFill>
                <a:latin typeface="+mj-lt"/>
                <a:ea typeface="ＭＳ Ｐゴシック" pitchFamily="34" charset="-128"/>
              </a:rPr>
              <a:t>mellem</a:t>
            </a:r>
            <a:r>
              <a:rPr lang="en-US" altLang="da-DK" sz="3000" dirty="0" smtClean="0">
                <a:solidFill>
                  <a:schemeClr val="tx1"/>
                </a:solidFill>
                <a:latin typeface="+mj-lt"/>
                <a:ea typeface="ＭＳ Ｐゴシック" pitchFamily="34" charset="-128"/>
              </a:rPr>
              <a:t> </a:t>
            </a:r>
            <a:r>
              <a:rPr lang="en-US" altLang="da-DK" sz="3000" dirty="0" err="1" smtClean="0">
                <a:solidFill>
                  <a:schemeClr val="tx1"/>
                </a:solidFill>
                <a:latin typeface="+mj-lt"/>
                <a:ea typeface="ＭＳ Ｐゴシック" pitchFamily="34" charset="-128"/>
              </a:rPr>
              <a:t>arbejdsprocesser</a:t>
            </a:r>
            <a:r>
              <a:rPr lang="en-US" altLang="da-DK" sz="4000" dirty="0" smtClean="0">
                <a:solidFill>
                  <a:schemeClr val="tx1"/>
                </a:solidFill>
                <a:latin typeface="+mj-lt"/>
                <a:ea typeface="ＭＳ Ｐゴシック" pitchFamily="34" charset="-128"/>
              </a:rPr>
              <a:t/>
            </a:r>
            <a:br>
              <a:rPr lang="en-US" altLang="da-DK" sz="4000" dirty="0" smtClean="0">
                <a:solidFill>
                  <a:schemeClr val="tx1"/>
                </a:solidFill>
                <a:latin typeface="+mj-lt"/>
                <a:ea typeface="ＭＳ Ｐゴシック" pitchFamily="34" charset="-128"/>
              </a:rPr>
            </a:br>
            <a:r>
              <a:rPr lang="en-US" altLang="da-DK" sz="4000" dirty="0" smtClean="0">
                <a:solidFill>
                  <a:schemeClr val="tx1"/>
                </a:solidFill>
                <a:latin typeface="+mj-lt"/>
                <a:ea typeface="ＭＳ Ｐゴシック" pitchFamily="34" charset="-128"/>
              </a:rPr>
              <a:t/>
            </a:r>
            <a:br>
              <a:rPr lang="en-US" altLang="da-DK" sz="4000" dirty="0" smtClean="0">
                <a:solidFill>
                  <a:schemeClr val="tx1"/>
                </a:solidFill>
                <a:latin typeface="+mj-lt"/>
                <a:ea typeface="ＭＳ Ｐゴシック" pitchFamily="34" charset="-128"/>
              </a:rPr>
            </a:br>
            <a:endParaRPr lang="en-US" altLang="da-DK" sz="4000" dirty="0" smtClean="0">
              <a:solidFill>
                <a:schemeClr val="tx1"/>
              </a:solidFill>
              <a:latin typeface="+mj-lt"/>
              <a:ea typeface="ＭＳ Ｐゴシック" pitchFamily="34" charset="-128"/>
            </a:endParaRPr>
          </a:p>
        </p:txBody>
      </p:sp>
      <p:sp>
        <p:nvSpPr>
          <p:cNvPr id="110595" name="Tekstboks 2"/>
          <p:cNvSpPr txBox="1">
            <a:spLocks noChangeArrowheads="1"/>
          </p:cNvSpPr>
          <p:nvPr/>
        </p:nvSpPr>
        <p:spPr bwMode="auto">
          <a:xfrm>
            <a:off x="6397700" y="5949280"/>
            <a:ext cx="2494779" cy="359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da-DK" altLang="da-DK" sz="1800" dirty="0" err="1" smtClean="0">
                <a:latin typeface="+mj-lt"/>
              </a:rPr>
              <a:t>Frankel</a:t>
            </a:r>
            <a:r>
              <a:rPr lang="da-DK" altLang="da-DK" sz="1800" dirty="0" smtClean="0">
                <a:latin typeface="+mj-lt"/>
              </a:rPr>
              <a:t> (2012a</a:t>
            </a:r>
            <a:r>
              <a:rPr lang="da-DK" altLang="da-DK" sz="1800" dirty="0">
                <a:latin typeface="+mj-l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1517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1" y="548680"/>
            <a:ext cx="8640960" cy="1440160"/>
          </a:xfrm>
        </p:spPr>
        <p:txBody>
          <a:bodyPr anchor="t" anchorCtr="0">
            <a:noAutofit/>
          </a:bodyPr>
          <a:lstStyle/>
          <a:p>
            <a:pPr algn="l"/>
            <a:r>
              <a:rPr lang="da-DK" altLang="da-DK" sz="4000" dirty="0" smtClean="0">
                <a:ea typeface="ＭＳ Ｐゴシック" pitchFamily="34" charset="-128"/>
              </a:rPr>
              <a:t>Organisationen kan genstandsgøres som arbejdsprocesser</a:t>
            </a:r>
          </a:p>
        </p:txBody>
      </p:sp>
      <p:sp>
        <p:nvSpPr>
          <p:cNvPr id="112642" name="Content Placeholder 2"/>
          <p:cNvSpPr>
            <a:spLocks noGrp="1"/>
          </p:cNvSpPr>
          <p:nvPr>
            <p:ph idx="1"/>
          </p:nvPr>
        </p:nvSpPr>
        <p:spPr>
          <a:xfrm>
            <a:off x="251521" y="1988840"/>
            <a:ext cx="8640960" cy="460851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da-DK" sz="2000" dirty="0" smtClean="0"/>
              <a:t>Definition af arbejdsproces: ”En </a:t>
            </a:r>
            <a:r>
              <a:rPr lang="da-DK" sz="2000" dirty="0"/>
              <a:t>arbejdsproces er en bestemt aktivitet, som bidrager til det </a:t>
            </a:r>
            <a:r>
              <a:rPr lang="da-DK" sz="2000" dirty="0" smtClean="0"/>
              <a:t>produkt </a:t>
            </a:r>
            <a:r>
              <a:rPr lang="da-DK" sz="2000" dirty="0"/>
              <a:t>virksomheden </a:t>
            </a:r>
            <a:r>
              <a:rPr lang="da-DK" sz="2000" dirty="0" smtClean="0"/>
              <a:t>laver” (</a:t>
            </a:r>
            <a:r>
              <a:rPr lang="da-DK" sz="2000" dirty="0" err="1" smtClean="0"/>
              <a:t>Frankel</a:t>
            </a:r>
            <a:r>
              <a:rPr lang="da-DK" sz="2000" dirty="0" smtClean="0"/>
              <a:t> 2012a </a:t>
            </a:r>
            <a:r>
              <a:rPr lang="da-DK" sz="2000" dirty="0"/>
              <a:t>s. </a:t>
            </a:r>
            <a:r>
              <a:rPr lang="da-DK" sz="2000" dirty="0" smtClean="0"/>
              <a:t>81).</a:t>
            </a:r>
            <a:endParaRPr lang="da-DK" altLang="da-DK" sz="2000" dirty="0" smtClean="0">
              <a:ea typeface="ＭＳ Ｐゴシック" pitchFamily="34" charset="-128"/>
            </a:endParaRPr>
          </a:p>
          <a:p>
            <a:pPr>
              <a:lnSpc>
                <a:spcPct val="150000"/>
              </a:lnSpc>
            </a:pPr>
            <a:r>
              <a:rPr lang="da-DK" altLang="ja-JP" sz="2000" i="1" dirty="0" smtClean="0">
                <a:ea typeface="ＭＳ Ｐゴシック" pitchFamily="34" charset="-128"/>
              </a:rPr>
              <a:t>Det hele menneske </a:t>
            </a:r>
            <a:r>
              <a:rPr lang="da-DK" altLang="ja-JP" sz="2000" dirty="0" smtClean="0">
                <a:ea typeface="ＭＳ Ｐゴシック" pitchFamily="34" charset="-128"/>
              </a:rPr>
              <a:t>bliver irrelevant: Vi ser på mennesker som nogle, der kan udføre arbejdsprocesser.</a:t>
            </a:r>
          </a:p>
        </p:txBody>
      </p:sp>
    </p:spTree>
    <p:extLst>
      <p:ext uri="{BB962C8B-B14F-4D97-AF65-F5344CB8AC3E}">
        <p14:creationId xmlns:p14="http://schemas.microsoft.com/office/powerpoint/2010/main" val="409558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5000" y="568258"/>
            <a:ext cx="8600033" cy="1411399"/>
          </a:xfrm>
        </p:spPr>
        <p:txBody>
          <a:bodyPr anchor="t" anchorCtr="0">
            <a:noAutofit/>
          </a:bodyPr>
          <a:lstStyle/>
          <a:p>
            <a:pPr algn="l"/>
            <a:r>
              <a:rPr lang="da-DK" sz="4000" dirty="0" smtClean="0"/>
              <a:t>Koblinger mellem </a:t>
            </a:r>
            <a:r>
              <a:rPr lang="da-DK" sz="4000" dirty="0" smtClean="0"/>
              <a:t>arbejdsprocesser:</a:t>
            </a:r>
            <a:r>
              <a:rPr lang="da-DK" sz="4000" dirty="0" smtClean="0"/>
              <a:t/>
            </a:r>
            <a:br>
              <a:rPr lang="da-DK" sz="4000" dirty="0" smtClean="0"/>
            </a:br>
            <a:r>
              <a:rPr lang="da-DK" sz="3000" dirty="0" smtClean="0"/>
              <a:t>Serielle </a:t>
            </a:r>
            <a:r>
              <a:rPr lang="da-DK" sz="3000" dirty="0" smtClean="0"/>
              <a:t>og komplekse koblinger</a:t>
            </a:r>
            <a:endParaRPr lang="da-DK" sz="3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54999" y="1966136"/>
            <a:ext cx="8600033" cy="1454075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a-DK" sz="2000" dirty="0" smtClean="0"/>
              <a:t>Serielle koblinger:</a:t>
            </a:r>
          </a:p>
          <a:p>
            <a:pPr>
              <a:lnSpc>
                <a:spcPct val="150000"/>
              </a:lnSpc>
            </a:pPr>
            <a:r>
              <a:rPr lang="da-DK" sz="2000" dirty="0" smtClean="0"/>
              <a:t>Én arbejdsproces er koblet med én </a:t>
            </a:r>
            <a:br>
              <a:rPr lang="da-DK" sz="2000" dirty="0" smtClean="0"/>
            </a:br>
            <a:r>
              <a:rPr lang="da-DK" sz="2000" dirty="0" smtClean="0"/>
              <a:t>forudgående og </a:t>
            </a:r>
            <a:r>
              <a:rPr lang="da-DK" sz="2000" dirty="0"/>
              <a:t>é</a:t>
            </a:r>
            <a:r>
              <a:rPr lang="da-DK" sz="2000" dirty="0" smtClean="0"/>
              <a:t>n efterfølgende arbejdsproces.</a:t>
            </a:r>
          </a:p>
          <a:p>
            <a:pPr marL="0" indent="0">
              <a:lnSpc>
                <a:spcPct val="150000"/>
              </a:lnSpc>
              <a:buNone/>
            </a:pPr>
            <a:endParaRPr lang="da-DK" sz="20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da-DK" sz="2000" dirty="0" smtClean="0"/>
              <a:t>Komplekse </a:t>
            </a:r>
            <a:r>
              <a:rPr lang="da-DK" sz="2000" dirty="0"/>
              <a:t>koblinger:</a:t>
            </a:r>
          </a:p>
          <a:p>
            <a:pPr>
              <a:lnSpc>
                <a:spcPct val="150000"/>
              </a:lnSpc>
            </a:pPr>
            <a:r>
              <a:rPr lang="da-DK" sz="2000" dirty="0"/>
              <a:t>Tre eller flere arbejdsprocesser er koblet til hinanden</a:t>
            </a:r>
            <a:r>
              <a:rPr lang="da-DK" sz="2000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endParaRPr lang="da-DK" sz="20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da-DK" sz="2000" dirty="0" smtClean="0"/>
              <a:t>Parallelle </a:t>
            </a:r>
            <a:r>
              <a:rPr lang="da-DK" sz="2000" dirty="0"/>
              <a:t>koblinger: </a:t>
            </a:r>
          </a:p>
          <a:p>
            <a:pPr>
              <a:lnSpc>
                <a:spcPct val="150000"/>
              </a:lnSpc>
            </a:pPr>
            <a:endParaRPr lang="da-DK" sz="2000" dirty="0"/>
          </a:p>
          <a:p>
            <a:pPr>
              <a:lnSpc>
                <a:spcPct val="150000"/>
              </a:lnSpc>
            </a:pPr>
            <a:endParaRPr lang="da-DK" sz="2000" dirty="0"/>
          </a:p>
        </p:txBody>
      </p:sp>
      <p:grpSp>
        <p:nvGrpSpPr>
          <p:cNvPr id="43" name="Gruppe 42"/>
          <p:cNvGrpSpPr/>
          <p:nvPr/>
        </p:nvGrpSpPr>
        <p:grpSpPr>
          <a:xfrm rot="958182">
            <a:off x="4868551" y="2358552"/>
            <a:ext cx="3839095" cy="644546"/>
            <a:chOff x="4290042" y="1969704"/>
            <a:chExt cx="3839095" cy="644546"/>
          </a:xfrm>
        </p:grpSpPr>
        <p:sp>
          <p:nvSpPr>
            <p:cNvPr id="4" name="Flowchart: Connector 6"/>
            <p:cNvSpPr>
              <a:spLocks noChangeArrowheads="1"/>
            </p:cNvSpPr>
            <p:nvPr/>
          </p:nvSpPr>
          <p:spPr bwMode="auto">
            <a:xfrm>
              <a:off x="6095337" y="1969704"/>
              <a:ext cx="241300" cy="241300"/>
            </a:xfrm>
            <a:prstGeom prst="flowChartConnector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endParaRPr lang="en-US" altLang="da-DK"/>
            </a:p>
          </p:txBody>
        </p:sp>
        <p:sp>
          <p:nvSpPr>
            <p:cNvPr id="5" name="Flowchart: Connector 33"/>
            <p:cNvSpPr>
              <a:spLocks noChangeArrowheads="1"/>
            </p:cNvSpPr>
            <p:nvPr/>
          </p:nvSpPr>
          <p:spPr bwMode="auto">
            <a:xfrm>
              <a:off x="4290042" y="2371363"/>
              <a:ext cx="241300" cy="242887"/>
            </a:xfrm>
            <a:prstGeom prst="flowChartConnector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endParaRPr lang="en-US" altLang="da-DK"/>
            </a:p>
          </p:txBody>
        </p:sp>
        <p:cxnSp>
          <p:nvCxnSpPr>
            <p:cNvPr id="6" name="Straight Arrow Connector 37"/>
            <p:cNvCxnSpPr>
              <a:cxnSpLocks noChangeShapeType="1"/>
            </p:cNvCxnSpPr>
            <p:nvPr/>
          </p:nvCxnSpPr>
          <p:spPr bwMode="auto">
            <a:xfrm flipV="1">
              <a:off x="4694429" y="2128454"/>
              <a:ext cx="1238059" cy="26011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" name="Flowchart: Connector 31"/>
            <p:cNvSpPr>
              <a:spLocks noChangeArrowheads="1"/>
            </p:cNvSpPr>
            <p:nvPr/>
          </p:nvSpPr>
          <p:spPr bwMode="auto">
            <a:xfrm>
              <a:off x="7887837" y="2038263"/>
              <a:ext cx="241300" cy="242887"/>
            </a:xfrm>
            <a:prstGeom prst="flowChartConnector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endParaRPr lang="en-US" altLang="da-DK"/>
            </a:p>
          </p:txBody>
        </p:sp>
        <p:cxnSp>
          <p:nvCxnSpPr>
            <p:cNvPr id="8" name="Straight Arrow Connector 37"/>
            <p:cNvCxnSpPr>
              <a:cxnSpLocks noChangeShapeType="1"/>
            </p:cNvCxnSpPr>
            <p:nvPr/>
          </p:nvCxnSpPr>
          <p:spPr bwMode="auto">
            <a:xfrm>
              <a:off x="6489961" y="2090354"/>
              <a:ext cx="1168400" cy="381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1" name="Gruppe 50"/>
          <p:cNvGrpSpPr/>
          <p:nvPr/>
        </p:nvGrpSpPr>
        <p:grpSpPr>
          <a:xfrm rot="12804417">
            <a:off x="7114186" y="3715171"/>
            <a:ext cx="1624273" cy="1283143"/>
            <a:chOff x="5591176" y="3585817"/>
            <a:chExt cx="1624273" cy="1283143"/>
          </a:xfrm>
        </p:grpSpPr>
        <p:sp>
          <p:nvSpPr>
            <p:cNvPr id="17" name="Flowchart: Connector 33"/>
            <p:cNvSpPr>
              <a:spLocks noChangeArrowheads="1"/>
            </p:cNvSpPr>
            <p:nvPr/>
          </p:nvSpPr>
          <p:spPr bwMode="auto">
            <a:xfrm>
              <a:off x="6974149" y="3585817"/>
              <a:ext cx="241300" cy="242887"/>
            </a:xfrm>
            <a:prstGeom prst="flowChartConnector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endParaRPr lang="en-US" altLang="da-DK"/>
            </a:p>
          </p:txBody>
        </p:sp>
        <p:sp>
          <p:nvSpPr>
            <p:cNvPr id="18" name="Flowchart: Connector 33"/>
            <p:cNvSpPr>
              <a:spLocks noChangeArrowheads="1"/>
            </p:cNvSpPr>
            <p:nvPr/>
          </p:nvSpPr>
          <p:spPr bwMode="auto">
            <a:xfrm>
              <a:off x="5591176" y="4218473"/>
              <a:ext cx="241300" cy="242887"/>
            </a:xfrm>
            <a:prstGeom prst="flowChartConnector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endParaRPr lang="en-US" altLang="da-DK"/>
            </a:p>
          </p:txBody>
        </p:sp>
        <p:sp>
          <p:nvSpPr>
            <p:cNvPr id="19" name="Flowchart: Connector 33"/>
            <p:cNvSpPr>
              <a:spLocks noChangeArrowheads="1"/>
            </p:cNvSpPr>
            <p:nvPr/>
          </p:nvSpPr>
          <p:spPr bwMode="auto">
            <a:xfrm>
              <a:off x="6974149" y="4626073"/>
              <a:ext cx="241300" cy="242887"/>
            </a:xfrm>
            <a:prstGeom prst="flowChartConnector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endParaRPr lang="en-US" altLang="da-DK"/>
            </a:p>
          </p:txBody>
        </p:sp>
        <p:cxnSp>
          <p:nvCxnSpPr>
            <p:cNvPr id="20" name="Straight Arrow Connector 37"/>
            <p:cNvCxnSpPr>
              <a:cxnSpLocks noChangeShapeType="1"/>
            </p:cNvCxnSpPr>
            <p:nvPr/>
          </p:nvCxnSpPr>
          <p:spPr bwMode="auto">
            <a:xfrm flipV="1">
              <a:off x="6002907" y="3845764"/>
              <a:ext cx="777875" cy="34801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arrow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Straight Arrow Connector 37"/>
            <p:cNvCxnSpPr>
              <a:cxnSpLocks noChangeShapeType="1"/>
            </p:cNvCxnSpPr>
            <p:nvPr/>
          </p:nvCxnSpPr>
          <p:spPr bwMode="auto">
            <a:xfrm>
              <a:off x="5952581" y="4507158"/>
              <a:ext cx="874736" cy="23782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arrow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Arrow Connector 37"/>
            <p:cNvCxnSpPr>
              <a:cxnSpLocks noChangeShapeType="1"/>
            </p:cNvCxnSpPr>
            <p:nvPr/>
          </p:nvCxnSpPr>
          <p:spPr bwMode="auto">
            <a:xfrm>
              <a:off x="7094799" y="3914602"/>
              <a:ext cx="0" cy="59255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arrow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2" name="Gruppe 51"/>
          <p:cNvGrpSpPr/>
          <p:nvPr/>
        </p:nvGrpSpPr>
        <p:grpSpPr>
          <a:xfrm>
            <a:off x="3581999" y="5100002"/>
            <a:ext cx="5151100" cy="1282825"/>
            <a:chOff x="3539866" y="5358363"/>
            <a:chExt cx="5151100" cy="1282825"/>
          </a:xfrm>
        </p:grpSpPr>
        <p:grpSp>
          <p:nvGrpSpPr>
            <p:cNvPr id="26" name="Gruppe 25"/>
            <p:cNvGrpSpPr/>
            <p:nvPr/>
          </p:nvGrpSpPr>
          <p:grpSpPr>
            <a:xfrm>
              <a:off x="3539866" y="5996642"/>
              <a:ext cx="3839095" cy="644546"/>
              <a:chOff x="4290042" y="1969704"/>
              <a:chExt cx="3839095" cy="644546"/>
            </a:xfrm>
          </p:grpSpPr>
          <p:sp>
            <p:nvSpPr>
              <p:cNvPr id="27" name="Flowchart: Connector 6"/>
              <p:cNvSpPr>
                <a:spLocks noChangeArrowheads="1"/>
              </p:cNvSpPr>
              <p:nvPr/>
            </p:nvSpPr>
            <p:spPr bwMode="auto">
              <a:xfrm>
                <a:off x="6095337" y="1969704"/>
                <a:ext cx="241300" cy="241300"/>
              </a:xfrm>
              <a:prstGeom prst="flowChartConnector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eaLnBrk="1" hangingPunct="1"/>
                <a:endParaRPr lang="en-US" altLang="da-DK"/>
              </a:p>
            </p:txBody>
          </p:sp>
          <p:sp>
            <p:nvSpPr>
              <p:cNvPr id="28" name="Flowchart: Connector 33"/>
              <p:cNvSpPr>
                <a:spLocks noChangeArrowheads="1"/>
              </p:cNvSpPr>
              <p:nvPr/>
            </p:nvSpPr>
            <p:spPr bwMode="auto">
              <a:xfrm>
                <a:off x="4290042" y="2371363"/>
                <a:ext cx="241300" cy="242887"/>
              </a:xfrm>
              <a:prstGeom prst="flowChartConnector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eaLnBrk="1" hangingPunct="1"/>
                <a:endParaRPr lang="en-US" altLang="da-DK"/>
              </a:p>
            </p:txBody>
          </p:sp>
          <p:cxnSp>
            <p:nvCxnSpPr>
              <p:cNvPr id="29" name="Straight Arrow Connector 37"/>
              <p:cNvCxnSpPr>
                <a:cxnSpLocks noChangeShapeType="1"/>
              </p:cNvCxnSpPr>
              <p:nvPr/>
            </p:nvCxnSpPr>
            <p:spPr bwMode="auto">
              <a:xfrm flipV="1">
                <a:off x="4694429" y="2128454"/>
                <a:ext cx="1238059" cy="26011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0" name="Flowchart: Connector 31"/>
              <p:cNvSpPr>
                <a:spLocks noChangeArrowheads="1"/>
              </p:cNvSpPr>
              <p:nvPr/>
            </p:nvSpPr>
            <p:spPr bwMode="auto">
              <a:xfrm>
                <a:off x="7887837" y="2038263"/>
                <a:ext cx="241300" cy="242887"/>
              </a:xfrm>
              <a:prstGeom prst="flowChartConnector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eaLnBrk="1" hangingPunct="1"/>
                <a:endParaRPr lang="en-US" altLang="da-DK"/>
              </a:p>
            </p:txBody>
          </p:sp>
          <p:cxnSp>
            <p:nvCxnSpPr>
              <p:cNvPr id="31" name="Straight Arrow Connector 37"/>
              <p:cNvCxnSpPr>
                <a:cxnSpLocks noChangeShapeType="1"/>
              </p:cNvCxnSpPr>
              <p:nvPr/>
            </p:nvCxnSpPr>
            <p:spPr bwMode="auto">
              <a:xfrm>
                <a:off x="6489961" y="2090354"/>
                <a:ext cx="1168400" cy="3810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32" name="Gruppe 31"/>
            <p:cNvGrpSpPr/>
            <p:nvPr/>
          </p:nvGrpSpPr>
          <p:grpSpPr>
            <a:xfrm>
              <a:off x="3539866" y="5358363"/>
              <a:ext cx="3839095" cy="644546"/>
              <a:chOff x="4290042" y="1969704"/>
              <a:chExt cx="3839095" cy="644546"/>
            </a:xfrm>
          </p:grpSpPr>
          <p:sp>
            <p:nvSpPr>
              <p:cNvPr id="33" name="Flowchart: Connector 6"/>
              <p:cNvSpPr>
                <a:spLocks noChangeArrowheads="1"/>
              </p:cNvSpPr>
              <p:nvPr/>
            </p:nvSpPr>
            <p:spPr bwMode="auto">
              <a:xfrm>
                <a:off x="6095337" y="1969704"/>
                <a:ext cx="241300" cy="241300"/>
              </a:xfrm>
              <a:prstGeom prst="flowChartConnector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eaLnBrk="1" hangingPunct="1"/>
                <a:endParaRPr lang="en-US" altLang="da-DK"/>
              </a:p>
            </p:txBody>
          </p:sp>
          <p:sp>
            <p:nvSpPr>
              <p:cNvPr id="34" name="Flowchart: Connector 33"/>
              <p:cNvSpPr>
                <a:spLocks noChangeArrowheads="1"/>
              </p:cNvSpPr>
              <p:nvPr/>
            </p:nvSpPr>
            <p:spPr bwMode="auto">
              <a:xfrm>
                <a:off x="4290042" y="2371363"/>
                <a:ext cx="241300" cy="242887"/>
              </a:xfrm>
              <a:prstGeom prst="flowChartConnector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eaLnBrk="1" hangingPunct="1"/>
                <a:endParaRPr lang="en-US" altLang="da-DK"/>
              </a:p>
            </p:txBody>
          </p:sp>
          <p:cxnSp>
            <p:nvCxnSpPr>
              <p:cNvPr id="35" name="Straight Arrow Connector 37"/>
              <p:cNvCxnSpPr>
                <a:cxnSpLocks noChangeShapeType="1"/>
              </p:cNvCxnSpPr>
              <p:nvPr/>
            </p:nvCxnSpPr>
            <p:spPr bwMode="auto">
              <a:xfrm flipV="1">
                <a:off x="4694429" y="2128454"/>
                <a:ext cx="1238059" cy="26011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6" name="Flowchart: Connector 31"/>
              <p:cNvSpPr>
                <a:spLocks noChangeArrowheads="1"/>
              </p:cNvSpPr>
              <p:nvPr/>
            </p:nvSpPr>
            <p:spPr bwMode="auto">
              <a:xfrm>
                <a:off x="7887837" y="2038263"/>
                <a:ext cx="241300" cy="242887"/>
              </a:xfrm>
              <a:prstGeom prst="flowChartConnector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eaLnBrk="1" hangingPunct="1"/>
                <a:endParaRPr lang="en-US" altLang="da-DK"/>
              </a:p>
            </p:txBody>
          </p:sp>
          <p:cxnSp>
            <p:nvCxnSpPr>
              <p:cNvPr id="37" name="Straight Arrow Connector 37"/>
              <p:cNvCxnSpPr>
                <a:cxnSpLocks noChangeShapeType="1"/>
              </p:cNvCxnSpPr>
              <p:nvPr/>
            </p:nvCxnSpPr>
            <p:spPr bwMode="auto">
              <a:xfrm>
                <a:off x="6489961" y="2090354"/>
                <a:ext cx="1168400" cy="3810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38" name="Flowchart: Connector 33"/>
            <p:cNvSpPr>
              <a:spLocks noChangeArrowheads="1"/>
            </p:cNvSpPr>
            <p:nvPr/>
          </p:nvSpPr>
          <p:spPr bwMode="auto">
            <a:xfrm>
              <a:off x="8449666" y="5711188"/>
              <a:ext cx="241300" cy="242887"/>
            </a:xfrm>
            <a:prstGeom prst="flowChartConnector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endParaRPr lang="en-US" altLang="da-DK"/>
            </a:p>
          </p:txBody>
        </p:sp>
        <p:cxnSp>
          <p:nvCxnSpPr>
            <p:cNvPr id="39" name="Straight Arrow Connector 37"/>
            <p:cNvCxnSpPr>
              <a:cxnSpLocks noChangeShapeType="1"/>
            </p:cNvCxnSpPr>
            <p:nvPr/>
          </p:nvCxnSpPr>
          <p:spPr bwMode="auto">
            <a:xfrm>
              <a:off x="7449671" y="5581139"/>
              <a:ext cx="926049" cy="19608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" name="Straight Arrow Connector 37"/>
            <p:cNvCxnSpPr>
              <a:cxnSpLocks noChangeShapeType="1"/>
            </p:cNvCxnSpPr>
            <p:nvPr/>
          </p:nvCxnSpPr>
          <p:spPr bwMode="auto">
            <a:xfrm flipV="1">
              <a:off x="7449671" y="5954075"/>
              <a:ext cx="926049" cy="18226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9" name="Tekstfelt 8"/>
          <p:cNvSpPr txBox="1"/>
          <p:nvPr/>
        </p:nvSpPr>
        <p:spPr>
          <a:xfrm>
            <a:off x="6849721" y="6013293"/>
            <a:ext cx="2042279" cy="4322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da-DK" dirty="0"/>
              <a:t>(</a:t>
            </a:r>
            <a:r>
              <a:rPr lang="da-DK" dirty="0" err="1" smtClean="0"/>
              <a:t>Frankel</a:t>
            </a:r>
            <a:r>
              <a:rPr lang="da-DK" dirty="0" smtClean="0"/>
              <a:t> </a:t>
            </a:r>
            <a:r>
              <a:rPr lang="da-DK" dirty="0"/>
              <a:t>2012a)</a:t>
            </a:r>
          </a:p>
        </p:txBody>
      </p:sp>
    </p:spTree>
    <p:extLst>
      <p:ext uri="{BB962C8B-B14F-4D97-AF65-F5344CB8AC3E}">
        <p14:creationId xmlns:p14="http://schemas.microsoft.com/office/powerpoint/2010/main" val="2367251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9526" y="548680"/>
            <a:ext cx="8640960" cy="720080"/>
          </a:xfrm>
        </p:spPr>
        <p:txBody>
          <a:bodyPr wrap="none" anchor="t" anchorCtr="0">
            <a:noAutofit/>
          </a:bodyPr>
          <a:lstStyle/>
          <a:p>
            <a:pPr algn="l"/>
            <a:r>
              <a:rPr lang="da-DK" sz="4000" dirty="0" smtClean="0"/>
              <a:t>Genstandsgørelse har 3 aspekter:</a:t>
            </a:r>
            <a:endParaRPr lang="da-DK" sz="4000" dirty="0"/>
          </a:p>
        </p:txBody>
      </p:sp>
      <p:sp>
        <p:nvSpPr>
          <p:cNvPr id="4" name="Tekstfelt 3"/>
          <p:cNvSpPr txBox="1"/>
          <p:nvPr/>
        </p:nvSpPr>
        <p:spPr>
          <a:xfrm>
            <a:off x="251520" y="1989000"/>
            <a:ext cx="8640960" cy="457176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2000" dirty="0" smtClean="0"/>
              <a:t>Afgrænse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2000" dirty="0" smtClean="0"/>
              <a:t>Specificere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2000" dirty="0" smtClean="0"/>
              <a:t>Udpege indikatorer</a:t>
            </a:r>
            <a:endParaRPr lang="da-DK" sz="2000" dirty="0"/>
          </a:p>
        </p:txBody>
      </p:sp>
    </p:spTree>
    <p:extLst>
      <p:ext uri="{BB962C8B-B14F-4D97-AF65-F5344CB8AC3E}">
        <p14:creationId xmlns:p14="http://schemas.microsoft.com/office/powerpoint/2010/main" val="281094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566630"/>
            <a:ext cx="8640960" cy="1432792"/>
          </a:xfrm>
        </p:spPr>
        <p:txBody>
          <a:bodyPr anchor="t" anchorCtr="0">
            <a:noAutofit/>
          </a:bodyPr>
          <a:lstStyle/>
          <a:p>
            <a:pPr algn="l"/>
            <a:r>
              <a:rPr lang="da-DK" sz="4000" dirty="0"/>
              <a:t>Koblinger mellem </a:t>
            </a:r>
            <a:r>
              <a:rPr lang="da-DK" sz="4000" dirty="0" smtClean="0"/>
              <a:t>arbejdsprocesser:</a:t>
            </a:r>
            <a:r>
              <a:rPr lang="da-DK" sz="4000" dirty="0"/>
              <a:t/>
            </a:r>
            <a:br>
              <a:rPr lang="da-DK" sz="4000" dirty="0"/>
            </a:br>
            <a:r>
              <a:rPr lang="da-DK" sz="3000" dirty="0" smtClean="0"/>
              <a:t>Løse </a:t>
            </a:r>
            <a:r>
              <a:rPr lang="da-DK" sz="3000" dirty="0" smtClean="0"/>
              <a:t>og faste koblinger</a:t>
            </a:r>
            <a:endParaRPr lang="da-DK" sz="3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97152"/>
          </a:xfrm>
        </p:spPr>
        <p:txBody>
          <a:bodyPr>
            <a:normAutofit/>
          </a:bodyPr>
          <a:lstStyle/>
          <a:p>
            <a:endParaRPr lang="da-DK" sz="2000" dirty="0" smtClean="0"/>
          </a:p>
          <a:p>
            <a:r>
              <a:rPr lang="da-DK" sz="2000" dirty="0" smtClean="0"/>
              <a:t>Løse koblinger (med buffer)</a:t>
            </a:r>
          </a:p>
          <a:p>
            <a:pPr marL="0" indent="0">
              <a:buNone/>
            </a:pPr>
            <a:endParaRPr lang="da-DK" sz="2000" dirty="0" smtClean="0"/>
          </a:p>
          <a:p>
            <a:endParaRPr lang="da-DK" sz="2000" dirty="0" smtClean="0"/>
          </a:p>
          <a:p>
            <a:endParaRPr lang="da-DK" sz="2000" dirty="0"/>
          </a:p>
          <a:p>
            <a:endParaRPr lang="da-DK" sz="2000" dirty="0" smtClean="0"/>
          </a:p>
          <a:p>
            <a:endParaRPr lang="da-DK" sz="2000" dirty="0"/>
          </a:p>
          <a:p>
            <a:endParaRPr lang="da-DK" sz="2000" dirty="0"/>
          </a:p>
          <a:p>
            <a:r>
              <a:rPr lang="da-DK" sz="2000" dirty="0" smtClean="0"/>
              <a:t>Faste koblinger (ingen buffer)</a:t>
            </a:r>
          </a:p>
        </p:txBody>
      </p:sp>
      <p:sp>
        <p:nvSpPr>
          <p:cNvPr id="4" name="Flowchart: Connector 33"/>
          <p:cNvSpPr>
            <a:spLocks noChangeArrowheads="1"/>
          </p:cNvSpPr>
          <p:nvPr/>
        </p:nvSpPr>
        <p:spPr bwMode="auto">
          <a:xfrm>
            <a:off x="6977866" y="2052852"/>
            <a:ext cx="241300" cy="242887"/>
          </a:xfrm>
          <a:prstGeom prst="flowChartConnector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da-DK"/>
          </a:p>
        </p:txBody>
      </p:sp>
      <p:sp>
        <p:nvSpPr>
          <p:cNvPr id="5" name="Flowchart: Connector 33"/>
          <p:cNvSpPr>
            <a:spLocks noChangeArrowheads="1"/>
          </p:cNvSpPr>
          <p:nvPr/>
        </p:nvSpPr>
        <p:spPr bwMode="auto">
          <a:xfrm>
            <a:off x="5594893" y="2685508"/>
            <a:ext cx="241300" cy="242887"/>
          </a:xfrm>
          <a:prstGeom prst="flowChartConnector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da-DK"/>
          </a:p>
        </p:txBody>
      </p:sp>
      <p:sp>
        <p:nvSpPr>
          <p:cNvPr id="6" name="Flowchart: Connector 33"/>
          <p:cNvSpPr>
            <a:spLocks noChangeArrowheads="1"/>
          </p:cNvSpPr>
          <p:nvPr/>
        </p:nvSpPr>
        <p:spPr bwMode="auto">
          <a:xfrm>
            <a:off x="6977866" y="3093108"/>
            <a:ext cx="241300" cy="242887"/>
          </a:xfrm>
          <a:prstGeom prst="flowChartConnector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da-DK"/>
          </a:p>
        </p:txBody>
      </p:sp>
      <p:cxnSp>
        <p:nvCxnSpPr>
          <p:cNvPr id="7" name="Straight Arrow Connector 37"/>
          <p:cNvCxnSpPr>
            <a:cxnSpLocks noChangeShapeType="1"/>
          </p:cNvCxnSpPr>
          <p:nvPr/>
        </p:nvCxnSpPr>
        <p:spPr bwMode="auto">
          <a:xfrm flipV="1">
            <a:off x="6006624" y="2312799"/>
            <a:ext cx="777875" cy="348018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Straight Arrow Connector 37"/>
          <p:cNvCxnSpPr>
            <a:cxnSpLocks noChangeShapeType="1"/>
          </p:cNvCxnSpPr>
          <p:nvPr/>
        </p:nvCxnSpPr>
        <p:spPr bwMode="auto">
          <a:xfrm>
            <a:off x="5956298" y="2974193"/>
            <a:ext cx="874736" cy="23782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Straight Arrow Connector 37"/>
          <p:cNvCxnSpPr>
            <a:cxnSpLocks noChangeShapeType="1"/>
          </p:cNvCxnSpPr>
          <p:nvPr/>
        </p:nvCxnSpPr>
        <p:spPr bwMode="auto">
          <a:xfrm>
            <a:off x="7098516" y="2381637"/>
            <a:ext cx="0" cy="59255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arrow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Flowchart: Connector 33"/>
          <p:cNvSpPr>
            <a:spLocks noChangeArrowheads="1"/>
          </p:cNvSpPr>
          <p:nvPr/>
        </p:nvSpPr>
        <p:spPr bwMode="auto">
          <a:xfrm>
            <a:off x="5581529" y="5339061"/>
            <a:ext cx="241300" cy="242887"/>
          </a:xfrm>
          <a:prstGeom prst="flowChartConnector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da-DK"/>
          </a:p>
        </p:txBody>
      </p:sp>
      <p:sp>
        <p:nvSpPr>
          <p:cNvPr id="14" name="Flowchart: Connector 33"/>
          <p:cNvSpPr>
            <a:spLocks noChangeArrowheads="1"/>
          </p:cNvSpPr>
          <p:nvPr/>
        </p:nvSpPr>
        <p:spPr bwMode="auto">
          <a:xfrm>
            <a:off x="6857216" y="4726926"/>
            <a:ext cx="241300" cy="242887"/>
          </a:xfrm>
          <a:prstGeom prst="flowChartConnector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da-DK"/>
          </a:p>
        </p:txBody>
      </p:sp>
      <p:cxnSp>
        <p:nvCxnSpPr>
          <p:cNvPr id="16" name="Straight Arrow Connector 37"/>
          <p:cNvCxnSpPr>
            <a:cxnSpLocks noChangeShapeType="1"/>
          </p:cNvCxnSpPr>
          <p:nvPr/>
        </p:nvCxnSpPr>
        <p:spPr bwMode="auto">
          <a:xfrm flipV="1">
            <a:off x="6006624" y="4958191"/>
            <a:ext cx="777875" cy="34529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Tekstboks 17"/>
          <p:cNvSpPr txBox="1"/>
          <p:nvPr/>
        </p:nvSpPr>
        <p:spPr>
          <a:xfrm>
            <a:off x="7324165" y="3212022"/>
            <a:ext cx="12729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Buffer</a:t>
            </a:r>
            <a:endParaRPr lang="da-DK" dirty="0"/>
          </a:p>
        </p:txBody>
      </p:sp>
      <p:sp>
        <p:nvSpPr>
          <p:cNvPr id="10" name="Tekstfelt 9"/>
          <p:cNvSpPr txBox="1"/>
          <p:nvPr/>
        </p:nvSpPr>
        <p:spPr>
          <a:xfrm>
            <a:off x="6857216" y="6003383"/>
            <a:ext cx="2035264" cy="44412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da-DK" dirty="0"/>
              <a:t>(</a:t>
            </a:r>
            <a:r>
              <a:rPr lang="da-DK" dirty="0" err="1" smtClean="0"/>
              <a:t>Frankel</a:t>
            </a:r>
            <a:r>
              <a:rPr lang="da-DK" dirty="0" smtClean="0"/>
              <a:t> </a:t>
            </a:r>
            <a:r>
              <a:rPr lang="da-DK" dirty="0"/>
              <a:t>2012a)</a:t>
            </a:r>
          </a:p>
        </p:txBody>
      </p:sp>
    </p:spTree>
    <p:extLst>
      <p:ext uri="{BB962C8B-B14F-4D97-AF65-F5344CB8AC3E}">
        <p14:creationId xmlns:p14="http://schemas.microsoft.com/office/powerpoint/2010/main" val="324934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548999"/>
            <a:ext cx="8640480" cy="1439999"/>
          </a:xfrm>
        </p:spPr>
        <p:txBody>
          <a:bodyPr anchor="t" anchorCtr="0">
            <a:noAutofit/>
          </a:bodyPr>
          <a:lstStyle/>
          <a:p>
            <a:pPr algn="l"/>
            <a:r>
              <a:rPr lang="da-DK" altLang="da-DK" sz="4000" i="1" dirty="0" smtClean="0">
                <a:solidFill>
                  <a:schemeClr val="tx1"/>
                </a:solidFill>
                <a:ea typeface="ＭＳ Ｐゴシック" pitchFamily="34" charset="-128"/>
              </a:rPr>
              <a:t>Normale uheld </a:t>
            </a:r>
            <a:r>
              <a:rPr lang="da-DK" altLang="da-DK" sz="4000" dirty="0" smtClean="0">
                <a:solidFill>
                  <a:schemeClr val="tx1"/>
                </a:solidFill>
                <a:ea typeface="ＭＳ Ｐゴシック" pitchFamily="34" charset="-128"/>
              </a:rPr>
              <a:t>ved bestemt type   koblinger</a:t>
            </a:r>
            <a:r>
              <a:rPr lang="da-DK" altLang="da-DK" sz="4000" dirty="0">
                <a:ea typeface="ＭＳ Ｐゴシック" pitchFamily="34" charset="-128"/>
              </a:rPr>
              <a:t/>
            </a:r>
            <a:br>
              <a:rPr lang="da-DK" altLang="da-DK" sz="4000" dirty="0">
                <a:ea typeface="ＭＳ Ｐゴシック" pitchFamily="34" charset="-128"/>
              </a:rPr>
            </a:br>
            <a:endParaRPr lang="da-DK" altLang="da-DK" sz="4000" dirty="0" smtClean="0">
              <a:ea typeface="ＭＳ Ｐゴシック" pitchFamily="34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8042048"/>
              </p:ext>
            </p:extLst>
          </p:nvPr>
        </p:nvGraphicFramePr>
        <p:xfrm>
          <a:off x="244695" y="1988999"/>
          <a:ext cx="5767305" cy="4862156"/>
        </p:xfrm>
        <a:graphic>
          <a:graphicData uri="http://schemas.openxmlformats.org/drawingml/2006/table">
            <a:tbl>
              <a:tblPr/>
              <a:tblGrid>
                <a:gridCol w="19224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24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24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87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Koblinger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Seriel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Kompleks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566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Faste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6699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6699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6699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6699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6699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6699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D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F.eks. samlebånd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D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99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566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99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99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99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99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99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99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altLang="da-DK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Løse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99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altLang="da-DK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99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ekstfelt 2"/>
          <p:cNvSpPr txBox="1"/>
          <p:nvPr/>
        </p:nvSpPr>
        <p:spPr>
          <a:xfrm>
            <a:off x="6473393" y="5709000"/>
            <a:ext cx="2505331" cy="69323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da-DK" altLang="da-DK" dirty="0" err="1">
                <a:ea typeface="ＭＳ Ｐゴシック" pitchFamily="34" charset="-128"/>
              </a:rPr>
              <a:t>Perrow</a:t>
            </a:r>
            <a:r>
              <a:rPr lang="da-DK" altLang="da-DK" dirty="0">
                <a:ea typeface="ＭＳ Ｐゴシック" pitchFamily="34" charset="-128"/>
              </a:rPr>
              <a:t> (1999</a:t>
            </a:r>
            <a:r>
              <a:rPr lang="da-DK" altLang="da-DK" dirty="0" smtClean="0">
                <a:ea typeface="ＭＳ Ｐゴシック" pitchFamily="34" charset="-128"/>
              </a:rPr>
              <a:t>): ”Normal </a:t>
            </a:r>
            <a:r>
              <a:rPr lang="da-DK" altLang="da-DK" dirty="0" err="1">
                <a:ea typeface="ＭＳ Ｐゴシック" pitchFamily="34" charset="-128"/>
              </a:rPr>
              <a:t>Accidents</a:t>
            </a:r>
            <a:r>
              <a:rPr lang="da-DK" altLang="da-DK" dirty="0" smtClean="0">
                <a:ea typeface="ＭＳ Ｐゴシック" pitchFamily="34" charset="-128"/>
              </a:rPr>
              <a:t>” </a:t>
            </a:r>
            <a:r>
              <a:rPr lang="da-DK" altLang="da-DK" dirty="0">
                <a:ea typeface="ＭＳ Ｐゴシック" pitchFamily="34" charset="-128"/>
              </a:rPr>
              <a:t>s. 97.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5320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/>
          <p:cNvSpPr txBox="1"/>
          <p:nvPr/>
        </p:nvSpPr>
        <p:spPr>
          <a:xfrm>
            <a:off x="272278" y="548680"/>
            <a:ext cx="85994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000" dirty="0" smtClean="0">
                <a:latin typeface="Calibri"/>
                <a:cs typeface="Calibri"/>
              </a:rPr>
              <a:t>At afgrænse</a:t>
            </a:r>
          </a:p>
        </p:txBody>
      </p:sp>
      <p:sp>
        <p:nvSpPr>
          <p:cNvPr id="4" name="Tekstfelt 3"/>
          <p:cNvSpPr txBox="1"/>
          <p:nvPr/>
        </p:nvSpPr>
        <p:spPr>
          <a:xfrm>
            <a:off x="272278" y="1989000"/>
            <a:ext cx="8599444" cy="43203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>
              <a:lnSpc>
                <a:spcPct val="150000"/>
              </a:lnSpc>
              <a:spcBef>
                <a:spcPts val="480"/>
              </a:spcBef>
              <a:buFont typeface="Arial" panose="020B0604020202020204" pitchFamily="34" charset="0"/>
              <a:buChar char="•"/>
            </a:pPr>
            <a:r>
              <a:rPr lang="da-DK" sz="2000" dirty="0">
                <a:cs typeface="Calibri"/>
              </a:rPr>
              <a:t>Grundlæggende spørgsmål: </a:t>
            </a:r>
            <a:r>
              <a:rPr lang="da-DK" sz="2000" b="1" dirty="0">
                <a:cs typeface="Calibri"/>
              </a:rPr>
              <a:t>Hvad er i fokus</a:t>
            </a:r>
            <a:r>
              <a:rPr lang="da-DK" sz="2000" b="1" dirty="0" smtClean="0">
                <a:cs typeface="Calibri"/>
              </a:rPr>
              <a:t>?</a:t>
            </a:r>
            <a:endParaRPr lang="da-DK" sz="2000" dirty="0">
              <a:cs typeface="Calibri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2000" dirty="0">
                <a:cs typeface="Calibri"/>
              </a:rPr>
              <a:t>Når vi besvarer dette spørgsmål,</a:t>
            </a:r>
            <a:r>
              <a:rPr lang="da-DK" sz="2000" b="1" dirty="0">
                <a:cs typeface="Calibri"/>
              </a:rPr>
              <a:t> afgrænser </a:t>
            </a:r>
            <a:r>
              <a:rPr lang="da-DK" sz="2000" dirty="0">
                <a:cs typeface="Calibri"/>
              </a:rPr>
              <a:t>vi os samtidig fra alt andet</a:t>
            </a:r>
            <a:r>
              <a:rPr lang="da-DK" sz="2000" dirty="0" smtClean="0">
                <a:cs typeface="Calibri"/>
              </a:rPr>
              <a:t>.</a:t>
            </a:r>
            <a:endParaRPr lang="da-DK" sz="2000" dirty="0">
              <a:cs typeface="Calibri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2000" dirty="0">
                <a:cs typeface="Calibri"/>
              </a:rPr>
              <a:t>Fokus fastlægges i </a:t>
            </a:r>
            <a:r>
              <a:rPr lang="da-DK" sz="2000" b="1" dirty="0" smtClean="0">
                <a:cs typeface="Calibri"/>
              </a:rPr>
              <a:t>tid og </a:t>
            </a:r>
            <a:r>
              <a:rPr lang="da-DK" sz="2000" b="1" dirty="0">
                <a:cs typeface="Calibri"/>
              </a:rPr>
              <a:t>rum</a:t>
            </a:r>
            <a:r>
              <a:rPr lang="da-DK" sz="2000" dirty="0">
                <a:cs typeface="Calibri"/>
              </a:rPr>
              <a:t>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2000" dirty="0">
                <a:cs typeface="Calibri"/>
              </a:rPr>
              <a:t>Vi </a:t>
            </a:r>
            <a:r>
              <a:rPr lang="da-DK" sz="2000" b="1" dirty="0">
                <a:cs typeface="Calibri"/>
              </a:rPr>
              <a:t>udelader det meste </a:t>
            </a:r>
            <a:r>
              <a:rPr lang="da-DK" sz="2000" dirty="0">
                <a:cs typeface="Calibri"/>
              </a:rPr>
              <a:t>for at kunne genstandsgøre den </a:t>
            </a:r>
            <a:r>
              <a:rPr lang="da-DK" sz="2000" dirty="0" smtClean="0">
                <a:cs typeface="Calibri"/>
              </a:rPr>
              <a:t>organisation </a:t>
            </a:r>
            <a:r>
              <a:rPr lang="da-DK" sz="2000" dirty="0">
                <a:cs typeface="Calibri"/>
              </a:rPr>
              <a:t>som analyseres.  </a:t>
            </a:r>
          </a:p>
        </p:txBody>
      </p:sp>
    </p:spTree>
    <p:extLst>
      <p:ext uri="{BB962C8B-B14F-4D97-AF65-F5344CB8AC3E}">
        <p14:creationId xmlns:p14="http://schemas.microsoft.com/office/powerpoint/2010/main" val="104868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/>
          <p:cNvSpPr txBox="1"/>
          <p:nvPr/>
        </p:nvSpPr>
        <p:spPr>
          <a:xfrm>
            <a:off x="251520" y="1989000"/>
            <a:ext cx="8640960" cy="460835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2000" dirty="0" smtClean="0">
                <a:latin typeface="Calibri"/>
                <a:cs typeface="Calibri"/>
              </a:rPr>
              <a:t>Grundlæggende spørgsmål: </a:t>
            </a:r>
            <a:r>
              <a:rPr lang="da-DK" sz="2000" b="1" dirty="0" smtClean="0">
                <a:latin typeface="Calibri"/>
                <a:cs typeface="Calibri"/>
              </a:rPr>
              <a:t>I hvilken forstand?</a:t>
            </a:r>
            <a:br>
              <a:rPr lang="da-DK" sz="2000" b="1" dirty="0" smtClean="0">
                <a:latin typeface="Calibri"/>
                <a:cs typeface="Calibri"/>
              </a:rPr>
            </a:br>
            <a:r>
              <a:rPr lang="da-DK" sz="2000" dirty="0" smtClean="0">
                <a:latin typeface="Calibri"/>
                <a:cs typeface="Calibri"/>
              </a:rPr>
              <a:t>– </a:t>
            </a:r>
            <a:r>
              <a:rPr lang="da-DK" sz="2000" dirty="0" smtClean="0">
                <a:cs typeface="Calibri"/>
              </a:rPr>
              <a:t>Hvilket </a:t>
            </a:r>
            <a:r>
              <a:rPr lang="da-DK" sz="2000" dirty="0">
                <a:cs typeface="Calibri"/>
              </a:rPr>
              <a:t>tema vil vi zoome ind </a:t>
            </a:r>
            <a:r>
              <a:rPr lang="da-DK" sz="2000" dirty="0" smtClean="0">
                <a:cs typeface="Calibri"/>
              </a:rPr>
              <a:t>på?</a:t>
            </a:r>
            <a:r>
              <a:rPr lang="da-DK" sz="2000" dirty="0">
                <a:cs typeface="Calibri"/>
              </a:rPr>
              <a:t/>
            </a:r>
            <a:br>
              <a:rPr lang="da-DK" sz="2000" dirty="0">
                <a:cs typeface="Calibri"/>
              </a:rPr>
            </a:br>
            <a:r>
              <a:rPr lang="da-DK" sz="2000" dirty="0" smtClean="0">
                <a:cs typeface="Calibri"/>
              </a:rPr>
              <a:t>	F.eks. </a:t>
            </a:r>
            <a:r>
              <a:rPr lang="da-DK" sz="2000" dirty="0">
                <a:cs typeface="Calibri"/>
              </a:rPr>
              <a:t>struktur, kultur </a:t>
            </a:r>
            <a:r>
              <a:rPr lang="da-DK" sz="2000" dirty="0" smtClean="0">
                <a:cs typeface="Calibri"/>
              </a:rPr>
              <a:t>etc. ?</a:t>
            </a:r>
          </a:p>
          <a:p>
            <a:pPr marL="268288">
              <a:lnSpc>
                <a:spcPct val="150000"/>
              </a:lnSpc>
            </a:pPr>
            <a:r>
              <a:rPr lang="da-DK" sz="2000" dirty="0" smtClean="0">
                <a:cs typeface="Calibri"/>
              </a:rPr>
              <a:t> Hvilken teori og centrale begreber </a:t>
            </a:r>
            <a:r>
              <a:rPr lang="da-DK" sz="2000" dirty="0">
                <a:cs typeface="Calibri"/>
              </a:rPr>
              <a:t>vil vi bruge </a:t>
            </a:r>
            <a:r>
              <a:rPr lang="da-DK" sz="2000" dirty="0" smtClean="0">
                <a:cs typeface="Calibri"/>
              </a:rPr>
              <a:t>inden for </a:t>
            </a:r>
            <a:r>
              <a:rPr lang="da-DK" sz="2000" dirty="0">
                <a:cs typeface="Calibri"/>
              </a:rPr>
              <a:t>det tema?</a:t>
            </a:r>
          </a:p>
          <a:p>
            <a:pPr lvl="1">
              <a:lnSpc>
                <a:spcPct val="150000"/>
              </a:lnSpc>
            </a:pPr>
            <a:r>
              <a:rPr lang="da-DK" sz="2000" dirty="0" smtClean="0">
                <a:cs typeface="Calibri"/>
              </a:rPr>
              <a:t>-	 F.eks</a:t>
            </a:r>
            <a:r>
              <a:rPr lang="da-DK" sz="2000" dirty="0">
                <a:cs typeface="Calibri"/>
              </a:rPr>
              <a:t>. Taylors teori til at analysere arbejdsprocesser</a:t>
            </a:r>
            <a:r>
              <a:rPr lang="da-DK" sz="2000" dirty="0" smtClean="0">
                <a:cs typeface="Calibri"/>
              </a:rPr>
              <a:t>?</a:t>
            </a:r>
            <a:endParaRPr lang="da-DK" sz="2000" dirty="0" smtClean="0">
              <a:latin typeface="Calibri"/>
              <a:cs typeface="Calibri"/>
            </a:endParaRP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da-DK" sz="2000" dirty="0" smtClean="0">
                <a:latin typeface="Calibri"/>
                <a:cs typeface="Calibri"/>
              </a:rPr>
              <a:t>Vi </a:t>
            </a:r>
            <a:r>
              <a:rPr lang="da-DK" sz="2000" b="1" dirty="0">
                <a:latin typeface="Calibri"/>
                <a:cs typeface="Calibri"/>
              </a:rPr>
              <a:t>specificerer</a:t>
            </a:r>
            <a:r>
              <a:rPr lang="da-DK" sz="2000" dirty="0">
                <a:latin typeface="Calibri"/>
                <a:cs typeface="Calibri"/>
              </a:rPr>
              <a:t>, når vi udvikler de </a:t>
            </a:r>
            <a:r>
              <a:rPr lang="da-DK" sz="2000" dirty="0" smtClean="0">
                <a:latin typeface="Calibri"/>
                <a:cs typeface="Calibri"/>
              </a:rPr>
              <a:t>begreber </a:t>
            </a:r>
            <a:r>
              <a:rPr lang="da-DK" sz="2000" dirty="0">
                <a:latin typeface="Calibri"/>
                <a:cs typeface="Calibri"/>
              </a:rPr>
              <a:t>som </a:t>
            </a:r>
            <a:r>
              <a:rPr lang="da-DK" sz="2000" dirty="0" smtClean="0">
                <a:latin typeface="Calibri"/>
                <a:cs typeface="Calibri"/>
              </a:rPr>
              <a:t>vi bruger.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da-DK" sz="2000" dirty="0">
                <a:latin typeface="Calibri"/>
                <a:cs typeface="Calibri"/>
              </a:rPr>
              <a:t>T</a:t>
            </a:r>
            <a:r>
              <a:rPr lang="da-DK" sz="2000" dirty="0" smtClean="0">
                <a:latin typeface="Calibri"/>
                <a:cs typeface="Calibri"/>
              </a:rPr>
              <a:t>eoriernes begreber, som hjælper os med at specificere og definere, hvordan vi forstår organisationen.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endParaRPr lang="da-DK" dirty="0">
              <a:latin typeface="Calibri"/>
              <a:cs typeface="Calibri"/>
            </a:endParaRPr>
          </a:p>
          <a:p>
            <a:pPr>
              <a:lnSpc>
                <a:spcPct val="150000"/>
              </a:lnSpc>
            </a:pPr>
            <a:endParaRPr lang="da-DK" dirty="0"/>
          </a:p>
        </p:txBody>
      </p:sp>
      <p:sp>
        <p:nvSpPr>
          <p:cNvPr id="3" name="Tekstfelt 2"/>
          <p:cNvSpPr txBox="1"/>
          <p:nvPr/>
        </p:nvSpPr>
        <p:spPr>
          <a:xfrm>
            <a:off x="251520" y="548680"/>
            <a:ext cx="8640960" cy="7203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da-DK" sz="4000" dirty="0" smtClean="0">
                <a:latin typeface="Calibri"/>
                <a:cs typeface="Calibri"/>
              </a:rPr>
              <a:t>At specificere</a:t>
            </a:r>
            <a:endParaRPr lang="da-DK" sz="4000" dirty="0">
              <a:latin typeface="Calibri"/>
              <a:cs typeface="Calibri"/>
            </a:endParaRPr>
          </a:p>
          <a:p>
            <a:endParaRPr lang="da-DK" sz="4000" dirty="0"/>
          </a:p>
        </p:txBody>
      </p:sp>
    </p:spTree>
    <p:extLst>
      <p:ext uri="{BB962C8B-B14F-4D97-AF65-F5344CB8AC3E}">
        <p14:creationId xmlns:p14="http://schemas.microsoft.com/office/powerpoint/2010/main" val="87186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/>
          <p:cNvSpPr txBox="1"/>
          <p:nvPr/>
        </p:nvSpPr>
        <p:spPr>
          <a:xfrm>
            <a:off x="251520" y="548680"/>
            <a:ext cx="8640959" cy="7200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a-DK" sz="4000" dirty="0" smtClean="0">
                <a:latin typeface="Calibri"/>
                <a:cs typeface="Calibri"/>
              </a:rPr>
              <a:t>At </a:t>
            </a:r>
            <a:r>
              <a:rPr lang="da-DK" sz="4000" dirty="0">
                <a:latin typeface="Calibri"/>
                <a:cs typeface="Calibri"/>
              </a:rPr>
              <a:t>u</a:t>
            </a:r>
            <a:r>
              <a:rPr lang="da-DK" sz="4000" dirty="0" smtClean="0">
                <a:latin typeface="Calibri"/>
                <a:cs typeface="Calibri"/>
              </a:rPr>
              <a:t>dpege indikatorer</a:t>
            </a:r>
            <a:endParaRPr lang="da-DK" sz="4000" dirty="0">
              <a:latin typeface="Calibri"/>
              <a:cs typeface="Calibri"/>
            </a:endParaRPr>
          </a:p>
          <a:p>
            <a:endParaRPr lang="da-DK" sz="4000" dirty="0"/>
          </a:p>
        </p:txBody>
      </p:sp>
      <p:sp>
        <p:nvSpPr>
          <p:cNvPr id="3" name="Tekstfelt 2"/>
          <p:cNvSpPr txBox="1"/>
          <p:nvPr/>
        </p:nvSpPr>
        <p:spPr>
          <a:xfrm>
            <a:off x="251519" y="1989001"/>
            <a:ext cx="8640959" cy="460835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54013" indent="-354013">
              <a:lnSpc>
                <a:spcPct val="150000"/>
              </a:lnSpc>
              <a:buFont typeface="Arial"/>
              <a:buChar char="•"/>
            </a:pPr>
            <a:r>
              <a:rPr lang="da-DK" sz="2000" dirty="0" smtClean="0">
                <a:latin typeface="Calibri"/>
                <a:cs typeface="Calibri"/>
              </a:rPr>
              <a:t>Grundlæggende spørgsmål: </a:t>
            </a:r>
            <a:r>
              <a:rPr lang="da-DK" sz="2000" b="1" dirty="0" smtClean="0">
                <a:latin typeface="Calibri"/>
                <a:cs typeface="Calibri"/>
              </a:rPr>
              <a:t>Hvordan får vi øje på det?</a:t>
            </a:r>
            <a:endParaRPr lang="da-DK" sz="2000" dirty="0">
              <a:latin typeface="Calibri"/>
              <a:cs typeface="Calibri"/>
            </a:endParaRPr>
          </a:p>
          <a:p>
            <a:pPr marL="354013" indent="-354013">
              <a:buFont typeface="Arial"/>
              <a:buChar char="•"/>
            </a:pPr>
            <a:r>
              <a:rPr lang="da-DK" sz="2000" dirty="0" smtClean="0">
                <a:latin typeface="Calibri"/>
                <a:cs typeface="Calibri"/>
              </a:rPr>
              <a:t>Det er svært at få øje på struktur, kultur og beslutninger, </a:t>
            </a:r>
            <a:r>
              <a:rPr lang="da-DK" sz="2000" dirty="0">
                <a:latin typeface="Calibri"/>
                <a:cs typeface="Calibri"/>
              </a:rPr>
              <a:t>l</a:t>
            </a:r>
            <a:r>
              <a:rPr lang="da-DK" sz="2000" dirty="0" smtClean="0">
                <a:latin typeface="Calibri"/>
                <a:cs typeface="Calibri"/>
              </a:rPr>
              <a:t>igesom tyngdekraft er disse fænomener ofte ikke umiddelbart synlige!</a:t>
            </a:r>
            <a:endParaRPr lang="da-DK" sz="2000" dirty="0">
              <a:latin typeface="Calibri"/>
              <a:cs typeface="Calibri"/>
            </a:endParaRPr>
          </a:p>
          <a:p>
            <a:pPr marL="354013" indent="-354013">
              <a:lnSpc>
                <a:spcPct val="150000"/>
              </a:lnSpc>
              <a:buFont typeface="Arial"/>
              <a:buChar char="•"/>
            </a:pPr>
            <a:r>
              <a:rPr lang="da-DK" sz="2000" dirty="0" smtClean="0">
                <a:latin typeface="Calibri"/>
                <a:cs typeface="Calibri"/>
              </a:rPr>
              <a:t>Vi kan bruge </a:t>
            </a:r>
            <a:r>
              <a:rPr lang="da-DK" sz="2000" b="1" dirty="0" smtClean="0">
                <a:latin typeface="Calibri"/>
                <a:cs typeface="Calibri"/>
              </a:rPr>
              <a:t>systematiske indikatorer</a:t>
            </a:r>
            <a:r>
              <a:rPr lang="da-DK" sz="2000" dirty="0" smtClean="0">
                <a:latin typeface="Calibri"/>
                <a:cs typeface="Calibri"/>
              </a:rPr>
              <a:t>. </a:t>
            </a:r>
            <a:endParaRPr lang="da-DK" sz="2000" dirty="0">
              <a:latin typeface="Calibri"/>
              <a:cs typeface="Calibri"/>
            </a:endParaRPr>
          </a:p>
          <a:p>
            <a:pPr marL="354013" indent="-354013">
              <a:lnSpc>
                <a:spcPct val="150000"/>
              </a:lnSpc>
              <a:buFont typeface="Arial"/>
              <a:buChar char="•"/>
            </a:pPr>
            <a:r>
              <a:rPr lang="da-DK" sz="2000" dirty="0" smtClean="0">
                <a:latin typeface="Calibri"/>
                <a:cs typeface="Calibri"/>
              </a:rPr>
              <a:t>Når indikatorerne er fastlagte, kan vi begynde at beskrive eller tælle.</a:t>
            </a:r>
            <a:endParaRPr lang="da-DK"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5375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felt 2"/>
          <p:cNvSpPr txBox="1"/>
          <p:nvPr/>
        </p:nvSpPr>
        <p:spPr>
          <a:xfrm>
            <a:off x="251520" y="1989000"/>
            <a:ext cx="8640960" cy="458833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da-DK" sz="2000" dirty="0" smtClean="0">
                <a:latin typeface="Calibri"/>
                <a:cs typeface="Calibri"/>
              </a:rPr>
              <a:t>Organisationsanalysen er en lang tradition, som historisk set løbende ændrer organiseringen af arbejdet. </a:t>
            </a:r>
          </a:p>
          <a:p>
            <a:pPr marL="342900" indent="-342900">
              <a:buFont typeface="Arial"/>
              <a:buChar char="•"/>
            </a:pPr>
            <a:endParaRPr lang="da-DK" sz="1000" dirty="0" smtClean="0">
              <a:latin typeface="Calibri"/>
              <a:cs typeface="Calibri"/>
            </a:endParaRPr>
          </a:p>
          <a:p>
            <a:pPr marL="342900" indent="-342900">
              <a:buFont typeface="Arial"/>
              <a:buChar char="•"/>
            </a:pPr>
            <a:r>
              <a:rPr lang="da-DK" sz="2000" dirty="0" smtClean="0">
                <a:latin typeface="Calibri"/>
                <a:cs typeface="Calibri"/>
              </a:rPr>
              <a:t>De traditionelle samfund (indtil 1300/1400)  var organiseret i husholdninger, som ikke var baseret på systematisk arbejdsdeling og formaliserede relationer.</a:t>
            </a:r>
          </a:p>
          <a:p>
            <a:pPr marL="342900" indent="-342900">
              <a:buFont typeface="Arial"/>
              <a:buChar char="•"/>
            </a:pPr>
            <a:endParaRPr lang="da-DK" sz="1000" dirty="0">
              <a:latin typeface="Calibri"/>
              <a:cs typeface="Calibri"/>
            </a:endParaRPr>
          </a:p>
          <a:p>
            <a:pPr marL="342900" indent="-342900">
              <a:buFont typeface="Arial"/>
              <a:buChar char="•"/>
            </a:pPr>
            <a:r>
              <a:rPr lang="da-DK" sz="2000" dirty="0" smtClean="0">
                <a:latin typeface="Calibri"/>
                <a:cs typeface="Calibri"/>
              </a:rPr>
              <a:t>I senmiddelalderen begynder handelsfolk at organisere arbejdet på et samfundsmæssigt højere niveau. Handelsfolkene organiserer relationen med bønderne som en kontraktlig relation.</a:t>
            </a:r>
          </a:p>
          <a:p>
            <a:pPr marL="342900" indent="-342900">
              <a:buFont typeface="Arial"/>
              <a:buChar char="•"/>
            </a:pPr>
            <a:endParaRPr lang="da-DK" sz="1000" dirty="0">
              <a:latin typeface="Calibri"/>
              <a:cs typeface="Calibri"/>
            </a:endParaRPr>
          </a:p>
          <a:p>
            <a:pPr marL="342900" indent="-342900">
              <a:buFont typeface="Arial"/>
              <a:buChar char="•"/>
            </a:pPr>
            <a:r>
              <a:rPr lang="da-DK" sz="2000" dirty="0" smtClean="0">
                <a:latin typeface="Calibri"/>
                <a:cs typeface="Calibri"/>
              </a:rPr>
              <a:t>Den organiserede kontraktlige relation åbner for specialisering og for, at man i manufakturen samler alle produktionsprocesserne på et sted.</a:t>
            </a:r>
            <a:endParaRPr lang="da-DK" sz="2000" dirty="0">
              <a:cs typeface="Calibri"/>
            </a:endParaRPr>
          </a:p>
          <a:p>
            <a:pPr algn="r"/>
            <a:endParaRPr lang="da-DK" sz="2000" dirty="0" smtClean="0">
              <a:cs typeface="Calibri"/>
            </a:endParaRPr>
          </a:p>
          <a:p>
            <a:pPr marL="342900" indent="-342900">
              <a:buFont typeface="Arial"/>
              <a:buChar char="•"/>
            </a:pPr>
            <a:endParaRPr lang="da-DK" sz="2000" dirty="0" smtClean="0">
              <a:latin typeface="Calibri"/>
              <a:cs typeface="Calibri"/>
            </a:endParaRPr>
          </a:p>
        </p:txBody>
      </p:sp>
      <p:sp>
        <p:nvSpPr>
          <p:cNvPr id="4" name="Tekstfelt 3"/>
          <p:cNvSpPr txBox="1"/>
          <p:nvPr/>
        </p:nvSpPr>
        <p:spPr>
          <a:xfrm>
            <a:off x="251520" y="548680"/>
            <a:ext cx="8640960" cy="7276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a-DK" sz="4000" dirty="0" smtClean="0">
                <a:latin typeface="+mj-lt"/>
                <a:cs typeface="Calibri"/>
              </a:rPr>
              <a:t>Organisationsanalyse: en historie</a:t>
            </a:r>
          </a:p>
        </p:txBody>
      </p:sp>
      <p:sp>
        <p:nvSpPr>
          <p:cNvPr id="2" name="Tekstfelt 1"/>
          <p:cNvSpPr txBox="1"/>
          <p:nvPr/>
        </p:nvSpPr>
        <p:spPr>
          <a:xfrm>
            <a:off x="7021749" y="6005220"/>
            <a:ext cx="1920000" cy="62833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da-DK" dirty="0">
                <a:cs typeface="Calibri"/>
              </a:rPr>
              <a:t>Schmidt (2012b)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08758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da-DK" altLang="da-DK" dirty="0" smtClean="0">
                <a:ea typeface="ＭＳ Ｐゴシック" pitchFamily="34" charset="-128"/>
              </a:rPr>
              <a:t>Pas på </a:t>
            </a:r>
            <a:r>
              <a:rPr lang="da-DK" altLang="da-DK" dirty="0" err="1" smtClean="0">
                <a:ea typeface="ＭＳ Ｐゴシック" pitchFamily="34" charset="-128"/>
              </a:rPr>
              <a:t>resourcerne</a:t>
            </a:r>
            <a:endParaRPr lang="da-DK" altLang="da-DK" dirty="0" smtClean="0">
              <a:ea typeface="ＭＳ Ｐゴシック" pitchFamily="34" charset="-128"/>
            </a:endParaRPr>
          </a:p>
          <a:p>
            <a:r>
              <a:rPr lang="da-DK" altLang="da-DK" dirty="0" smtClean="0">
                <a:ea typeface="ＭＳ Ｐゴシック" pitchFamily="34" charset="-128"/>
              </a:rPr>
              <a:t>Faglært arbejde er en mangel</a:t>
            </a:r>
          </a:p>
          <a:p>
            <a:r>
              <a:rPr lang="da-DK" altLang="da-DK" dirty="0" smtClean="0">
                <a:ea typeface="ＭＳ Ｐゴシック" pitchFamily="34" charset="-128"/>
              </a:rPr>
              <a:t>Videnskab frem for tommelfingerregler</a:t>
            </a:r>
          </a:p>
          <a:p>
            <a:endParaRPr lang="da-DK" altLang="da-DK" dirty="0" smtClean="0">
              <a:ea typeface="ＭＳ Ｐゴシック" pitchFamily="34" charset="-128"/>
            </a:endParaRPr>
          </a:p>
          <a:p>
            <a:r>
              <a:rPr lang="da-DK" altLang="da-DK" dirty="0" smtClean="0">
                <a:ea typeface="ＭＳ Ｐゴシック" pitchFamily="34" charset="-128"/>
              </a:rPr>
              <a:t>Farvel til antagonisme</a:t>
            </a:r>
          </a:p>
          <a:p>
            <a:pPr lvl="1">
              <a:buFontTx/>
              <a:buNone/>
            </a:pPr>
            <a:endParaRPr lang="en-US" altLang="da-DK" dirty="0" smtClean="0">
              <a:ea typeface="ＭＳ Ｐゴシック" pitchFamily="34" charset="-128"/>
            </a:endParaRPr>
          </a:p>
        </p:txBody>
      </p:sp>
      <p:pic>
        <p:nvPicPr>
          <p:cNvPr id="8806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414" y="1268760"/>
            <a:ext cx="4283967" cy="6537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643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9732" y="3428206"/>
            <a:ext cx="3109913" cy="456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643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0453" y="5019022"/>
            <a:ext cx="3987800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kstfelt 1"/>
          <p:cNvSpPr txBox="1"/>
          <p:nvPr/>
        </p:nvSpPr>
        <p:spPr>
          <a:xfrm>
            <a:off x="288033" y="581696"/>
            <a:ext cx="8604447" cy="6870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da-DK" sz="4000" dirty="0">
                <a:ea typeface="ＭＳ Ｐゴシック" pitchFamily="34" charset="-128"/>
              </a:rPr>
              <a:t>Frederick Winslow </a:t>
            </a:r>
            <a:r>
              <a:rPr lang="en-US" altLang="da-DK" sz="4000" dirty="0" smtClean="0">
                <a:ea typeface="ＭＳ Ｐゴシック" pitchFamily="34" charset="-128"/>
              </a:rPr>
              <a:t>Taylor </a:t>
            </a:r>
            <a:endParaRPr lang="en-US" altLang="da-DK" sz="4000" dirty="0">
              <a:ea typeface="ＭＳ Ｐゴシック" pitchFamily="34" charset="-128"/>
            </a:endParaRPr>
          </a:p>
        </p:txBody>
      </p:sp>
      <p:sp>
        <p:nvSpPr>
          <p:cNvPr id="88066" name="Pladsholder til indhold 3"/>
          <p:cNvSpPr>
            <a:spLocks noGrp="1"/>
          </p:cNvSpPr>
          <p:nvPr>
            <p:ph sz="half" idx="2"/>
          </p:nvPr>
        </p:nvSpPr>
        <p:spPr>
          <a:xfrm>
            <a:off x="5292080" y="1989000"/>
            <a:ext cx="3600400" cy="2880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da-DK" sz="2000" dirty="0" smtClean="0">
                <a:ea typeface="ＭＳ Ｐゴシック" pitchFamily="34" charset="-128"/>
              </a:rPr>
              <a:t>1856 – 1915</a:t>
            </a:r>
          </a:p>
          <a:p>
            <a:pPr>
              <a:lnSpc>
                <a:spcPct val="150000"/>
              </a:lnSpc>
            </a:pPr>
            <a:r>
              <a:rPr lang="en-US" altLang="da-DK" sz="2000" dirty="0" err="1" smtClean="0">
                <a:ea typeface="ＭＳ Ｐゴシック" pitchFamily="34" charset="-128"/>
              </a:rPr>
              <a:t>Maskinist</a:t>
            </a:r>
            <a:endParaRPr lang="en-US" altLang="da-DK" sz="2000" dirty="0" smtClean="0">
              <a:ea typeface="ＭＳ Ｐゴシック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da-DK" sz="2000" dirty="0" err="1" smtClean="0">
                <a:ea typeface="ＭＳ Ｐゴシック" pitchFamily="34" charset="-128"/>
              </a:rPr>
              <a:t>Værkfører</a:t>
            </a:r>
            <a:endParaRPr lang="en-US" altLang="da-DK" sz="2000" dirty="0" smtClean="0">
              <a:ea typeface="ＭＳ Ｐゴシック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da-DK" sz="2000" dirty="0" err="1" smtClean="0">
                <a:ea typeface="ＭＳ Ｐゴシック" pitchFamily="34" charset="-128"/>
              </a:rPr>
              <a:t>Chefingeniør</a:t>
            </a:r>
            <a:endParaRPr lang="en-US" altLang="da-DK" sz="2000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77629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6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64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6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6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548680"/>
            <a:ext cx="8640960" cy="720080"/>
          </a:xfrm>
        </p:spPr>
        <p:txBody>
          <a:bodyPr anchor="t" anchorCtr="0">
            <a:noAutofit/>
          </a:bodyPr>
          <a:lstStyle/>
          <a:p>
            <a:pPr algn="l"/>
            <a:r>
              <a:rPr lang="da-DK" altLang="da-DK" sz="4000" dirty="0" smtClean="0">
                <a:ea typeface="ＭＳ Ｐゴシック" pitchFamily="34" charset="-128"/>
              </a:rPr>
              <a:t>Taylors metode: Scientific Management </a:t>
            </a:r>
          </a:p>
        </p:txBody>
      </p:sp>
      <p:sp>
        <p:nvSpPr>
          <p:cNvPr id="96258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989000"/>
            <a:ext cx="8280480" cy="3840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da-DK" altLang="da-DK" sz="2000" dirty="0" smtClean="0">
                <a:ea typeface="ＭＳ Ｐゴシック" pitchFamily="34" charset="-128"/>
              </a:rPr>
              <a:t>Systematisk indsamle viden om, hvordan arbejdsprocesser udføres.</a:t>
            </a:r>
          </a:p>
          <a:p>
            <a:pPr>
              <a:lnSpc>
                <a:spcPct val="150000"/>
              </a:lnSpc>
            </a:pPr>
            <a:r>
              <a:rPr lang="da-DK" altLang="da-DK" sz="2000" dirty="0" smtClean="0">
                <a:ea typeface="ＭＳ Ｐゴシック" pitchFamily="34" charset="-128"/>
              </a:rPr>
              <a:t>Udvælge, træne og udvikle medarbejderne.</a:t>
            </a:r>
          </a:p>
          <a:p>
            <a:pPr>
              <a:lnSpc>
                <a:spcPct val="150000"/>
              </a:lnSpc>
            </a:pPr>
            <a:r>
              <a:rPr lang="da-DK" altLang="da-DK" sz="2000" dirty="0" smtClean="0">
                <a:ea typeface="ＭＳ Ｐゴシック" pitchFamily="34" charset="-128"/>
              </a:rPr>
              <a:t>Bringe medarbejdere og videnskab sammen.</a:t>
            </a:r>
          </a:p>
          <a:p>
            <a:pPr>
              <a:lnSpc>
                <a:spcPct val="150000"/>
              </a:lnSpc>
            </a:pPr>
            <a:r>
              <a:rPr lang="da-DK" altLang="da-DK" sz="2000" dirty="0" smtClean="0">
                <a:ea typeface="ＭＳ Ｐゴシック" pitchFamily="34" charset="-128"/>
              </a:rPr>
              <a:t>Dele virksomhedens arbejde mellem arbejderne (udførelse) og ledelse (planlægning).</a:t>
            </a:r>
          </a:p>
          <a:p>
            <a:pPr marL="457200" lvl="1" indent="0" algn="r">
              <a:lnSpc>
                <a:spcPct val="150000"/>
              </a:lnSpc>
              <a:buNone/>
            </a:pPr>
            <a:endParaRPr lang="da-DK" altLang="da-DK" sz="2000" dirty="0" smtClean="0">
              <a:ea typeface="ＭＳ Ｐゴシック" pitchFamily="34" charset="-128"/>
            </a:endParaRPr>
          </a:p>
          <a:p>
            <a:pPr marL="457200" lvl="1" indent="0" algn="r">
              <a:lnSpc>
                <a:spcPct val="150000"/>
              </a:lnSpc>
              <a:buNone/>
            </a:pPr>
            <a:endParaRPr lang="da-DK" altLang="da-DK" sz="2000" dirty="0">
              <a:ea typeface="ＭＳ Ｐゴシック" pitchFamily="34" charset="-128"/>
            </a:endParaRPr>
          </a:p>
          <a:p>
            <a:pPr marL="457200" lvl="1" indent="0" algn="r">
              <a:lnSpc>
                <a:spcPct val="150000"/>
              </a:lnSpc>
              <a:buNone/>
            </a:pPr>
            <a:endParaRPr lang="da-DK" altLang="da-DK" sz="2000" dirty="0" smtClean="0">
              <a:ea typeface="ＭＳ Ｐゴシック" pitchFamily="34" charset="-128"/>
            </a:endParaRPr>
          </a:p>
          <a:p>
            <a:pPr marL="457200" lvl="1" indent="0" algn="r">
              <a:lnSpc>
                <a:spcPct val="150000"/>
              </a:lnSpc>
              <a:buNone/>
            </a:pPr>
            <a:endParaRPr lang="da-DK" altLang="da-DK" sz="2000" dirty="0" smtClean="0">
              <a:ea typeface="ＭＳ Ｐゴシック" pitchFamily="34" charset="-128"/>
            </a:endParaRPr>
          </a:p>
        </p:txBody>
      </p:sp>
      <p:sp>
        <p:nvSpPr>
          <p:cNvPr id="2" name="Rektangel 1"/>
          <p:cNvSpPr/>
          <p:nvPr/>
        </p:nvSpPr>
        <p:spPr>
          <a:xfrm>
            <a:off x="5693862" y="5949000"/>
            <a:ext cx="3238514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 algn="r">
              <a:lnSpc>
                <a:spcPct val="150000"/>
              </a:lnSpc>
            </a:pPr>
            <a:r>
              <a:rPr lang="da-DK" altLang="da-DK" dirty="0">
                <a:ea typeface="ＭＳ Ｐゴシック" pitchFamily="34" charset="-128"/>
              </a:rPr>
              <a:t>Taylor (2011, 1916) s. 69-71</a:t>
            </a:r>
          </a:p>
        </p:txBody>
      </p:sp>
    </p:spTree>
    <p:extLst>
      <p:ext uri="{BB962C8B-B14F-4D97-AF65-F5344CB8AC3E}">
        <p14:creationId xmlns:p14="http://schemas.microsoft.com/office/powerpoint/2010/main" val="188177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Title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620336" cy="720080"/>
          </a:xfrm>
        </p:spPr>
        <p:txBody>
          <a:bodyPr>
            <a:normAutofit/>
          </a:bodyPr>
          <a:lstStyle/>
          <a:p>
            <a:r>
              <a:rPr lang="en-US" altLang="da-DK" b="0" cap="none" dirty="0" smtClean="0">
                <a:ea typeface="ＭＳ Ｐゴシック" pitchFamily="34" charset="-128"/>
              </a:rPr>
              <a:t>Lean – </a:t>
            </a:r>
            <a:r>
              <a:rPr lang="en-US" altLang="da-DK" b="0" cap="none" dirty="0" err="1" smtClean="0">
                <a:ea typeface="ＭＳ Ｐゴシック" pitchFamily="34" charset="-128"/>
              </a:rPr>
              <a:t>og</a:t>
            </a:r>
            <a:r>
              <a:rPr lang="en-US" altLang="da-DK" b="0" cap="none" dirty="0" smtClean="0">
                <a:ea typeface="ＭＳ Ｐゴシック" pitchFamily="34" charset="-128"/>
              </a:rPr>
              <a:t> </a:t>
            </a:r>
            <a:r>
              <a:rPr lang="en-US" altLang="da-DK" b="0" cap="none" dirty="0" err="1" smtClean="0">
                <a:ea typeface="ＭＳ Ｐゴシック" pitchFamily="34" charset="-128"/>
              </a:rPr>
              <a:t>arven</a:t>
            </a:r>
            <a:r>
              <a:rPr lang="en-US" altLang="da-DK" b="0" cap="none" dirty="0" smtClean="0">
                <a:ea typeface="ＭＳ Ｐゴシック" pitchFamily="34" charset="-128"/>
              </a:rPr>
              <a:t> </a:t>
            </a:r>
            <a:r>
              <a:rPr lang="en-US" altLang="da-DK" b="0" cap="none" dirty="0" err="1" smtClean="0">
                <a:ea typeface="ＭＳ Ｐゴシック" pitchFamily="34" charset="-128"/>
              </a:rPr>
              <a:t>fra</a:t>
            </a:r>
            <a:r>
              <a:rPr lang="en-US" altLang="da-DK" b="0" cap="none" dirty="0" smtClean="0">
                <a:ea typeface="ＭＳ Ｐゴシック" pitchFamily="34" charset="-128"/>
              </a:rPr>
              <a:t> Taylor</a:t>
            </a:r>
          </a:p>
        </p:txBody>
      </p:sp>
      <p:sp>
        <p:nvSpPr>
          <p:cNvPr id="118786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da-DK" dirty="0" smtClean="0">
              <a:ea typeface="ＭＳ Ｐゴシック" pitchFamily="34" charset="-128"/>
            </a:endParaRPr>
          </a:p>
        </p:txBody>
      </p:sp>
      <p:sp>
        <p:nvSpPr>
          <p:cNvPr id="118787" name="Tekstboks 2"/>
          <p:cNvSpPr txBox="1">
            <a:spLocks noChangeArrowheads="1"/>
          </p:cNvSpPr>
          <p:nvPr/>
        </p:nvSpPr>
        <p:spPr bwMode="auto">
          <a:xfrm>
            <a:off x="6372000" y="5709000"/>
            <a:ext cx="2499856" cy="6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endParaRPr lang="da-DK" altLang="da-DK" sz="2000" dirty="0" smtClean="0">
              <a:latin typeface="+mj-lt"/>
            </a:endParaRPr>
          </a:p>
          <a:p>
            <a:pPr algn="r" eaLnBrk="1" hangingPunct="1"/>
            <a:r>
              <a:rPr lang="da-DK" altLang="da-DK" sz="1800" dirty="0" smtClean="0">
                <a:latin typeface="+mj-lt"/>
              </a:rPr>
              <a:t>Spear </a:t>
            </a:r>
            <a:r>
              <a:rPr lang="da-DK" altLang="da-DK" sz="1800" dirty="0">
                <a:latin typeface="+mj-lt"/>
              </a:rPr>
              <a:t>&amp; Bowen (</a:t>
            </a:r>
            <a:r>
              <a:rPr lang="da-DK" altLang="da-DK" sz="1800" dirty="0" smtClean="0">
                <a:latin typeface="+mj-lt"/>
              </a:rPr>
              <a:t>1999)</a:t>
            </a:r>
            <a:endParaRPr lang="da-DK" altLang="da-DK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9998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861</Words>
  <Application>Microsoft Office PowerPoint</Application>
  <PresentationFormat>Skærmshow (4:3)</PresentationFormat>
  <Paragraphs>174</Paragraphs>
  <Slides>21</Slides>
  <Notes>17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21</vt:i4>
      </vt:variant>
    </vt:vector>
  </HeadingPairs>
  <TitlesOfParts>
    <vt:vector size="26" baseType="lpstr">
      <vt:lpstr>ＭＳ Ｐゴシック</vt:lpstr>
      <vt:lpstr>Arial</vt:lpstr>
      <vt:lpstr>Calibri</vt:lpstr>
      <vt:lpstr>Times New Roman</vt:lpstr>
      <vt:lpstr>Kontortema</vt:lpstr>
      <vt:lpstr>1. Tema</vt:lpstr>
      <vt:lpstr>Genstandsgørelse har 3 aspekter: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Taylors metode: Scientific Management </vt:lpstr>
      <vt:lpstr>Lean – og arven fra Taylor</vt:lpstr>
      <vt:lpstr>Spear &amp; Bowen</vt:lpstr>
      <vt:lpstr>Toyotas Production System (LEAN)</vt:lpstr>
      <vt:lpstr>Lean</vt:lpstr>
      <vt:lpstr>PowerPoint-præsentation</vt:lpstr>
      <vt:lpstr>Relationer</vt:lpstr>
      <vt:lpstr>Relationer</vt:lpstr>
      <vt:lpstr>Relationer og grænser</vt:lpstr>
      <vt:lpstr>PowerPoint-præsentation</vt:lpstr>
      <vt:lpstr>Organisationen kan genstandsgøres som arbejdsprocesser</vt:lpstr>
      <vt:lpstr>Koblinger mellem arbejdsprocesser: Serielle og komplekse koblinger</vt:lpstr>
      <vt:lpstr>Koblinger mellem arbejdsprocesser: Løse og faste koblinger</vt:lpstr>
      <vt:lpstr>Normale uheld ved bestemt type   koblinger </vt:lpstr>
    </vt:vector>
  </TitlesOfParts>
  <Company>CBS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kapitel</dc:title>
  <dc:creator>Tine Murphy</dc:creator>
  <cp:lastModifiedBy>Sofie Kristiansen</cp:lastModifiedBy>
  <cp:revision>31</cp:revision>
  <dcterms:created xsi:type="dcterms:W3CDTF">2016-08-01T07:16:05Z</dcterms:created>
  <dcterms:modified xsi:type="dcterms:W3CDTF">2016-08-26T07:26:23Z</dcterms:modified>
</cp:coreProperties>
</file>